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sldIdLst>
    <p:sldId id="256" r:id="rId2"/>
    <p:sldId id="257" r:id="rId3"/>
    <p:sldId id="261" r:id="rId4"/>
    <p:sldId id="260" r:id="rId5"/>
    <p:sldId id="258" r:id="rId6"/>
    <p:sldId id="264" r:id="rId7"/>
    <p:sldId id="262" r:id="rId8"/>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9" d="100"/>
          <a:sy n="69" d="100"/>
        </p:scale>
        <p:origin x="1539" y="33"/>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032663-CDC2-4A11-AF64-31B6E33F737B}" type="datetimeFigureOut">
              <a:rPr lang="fr-FR" smtClean="0"/>
              <a:t>22/04/2022</a:t>
            </a:fld>
            <a:endParaRPr lang="fr-FR"/>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a:t>Modifiez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BFEC310-9C2A-4E24-9BDF-B8391FB9E777}" type="slidenum">
              <a:rPr lang="fr-FR" smtClean="0"/>
              <a:t>‹#›</a:t>
            </a:fld>
            <a:endParaRPr lang="fr-FR"/>
          </a:p>
        </p:txBody>
      </p:sp>
    </p:spTree>
    <p:extLst>
      <p:ext uri="{BB962C8B-B14F-4D97-AF65-F5344CB8AC3E}">
        <p14:creationId xmlns:p14="http://schemas.microsoft.com/office/powerpoint/2010/main" val="2732325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0BFEC310-9C2A-4E24-9BDF-B8391FB9E777}" type="slidenum">
              <a:rPr lang="fr-FR" smtClean="0"/>
              <a:t>5</a:t>
            </a:fld>
            <a:endParaRPr lang="fr-FR"/>
          </a:p>
        </p:txBody>
      </p:sp>
    </p:spTree>
    <p:extLst>
      <p:ext uri="{BB962C8B-B14F-4D97-AF65-F5344CB8AC3E}">
        <p14:creationId xmlns:p14="http://schemas.microsoft.com/office/powerpoint/2010/main" val="112549453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endParaRPr lang="fr-BE"/>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Cliquez pour modifier le style des sous-titres du masque</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22/04/2022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22/04/2022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a:t>Cliquez pour modifier le style du titre</a:t>
            </a:r>
            <a:endParaRPr lang="fr-BE"/>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22/04/2022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AA309A6D-C09C-4548-B29A-6CF363A7E532}" type="datetimeFigureOut">
              <a:rPr lang="fr-FR" smtClean="0"/>
              <a:t>22/04/2022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endParaRPr lang="fr-BE"/>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Espace réservé de la date 3"/>
          <p:cNvSpPr>
            <a:spLocks noGrp="1"/>
          </p:cNvSpPr>
          <p:nvPr>
            <p:ph type="dt" sz="half" idx="10"/>
          </p:nvPr>
        </p:nvSpPr>
        <p:spPr/>
        <p:txBody>
          <a:bodyPr/>
          <a:lstStyle/>
          <a:p>
            <a:fld id="{AA309A6D-C09C-4548-B29A-6CF363A7E532}" type="datetimeFigureOut">
              <a:rPr lang="fr-FR" smtClean="0"/>
              <a:t>22/04/2022</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AA309A6D-C09C-4548-B29A-6CF363A7E532}" type="datetimeFigureOut">
              <a:rPr lang="fr-FR" smtClean="0"/>
              <a:t>22/04/2022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a:t>Cliquez pour modifier le style du titre</a:t>
            </a:r>
            <a:endParaRPr lang="fr-BE"/>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AA309A6D-C09C-4548-B29A-6CF363A7E532}" type="datetimeFigureOut">
              <a:rPr lang="fr-FR" smtClean="0"/>
              <a:t>22/04/2022</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endParaRPr lang="fr-BE"/>
          </a:p>
        </p:txBody>
      </p:sp>
      <p:sp>
        <p:nvSpPr>
          <p:cNvPr id="3" name="Espace réservé de la date 2"/>
          <p:cNvSpPr>
            <a:spLocks noGrp="1"/>
          </p:cNvSpPr>
          <p:nvPr>
            <p:ph type="dt" sz="half" idx="10"/>
          </p:nvPr>
        </p:nvSpPr>
        <p:spPr/>
        <p:txBody>
          <a:bodyPr/>
          <a:lstStyle/>
          <a:p>
            <a:fld id="{AA309A6D-C09C-4548-B29A-6CF363A7E532}" type="datetimeFigureOut">
              <a:rPr lang="fr-FR" smtClean="0"/>
              <a:t>22/04/2022</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A309A6D-C09C-4548-B29A-6CF363A7E532}" type="datetimeFigureOut">
              <a:rPr lang="fr-FR" smtClean="0"/>
              <a:t>22/04/2022</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endParaRPr lang="fr-BE"/>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22/04/2022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endParaRPr lang="fr-BE"/>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4"/>
          <p:cNvSpPr>
            <a:spLocks noGrp="1"/>
          </p:cNvSpPr>
          <p:nvPr>
            <p:ph type="dt" sz="half" idx="10"/>
          </p:nvPr>
        </p:nvSpPr>
        <p:spPr/>
        <p:txBody>
          <a:bodyPr/>
          <a:lstStyle/>
          <a:p>
            <a:fld id="{AA309A6D-C09C-4548-B29A-6CF363A7E532}" type="datetimeFigureOut">
              <a:rPr lang="fr-FR" smtClean="0"/>
              <a:t>22/04/2022</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F4668DC-857F-487D-BFFA-8C0CA5037977}" type="slidenum">
              <a:rPr lang="fr-BE" smtClean="0"/>
              <a:t>‹#›</a:t>
            </a:fld>
            <a:endParaRPr lang="fr-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fr-FR"/>
              <a:t>Cliquez pour modifier le style du titre</a:t>
            </a:r>
            <a:endParaRPr lang="fr-BE"/>
          </a:p>
        </p:txBody>
      </p:sp>
      <p:sp>
        <p:nvSpPr>
          <p:cNvPr id="3" name="Espace réservé du texte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A309A6D-C09C-4548-B29A-6CF363A7E532}" type="datetimeFigureOut">
              <a:rPr lang="fr-FR" smtClean="0"/>
              <a:t>22/04/2022</a:t>
            </a:fld>
            <a:endParaRPr lang="fr-BE"/>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F4668DC-857F-487D-BFFA-8C0CA5037977}" type="slidenum">
              <a:rPr lang="fr-BE" smtClean="0"/>
              <a:t>‹#›</a:t>
            </a:fld>
            <a:endParaRPr lang="fr-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wav"/><Relationship Id="rId1" Type="http://schemas.microsoft.com/office/2007/relationships/media" Target="../media/media2.wav"/><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wav"/><Relationship Id="rId1" Type="http://schemas.microsoft.com/office/2007/relationships/media" Target="../media/media3.wav"/><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wav"/><Relationship Id="rId1" Type="http://schemas.microsoft.com/office/2007/relationships/media" Target="../media/media4.wav"/><Relationship Id="rId5" Type="http://schemas.openxmlformats.org/officeDocument/2006/relationships/image" Target="../media/image1.png"/><Relationship Id="rId4" Type="http://schemas.openxmlformats.org/officeDocument/2006/relationships/notesSlide" Target="../notesSlides/notesSlide1.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5.wav"/><Relationship Id="rId1" Type="http://schemas.microsoft.com/office/2007/relationships/media" Target="../media/media5.wav"/><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6.wav"/><Relationship Id="rId1" Type="http://schemas.microsoft.com/office/2007/relationships/media" Target="../media/media6.wav"/><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83568" y="548681"/>
            <a:ext cx="7774632" cy="3051770"/>
          </a:xfrm>
        </p:spPr>
        <p:txBody>
          <a:bodyPr>
            <a:normAutofit/>
          </a:bodyPr>
          <a:lstStyle/>
          <a:p>
            <a:r>
              <a:rPr lang="fr-FR" sz="3600" dirty="0"/>
              <a:t>Ethique et Déontologie</a:t>
            </a:r>
            <a:br>
              <a:rPr lang="fr-FR" sz="3600" dirty="0"/>
            </a:br>
            <a:r>
              <a:rPr lang="fr-FR" sz="3600" b="1" dirty="0"/>
              <a:t>Charte Universitaire  </a:t>
            </a:r>
          </a:p>
        </p:txBody>
      </p:sp>
      <p:sp>
        <p:nvSpPr>
          <p:cNvPr id="3" name="Sous-titre 2"/>
          <p:cNvSpPr>
            <a:spLocks noGrp="1"/>
          </p:cNvSpPr>
          <p:nvPr>
            <p:ph type="subTitle" idx="1"/>
          </p:nvPr>
        </p:nvSpPr>
        <p:spPr/>
        <p:txBody>
          <a:bodyPr/>
          <a:lstStyle/>
          <a:p>
            <a:r>
              <a:rPr lang="fr-FR" dirty="0">
                <a:solidFill>
                  <a:schemeClr val="tx1"/>
                </a:solidFill>
              </a:rPr>
              <a:t>Structure</a:t>
            </a:r>
          </a:p>
          <a:p>
            <a:r>
              <a:rPr lang="fr-FR" dirty="0">
                <a:solidFill>
                  <a:schemeClr val="tx1"/>
                </a:solidFill>
              </a:rPr>
              <a:t>Objectifs, Contenus et Enjeux </a:t>
            </a:r>
          </a:p>
        </p:txBody>
      </p:sp>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142964078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908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67544" y="404664"/>
            <a:ext cx="8373616" cy="1440160"/>
          </a:xfrm>
        </p:spPr>
        <p:txBody>
          <a:bodyPr>
            <a:normAutofit/>
          </a:bodyPr>
          <a:lstStyle/>
          <a:p>
            <a:r>
              <a:rPr lang="fr-FR" sz="4000" dirty="0"/>
              <a:t>Cours 2</a:t>
            </a:r>
            <a:br>
              <a:rPr lang="fr-FR" dirty="0"/>
            </a:br>
            <a:r>
              <a:rPr lang="fr-FR" sz="1800" dirty="0"/>
              <a:t>https://www.univusto.dz/site_divers/vrre/index.php?option=com_content&amp;view=article&amp;id=283&amp;catid=122&amp;Itemid=810&amp;lang=enr</a:t>
            </a:r>
          </a:p>
        </p:txBody>
      </p:sp>
      <p:sp>
        <p:nvSpPr>
          <p:cNvPr id="3" name="Espace réservé du contenu 2"/>
          <p:cNvSpPr>
            <a:spLocks noGrp="1"/>
          </p:cNvSpPr>
          <p:nvPr>
            <p:ph idx="1"/>
          </p:nvPr>
        </p:nvSpPr>
        <p:spPr/>
        <p:txBody>
          <a:bodyPr>
            <a:normAutofit fontScale="85000" lnSpcReduction="20000"/>
          </a:bodyPr>
          <a:lstStyle/>
          <a:p>
            <a:endParaRPr lang="fr-FR" dirty="0"/>
          </a:p>
          <a:p>
            <a:pPr algn="just"/>
            <a:r>
              <a:rPr lang="fr-FR" dirty="0"/>
              <a:t>La lecture de la charte (4/2010) universitaire permet d’établir les droits et les devoirs pour chacun des membres de cette communauté. Elle est une référence, guidant la vie universitaire. Siège des nouveaux savoirs, l’université est le berceau de l’évolution des sciences, de la technologie et de l’information.  Ces transformations  apportent  des bienfaits mais  soulèvent aussi des problèmes nouveaux. Si la science et la technologie  ouvrent des possibilités extraordinaires, de nouvelles interrogations apparaissent tels les problèmes éthiques. </a:t>
            </a:r>
          </a:p>
        </p:txBody>
      </p:sp>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34578664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301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Présentation </a:t>
            </a:r>
          </a:p>
        </p:txBody>
      </p:sp>
      <p:pic>
        <p:nvPicPr>
          <p:cNvPr id="1026" name="Picture 2"/>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2462015" y="1600200"/>
            <a:ext cx="4219969"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567593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0"/>
            <a:ext cx="8147248" cy="1417638"/>
          </a:xfrm>
        </p:spPr>
        <p:txBody>
          <a:bodyPr>
            <a:noAutofit/>
          </a:bodyPr>
          <a:lstStyle/>
          <a:p>
            <a:r>
              <a:rPr lang="fr-FR" sz="3200" dirty="0"/>
              <a:t>CHARTE D’ETHIQUE ET DE DEONTOLOGIE UNIVERSITAIRES</a:t>
            </a:r>
            <a:br>
              <a:rPr lang="fr-FR" sz="3200" dirty="0"/>
            </a:br>
            <a:r>
              <a:rPr lang="fr-FR" sz="3200" dirty="0"/>
              <a:t>PREAMBULE</a:t>
            </a:r>
          </a:p>
        </p:txBody>
      </p:sp>
      <p:sp>
        <p:nvSpPr>
          <p:cNvPr id="3" name="Espace réservé du contenu 2"/>
          <p:cNvSpPr>
            <a:spLocks noGrp="1"/>
          </p:cNvSpPr>
          <p:nvPr>
            <p:ph idx="1"/>
          </p:nvPr>
        </p:nvSpPr>
        <p:spPr/>
        <p:txBody>
          <a:bodyPr>
            <a:normAutofit lnSpcReduction="10000"/>
          </a:bodyPr>
          <a:lstStyle/>
          <a:p>
            <a:pPr algn="just"/>
            <a:r>
              <a:rPr lang="fr-FR" dirty="0"/>
              <a:t>En moins de cinquante années après l’indépendance de notre pays, l’université Algérienne a connu une très forte croissance de l’ensemble de ses principaux indicateurs, comme le montrent le nombre d’établissements universitaires et leur répartition géographique, les effectifs étudiants et de diplômés, la diversification des filières de formation et l’activité de recherche scientifique.</a:t>
            </a:r>
          </a:p>
          <a:p>
            <a:endParaRPr lang="fr-FR" dirty="0"/>
          </a:p>
        </p:txBody>
      </p:sp>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34491951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198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Objectif </a:t>
            </a:r>
          </a:p>
        </p:txBody>
      </p:sp>
      <p:sp>
        <p:nvSpPr>
          <p:cNvPr id="3" name="Espace réservé du contenu 2"/>
          <p:cNvSpPr>
            <a:spLocks noGrp="1"/>
          </p:cNvSpPr>
          <p:nvPr>
            <p:ph idx="1"/>
          </p:nvPr>
        </p:nvSpPr>
        <p:spPr/>
        <p:txBody>
          <a:bodyPr>
            <a:normAutofit fontScale="92500" lnSpcReduction="20000"/>
          </a:bodyPr>
          <a:lstStyle/>
          <a:p>
            <a:pPr algn="just"/>
            <a:r>
              <a:rPr lang="fr-FR" dirty="0"/>
              <a:t> « Émanation d'un large consensus universitaire, la charte d'éthique et de déontologie réaffirme des principes généraux issus de normes universelles ainsi que de valeurs propres à notre société, et qui doivent être le moteur de la démarche d'apprentissage et de mise en œuvre de l'éthique et de la déontologie universitaires. Elle doit donc représenter un </a:t>
            </a:r>
            <a:r>
              <a:rPr lang="fr-FR" b="1" dirty="0"/>
              <a:t>outil</a:t>
            </a:r>
            <a:r>
              <a:rPr lang="fr-FR" dirty="0"/>
              <a:t> de mobilisation et de référence rappelant les grands principes qui guident la vie universitaire et inspirent les codes de conduite et les règlements qui en découleront. » </a:t>
            </a:r>
          </a:p>
          <a:p>
            <a:pPr algn="just"/>
            <a:endParaRPr lang="fr-FR" dirty="0"/>
          </a:p>
        </p:txBody>
      </p:sp>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663324822"/>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2094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a:t>Structure </a:t>
            </a:r>
          </a:p>
        </p:txBody>
      </p:sp>
      <p:sp>
        <p:nvSpPr>
          <p:cNvPr id="3" name="Espace réservé du contenu 2"/>
          <p:cNvSpPr>
            <a:spLocks noGrp="1"/>
          </p:cNvSpPr>
          <p:nvPr>
            <p:ph idx="1"/>
          </p:nvPr>
        </p:nvSpPr>
        <p:spPr/>
        <p:txBody>
          <a:bodyPr/>
          <a:lstStyle/>
          <a:p>
            <a:endParaRPr lang="fr-FR" dirty="0"/>
          </a:p>
          <a:p>
            <a:r>
              <a:rPr lang="fr-FR" dirty="0"/>
              <a:t>3  parties</a:t>
            </a:r>
          </a:p>
          <a:p>
            <a:r>
              <a:rPr lang="fr-FR" sz="2400" dirty="0"/>
              <a:t>1 PRINCIPES FONDAMENTAUX DE LA CHARTE D’ETHIQUE ET DE DEONTOLOGIE UNIVERSITAIRES</a:t>
            </a:r>
          </a:p>
          <a:p>
            <a:endParaRPr lang="fr-FR" sz="2400" dirty="0"/>
          </a:p>
          <a:p>
            <a:r>
              <a:rPr lang="fr-FR" sz="2400" dirty="0"/>
              <a:t>2 DROITS ET OBLIGATIONS </a:t>
            </a:r>
          </a:p>
          <a:p>
            <a:endParaRPr lang="fr-FR" sz="2400" dirty="0"/>
          </a:p>
          <a:p>
            <a:r>
              <a:rPr lang="fr-FR" sz="2400" dirty="0"/>
              <a:t>3LES DROITS ET OBLIGATIONS DU PERSONNEL ADMINISTRATIF ET TECHNIQUE DE L’ENSEIGNEMENT SUPERIEUR</a:t>
            </a:r>
          </a:p>
        </p:txBody>
      </p:sp>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388595588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456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611560" y="274638"/>
            <a:ext cx="8075240" cy="1642194"/>
          </a:xfrm>
        </p:spPr>
        <p:txBody>
          <a:bodyPr>
            <a:normAutofit fontScale="90000"/>
          </a:bodyPr>
          <a:lstStyle/>
          <a:p>
            <a:r>
              <a:rPr lang="fr-FR" sz="3600" dirty="0"/>
              <a:t>I PRINCIPES FONDAMENTAUX DE LA CHARTE</a:t>
            </a:r>
            <a:br>
              <a:rPr lang="fr-FR" sz="3600" dirty="0"/>
            </a:br>
            <a:r>
              <a:rPr lang="fr-FR" sz="3600" dirty="0"/>
              <a:t>D’ETHIQUE ET DE DEONTOLOGIE UNIVERSITAIRES </a:t>
            </a:r>
            <a:r>
              <a:rPr lang="fr-FR" dirty="0"/>
              <a:t>:</a:t>
            </a:r>
          </a:p>
        </p:txBody>
      </p:sp>
      <p:sp>
        <p:nvSpPr>
          <p:cNvPr id="3" name="Espace réservé du contenu 2"/>
          <p:cNvSpPr>
            <a:spLocks noGrp="1"/>
          </p:cNvSpPr>
          <p:nvPr>
            <p:ph idx="1"/>
          </p:nvPr>
        </p:nvSpPr>
        <p:spPr>
          <a:xfrm>
            <a:off x="1043608" y="2924944"/>
            <a:ext cx="7643192" cy="3201219"/>
          </a:xfrm>
        </p:spPr>
        <p:txBody>
          <a:bodyPr>
            <a:normAutofit fontScale="77500" lnSpcReduction="20000"/>
          </a:bodyPr>
          <a:lstStyle/>
          <a:p>
            <a:r>
              <a:rPr lang="fr-FR" dirty="0"/>
              <a:t>1.	L’intégrité et l’honnêteté,</a:t>
            </a:r>
          </a:p>
          <a:p>
            <a:r>
              <a:rPr lang="fr-FR" dirty="0"/>
              <a:t>2.	La liberté académique,</a:t>
            </a:r>
          </a:p>
          <a:p>
            <a:r>
              <a:rPr lang="fr-FR" dirty="0"/>
              <a:t>3.	La responsabilité et la compétence,</a:t>
            </a:r>
          </a:p>
          <a:p>
            <a:r>
              <a:rPr lang="fr-FR" dirty="0"/>
              <a:t>4.	Le respect mutuel,</a:t>
            </a:r>
          </a:p>
          <a:p>
            <a:r>
              <a:rPr lang="fr-FR" dirty="0"/>
              <a:t>5.	L’exigence de vérité scientifique, d’objectivité et d’esprit critique,</a:t>
            </a:r>
          </a:p>
          <a:p>
            <a:r>
              <a:rPr lang="fr-FR" dirty="0"/>
              <a:t>6.	L’équité,</a:t>
            </a:r>
          </a:p>
          <a:p>
            <a:r>
              <a:rPr lang="fr-FR" dirty="0"/>
              <a:t>7.	 Le respect des franchises universitaires,</a:t>
            </a:r>
          </a:p>
        </p:txBody>
      </p:sp>
      <p:pic>
        <p:nvPicPr>
          <p:cNvPr id="4" name="Son enregistré">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4267200" y="3124200"/>
            <a:ext cx="609600" cy="609600"/>
          </a:xfrm>
          <a:prstGeom prst="rect">
            <a:avLst/>
          </a:prstGeom>
        </p:spPr>
      </p:pic>
    </p:spTree>
    <p:extLst>
      <p:ext uri="{BB962C8B-B14F-4D97-AF65-F5344CB8AC3E}">
        <p14:creationId xmlns:p14="http://schemas.microsoft.com/office/powerpoint/2010/main" val="209391000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9967"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Thème Office">
  <a:themeElements>
    <a:clrScheme name="Bureau">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Bureau">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Bureau">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5279</TotalTime>
  <Words>402</Words>
  <Application>Microsoft Office PowerPoint</Application>
  <PresentationFormat>On-screen Show (4:3)</PresentationFormat>
  <Paragraphs>28</Paragraphs>
  <Slides>7</Slides>
  <Notes>1</Notes>
  <HiddenSlides>0</HiddenSlides>
  <MMClips>6</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7</vt:i4>
      </vt:variant>
    </vt:vector>
  </HeadingPairs>
  <TitlesOfParts>
    <vt:vector size="10" baseType="lpstr">
      <vt:lpstr>Arial</vt:lpstr>
      <vt:lpstr>Calibri</vt:lpstr>
      <vt:lpstr>Thème Office</vt:lpstr>
      <vt:lpstr>Ethique et Déontologie Charte Universitaire  </vt:lpstr>
      <vt:lpstr>Cours 2 https://www.univusto.dz/site_divers/vrre/index.php?option=com_content&amp;view=article&amp;id=283&amp;catid=122&amp;Itemid=810&amp;lang=enr</vt:lpstr>
      <vt:lpstr>Présentation </vt:lpstr>
      <vt:lpstr>CHARTE D’ETHIQUE ET DE DEONTOLOGIE UNIVERSITAIRES PREAMBULE</vt:lpstr>
      <vt:lpstr>Objectif </vt:lpstr>
      <vt:lpstr>Structure </vt:lpstr>
      <vt:lpstr>I PRINCIPES FONDAMENTAUX DE LA CHARTE D’ETHIQUE ET DE DEONTOLOGIE UNIVERSITAIRES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tabet tabet</dc:creator>
  <cp:lastModifiedBy>mohamed karmaoui</cp:lastModifiedBy>
  <cp:revision>11</cp:revision>
  <dcterms:created xsi:type="dcterms:W3CDTF">2022-04-12T20:36:48Z</dcterms:created>
  <dcterms:modified xsi:type="dcterms:W3CDTF">2022-04-22T00:11:30Z</dcterms:modified>
</cp:coreProperties>
</file>