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6" r:id="rId3"/>
    <p:sldId id="257" r:id="rId4"/>
    <p:sldId id="258" r:id="rId5"/>
    <p:sldId id="259" r:id="rId6"/>
    <p:sldId id="260"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539" y="3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22/04/2022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22/04/2022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22/04/2022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22/04/2022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22/04/2022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22/04/2022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22/04/2022</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22/04/2022</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22/04/2022</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22/04/2022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22/04/2022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22/04/2022</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99592" y="476672"/>
            <a:ext cx="7787208" cy="1728192"/>
          </a:xfrm>
        </p:spPr>
        <p:txBody>
          <a:bodyPr>
            <a:noAutofit/>
          </a:bodyPr>
          <a:lstStyle/>
          <a:p>
            <a:r>
              <a:rPr lang="fr-FR" sz="2800" dirty="0"/>
              <a:t>Éthique et Déontologie </a:t>
            </a:r>
            <a:br>
              <a:rPr lang="fr-FR" sz="2800" dirty="0"/>
            </a:br>
            <a:r>
              <a:rPr lang="fr-FR" sz="2800" dirty="0"/>
              <a:t>Master 1 </a:t>
            </a:r>
            <a:br>
              <a:rPr lang="fr-FR" sz="2800" dirty="0"/>
            </a:br>
            <a:r>
              <a:rPr lang="fr-FR" sz="2800" dirty="0"/>
              <a:t>Mme </a:t>
            </a:r>
            <a:r>
              <a:rPr lang="fr-FR" sz="2800" dirty="0" err="1"/>
              <a:t>Tabet</a:t>
            </a:r>
            <a:r>
              <a:rPr lang="fr-FR" sz="2800" dirty="0"/>
              <a:t> </a:t>
            </a:r>
          </a:p>
        </p:txBody>
      </p:sp>
      <p:sp>
        <p:nvSpPr>
          <p:cNvPr id="3" name="Espace réservé du contenu 2"/>
          <p:cNvSpPr>
            <a:spLocks noGrp="1"/>
          </p:cNvSpPr>
          <p:nvPr>
            <p:ph idx="1"/>
          </p:nvPr>
        </p:nvSpPr>
        <p:spPr>
          <a:xfrm>
            <a:off x="1691680" y="2780928"/>
            <a:ext cx="6995120" cy="3345235"/>
          </a:xfrm>
        </p:spPr>
        <p:txBody>
          <a:bodyPr/>
          <a:lstStyle/>
          <a:p>
            <a:endParaRPr lang="fr-FR" dirty="0"/>
          </a:p>
          <a:p>
            <a:endParaRPr lang="fr-FR" dirty="0"/>
          </a:p>
          <a:p>
            <a:pPr marL="0" indent="0">
              <a:buNone/>
            </a:pPr>
            <a:r>
              <a:rPr lang="fr-FR" dirty="0"/>
              <a:t>                      LE PLAGIAT </a:t>
            </a:r>
          </a:p>
        </p:txBody>
      </p:sp>
    </p:spTree>
    <p:extLst>
      <p:ext uri="{BB962C8B-B14F-4D97-AF65-F5344CB8AC3E}">
        <p14:creationId xmlns:p14="http://schemas.microsoft.com/office/powerpoint/2010/main" val="1354718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404665"/>
            <a:ext cx="7846640" cy="1800199"/>
          </a:xfrm>
        </p:spPr>
        <p:txBody>
          <a:bodyPr/>
          <a:lstStyle/>
          <a:p>
            <a:r>
              <a:rPr lang="fr-FR" dirty="0"/>
              <a:t>LE PLAGIAT :  Définition</a:t>
            </a:r>
          </a:p>
        </p:txBody>
      </p:sp>
      <p:sp>
        <p:nvSpPr>
          <p:cNvPr id="3" name="Sous-titre 2"/>
          <p:cNvSpPr>
            <a:spLocks noGrp="1"/>
          </p:cNvSpPr>
          <p:nvPr>
            <p:ph type="subTitle" idx="1"/>
          </p:nvPr>
        </p:nvSpPr>
        <p:spPr>
          <a:xfrm>
            <a:off x="683568" y="1988840"/>
            <a:ext cx="7920880" cy="4464496"/>
          </a:xfrm>
        </p:spPr>
        <p:txBody>
          <a:bodyPr>
            <a:normAutofit/>
          </a:bodyPr>
          <a:lstStyle/>
          <a:p>
            <a:pPr algn="just"/>
            <a:r>
              <a:rPr lang="fr-FR" dirty="0">
                <a:solidFill>
                  <a:schemeClr val="tx1"/>
                </a:solidFill>
              </a:rPr>
              <a:t>Le plagiat est tout simplement l'appropriation illégitime de travaux ou d'idées attribués à d'autres personnes. Le plagiat est souvent involontaire et on peut l'éviter en adoptant de bonnes méthodes de travail. Qu'il soit volontaire ou non, le plagiat est considéré comme une faute grave dans le monde universitaire</a:t>
            </a:r>
          </a:p>
        </p:txBody>
      </p:sp>
    </p:spTree>
    <p:extLst>
      <p:ext uri="{BB962C8B-B14F-4D97-AF65-F5344CB8AC3E}">
        <p14:creationId xmlns:p14="http://schemas.microsoft.com/office/powerpoint/2010/main" val="2322722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Entre citation et plagiat </a:t>
            </a:r>
          </a:p>
        </p:txBody>
      </p:sp>
      <p:sp>
        <p:nvSpPr>
          <p:cNvPr id="3" name="Espace réservé du contenu 2"/>
          <p:cNvSpPr>
            <a:spLocks noGrp="1"/>
          </p:cNvSpPr>
          <p:nvPr>
            <p:ph idx="1"/>
          </p:nvPr>
        </p:nvSpPr>
        <p:spPr>
          <a:xfrm>
            <a:off x="539552" y="2420888"/>
            <a:ext cx="8147248" cy="3705275"/>
          </a:xfrm>
        </p:spPr>
        <p:txBody>
          <a:bodyPr/>
          <a:lstStyle/>
          <a:p>
            <a:pPr algn="just"/>
            <a:r>
              <a:rPr lang="fr-FR" dirty="0"/>
              <a:t>En règle générale, les universités peuvent accepter entre 25 % et 5 % de plagiat. La plupart des Grandes Écoles ont un taux de plagiat acceptable extrêmement faible : 5 % maximum. Le taux d'acceptation du plagiat peut varier d'une université à l'autre</a:t>
            </a:r>
          </a:p>
        </p:txBody>
      </p:sp>
    </p:spTree>
    <p:extLst>
      <p:ext uri="{BB962C8B-B14F-4D97-AF65-F5344CB8AC3E}">
        <p14:creationId xmlns:p14="http://schemas.microsoft.com/office/powerpoint/2010/main" val="450856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types de plagiat </a:t>
            </a:r>
          </a:p>
        </p:txBody>
      </p:sp>
      <p:sp>
        <p:nvSpPr>
          <p:cNvPr id="3" name="Espace réservé du contenu 2"/>
          <p:cNvSpPr>
            <a:spLocks noGrp="1"/>
          </p:cNvSpPr>
          <p:nvPr>
            <p:ph idx="1"/>
          </p:nvPr>
        </p:nvSpPr>
        <p:spPr/>
        <p:txBody>
          <a:bodyPr/>
          <a:lstStyle/>
          <a:p>
            <a:endParaRPr lang="fr-FR" dirty="0"/>
          </a:p>
          <a:p>
            <a:r>
              <a:rPr lang="fr-FR" dirty="0"/>
              <a:t>le plagiat direct ;</a:t>
            </a:r>
          </a:p>
          <a:p>
            <a:r>
              <a:rPr lang="fr-FR" dirty="0"/>
              <a:t>l'achat du travail d'autrui ;</a:t>
            </a:r>
          </a:p>
          <a:p>
            <a:r>
              <a:rPr lang="fr-FR" dirty="0"/>
              <a:t>l'auto-plagiat ;</a:t>
            </a:r>
          </a:p>
          <a:p>
            <a:r>
              <a:rPr lang="fr-FR" dirty="0"/>
              <a:t>la paraphrase sans citation ;</a:t>
            </a:r>
          </a:p>
          <a:p>
            <a:r>
              <a:rPr lang="fr-FR" dirty="0"/>
              <a:t>le copier-coller.</a:t>
            </a:r>
          </a:p>
        </p:txBody>
      </p:sp>
    </p:spTree>
    <p:extLst>
      <p:ext uri="{BB962C8B-B14F-4D97-AF65-F5344CB8AC3E}">
        <p14:creationId xmlns:p14="http://schemas.microsoft.com/office/powerpoint/2010/main" val="3791584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Les conséquences </a:t>
            </a:r>
            <a:br>
              <a:rPr lang="fr-FR" dirty="0"/>
            </a:br>
            <a:endParaRPr lang="fr-FR" dirty="0"/>
          </a:p>
        </p:txBody>
      </p:sp>
      <p:sp>
        <p:nvSpPr>
          <p:cNvPr id="3" name="Espace réservé du contenu 2"/>
          <p:cNvSpPr>
            <a:spLocks noGrp="1"/>
          </p:cNvSpPr>
          <p:nvPr>
            <p:ph idx="1"/>
          </p:nvPr>
        </p:nvSpPr>
        <p:spPr/>
        <p:txBody>
          <a:bodyPr/>
          <a:lstStyle/>
          <a:p>
            <a:endParaRPr lang="fr-FR" dirty="0"/>
          </a:p>
          <a:p>
            <a:pPr algn="just"/>
            <a:r>
              <a:rPr lang="fr-FR" dirty="0"/>
              <a:t>Le plagiat peut ruiner votre réputation et décrédibiliser toute votre carrière. Si vous êtes un universitaire ou un chercheur et que vous avez commis du plagiat, vous aurez du mal à trouver un autre poste ou des revues qui publieront votre travail.</a:t>
            </a:r>
          </a:p>
        </p:txBody>
      </p:sp>
    </p:spTree>
    <p:extLst>
      <p:ext uri="{BB962C8B-B14F-4D97-AF65-F5344CB8AC3E}">
        <p14:creationId xmlns:p14="http://schemas.microsoft.com/office/powerpoint/2010/main" val="2931274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conséquences </a:t>
            </a:r>
          </a:p>
        </p:txBody>
      </p:sp>
      <p:sp>
        <p:nvSpPr>
          <p:cNvPr id="3" name="Espace réservé du contenu 2"/>
          <p:cNvSpPr>
            <a:spLocks noGrp="1"/>
          </p:cNvSpPr>
          <p:nvPr>
            <p:ph idx="1"/>
          </p:nvPr>
        </p:nvSpPr>
        <p:spPr/>
        <p:txBody>
          <a:bodyPr/>
          <a:lstStyle/>
          <a:p>
            <a:r>
              <a:rPr lang="fr-FR" dirty="0"/>
              <a:t>une mauvaise note ;</a:t>
            </a:r>
          </a:p>
          <a:p>
            <a:r>
              <a:rPr lang="fr-FR" dirty="0"/>
              <a:t>l’échec du cours suivi ;</a:t>
            </a:r>
          </a:p>
          <a:p>
            <a:r>
              <a:rPr lang="fr-FR" dirty="0"/>
              <a:t>des mesures disciplinaires ;</a:t>
            </a:r>
          </a:p>
          <a:p>
            <a:r>
              <a:rPr lang="fr-FR" dirty="0"/>
              <a:t>une suspension ou expulsion de l’établissement ;</a:t>
            </a:r>
          </a:p>
          <a:p>
            <a:r>
              <a:rPr lang="fr-FR" dirty="0"/>
              <a:t>des poursuites juridiques.</a:t>
            </a:r>
          </a:p>
        </p:txBody>
      </p:sp>
    </p:spTree>
    <p:extLst>
      <p:ext uri="{BB962C8B-B14F-4D97-AF65-F5344CB8AC3E}">
        <p14:creationId xmlns:p14="http://schemas.microsoft.com/office/powerpoint/2010/main" val="969121939"/>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214</Words>
  <Application>Microsoft Office PowerPoint</Application>
  <PresentationFormat>On-screen Show (4:3)</PresentationFormat>
  <Paragraphs>24</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Thème Office</vt:lpstr>
      <vt:lpstr>Éthique et Déontologie  Master 1  Mme Tabet </vt:lpstr>
      <vt:lpstr>LE PLAGIAT :  Définition</vt:lpstr>
      <vt:lpstr>Entre citation et plagiat </vt:lpstr>
      <vt:lpstr>Les types de plagiat </vt:lpstr>
      <vt:lpstr>Les conséquences  </vt:lpstr>
      <vt:lpstr>Les conséquences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Éthique et Déontologie  Master 1  Mme Tabet</dc:title>
  <dc:creator>tabet tabet</dc:creator>
  <cp:lastModifiedBy>mohamed karmaoui</cp:lastModifiedBy>
  <cp:revision>2</cp:revision>
  <dcterms:created xsi:type="dcterms:W3CDTF">2022-04-20T09:51:15Z</dcterms:created>
  <dcterms:modified xsi:type="dcterms:W3CDTF">2022-04-22T00:12:14Z</dcterms:modified>
</cp:coreProperties>
</file>