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56" r:id="rId3"/>
    <p:sldId id="257" r:id="rId4"/>
    <p:sldId id="258" r:id="rId5"/>
    <p:sldId id="259"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539" y="3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8FE3B1-E301-489B-9363-2500917365CA}" type="datetimeFigureOut">
              <a:rPr lang="fr-FR" smtClean="0"/>
              <a:t>22/04/2022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9C484C-A3E3-4E85-AD07-0745699D95C8}" type="slidenum">
              <a:rPr lang="fr-FR" smtClean="0"/>
              <a:t>‹#›</a:t>
            </a:fld>
            <a:endParaRPr lang="fr-FR"/>
          </a:p>
        </p:txBody>
      </p:sp>
    </p:spTree>
    <p:extLst>
      <p:ext uri="{BB962C8B-B14F-4D97-AF65-F5344CB8AC3E}">
        <p14:creationId xmlns:p14="http://schemas.microsoft.com/office/powerpoint/2010/main" val="2141488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09C484C-A3E3-4E85-AD07-0745699D95C8}" type="slidenum">
              <a:rPr lang="fr-FR" smtClean="0"/>
              <a:t>3</a:t>
            </a:fld>
            <a:endParaRPr lang="fr-FR"/>
          </a:p>
        </p:txBody>
      </p:sp>
    </p:spTree>
    <p:extLst>
      <p:ext uri="{BB962C8B-B14F-4D97-AF65-F5344CB8AC3E}">
        <p14:creationId xmlns:p14="http://schemas.microsoft.com/office/powerpoint/2010/main" val="14582595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22/04/2022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22/04/2022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22/04/2022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22/04/2022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22/04/2022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22/04/2022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22/04/2022</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22/04/2022</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22/04/2022</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22/04/2022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22/04/2022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22/04/2022</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audio" Target="../media/media1.wav"/><Relationship Id="rId1" Type="http://schemas.microsoft.com/office/2007/relationships/media" Target="../media/media1.wav"/><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7584" y="274638"/>
            <a:ext cx="7859216" cy="1858218"/>
          </a:xfrm>
        </p:spPr>
        <p:txBody>
          <a:bodyPr>
            <a:noAutofit/>
          </a:bodyPr>
          <a:lstStyle/>
          <a:p>
            <a:r>
              <a:rPr lang="fr-FR" sz="2800" dirty="0"/>
              <a:t>Éthique et Déontologie</a:t>
            </a:r>
            <a:br>
              <a:rPr lang="fr-FR" sz="2800" dirty="0"/>
            </a:br>
            <a:r>
              <a:rPr lang="fr-FR" sz="2800" dirty="0"/>
              <a:t>Master 1  Cours 3 </a:t>
            </a:r>
            <a:br>
              <a:rPr lang="fr-FR" sz="2800" dirty="0"/>
            </a:br>
            <a:r>
              <a:rPr lang="fr-FR" sz="2000" dirty="0"/>
              <a:t>Mme </a:t>
            </a:r>
            <a:r>
              <a:rPr lang="fr-FR" sz="2000" dirty="0" err="1"/>
              <a:t>Tabet</a:t>
            </a:r>
            <a:r>
              <a:rPr lang="fr-FR" sz="2000" dirty="0"/>
              <a:t> </a:t>
            </a:r>
          </a:p>
        </p:txBody>
      </p:sp>
      <p:sp>
        <p:nvSpPr>
          <p:cNvPr id="3" name="Espace réservé du contenu 2"/>
          <p:cNvSpPr>
            <a:spLocks noGrp="1"/>
          </p:cNvSpPr>
          <p:nvPr>
            <p:ph idx="1"/>
          </p:nvPr>
        </p:nvSpPr>
        <p:spPr/>
        <p:txBody>
          <a:bodyPr/>
          <a:lstStyle/>
          <a:p>
            <a:pPr algn="ctr"/>
            <a:endParaRPr lang="fr-FR" dirty="0"/>
          </a:p>
          <a:p>
            <a:pPr algn="ctr"/>
            <a:endParaRPr lang="fr-FR" dirty="0"/>
          </a:p>
          <a:p>
            <a:pPr algn="ctr"/>
            <a:endParaRPr lang="fr-FR" dirty="0"/>
          </a:p>
          <a:p>
            <a:pPr algn="ctr"/>
            <a:r>
              <a:rPr lang="fr-FR" dirty="0"/>
              <a:t>II  DROITS ET OBLIGATIONS </a:t>
            </a:r>
          </a:p>
        </p:txBody>
      </p:sp>
    </p:spTree>
    <p:extLst>
      <p:ext uri="{BB962C8B-B14F-4D97-AF65-F5344CB8AC3E}">
        <p14:creationId xmlns:p14="http://schemas.microsoft.com/office/powerpoint/2010/main" val="2377557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67544" y="260649"/>
            <a:ext cx="7990656" cy="2160239"/>
          </a:xfrm>
        </p:spPr>
        <p:txBody>
          <a:bodyPr/>
          <a:lstStyle/>
          <a:p>
            <a:r>
              <a:rPr lang="fr-FR" dirty="0"/>
              <a:t>II  DROITS ET OBLIGATIONS </a:t>
            </a:r>
          </a:p>
        </p:txBody>
      </p:sp>
      <p:sp>
        <p:nvSpPr>
          <p:cNvPr id="3" name="Sous-titre 2"/>
          <p:cNvSpPr>
            <a:spLocks noGrp="1"/>
          </p:cNvSpPr>
          <p:nvPr>
            <p:ph type="subTitle" idx="1"/>
          </p:nvPr>
        </p:nvSpPr>
        <p:spPr>
          <a:xfrm>
            <a:off x="1259632" y="2492896"/>
            <a:ext cx="6512768" cy="3145904"/>
          </a:xfrm>
        </p:spPr>
        <p:txBody>
          <a:bodyPr>
            <a:normAutofit/>
          </a:bodyPr>
          <a:lstStyle/>
          <a:p>
            <a:r>
              <a:rPr lang="fr-FR" dirty="0"/>
              <a:t>1 </a:t>
            </a:r>
            <a:r>
              <a:rPr lang="fr-FR" sz="2800" dirty="0">
                <a:solidFill>
                  <a:schemeClr val="tx1"/>
                </a:solidFill>
              </a:rPr>
              <a:t>LES DROITS ET OBLIGATIONS DE L’ENSEIGNANTCHERCHEUR </a:t>
            </a:r>
          </a:p>
          <a:p>
            <a:endParaRPr lang="fr-FR" sz="2800" dirty="0">
              <a:solidFill>
                <a:schemeClr val="tx1"/>
              </a:solidFill>
            </a:endParaRPr>
          </a:p>
          <a:p>
            <a:r>
              <a:rPr lang="fr-FR" sz="2800" dirty="0">
                <a:solidFill>
                  <a:schemeClr val="tx1"/>
                </a:solidFill>
              </a:rPr>
              <a:t>2 LES DROITS ET OBLIGATIONS DE L’ÉTUDIANT </a:t>
            </a:r>
          </a:p>
        </p:txBody>
      </p:sp>
      <p:pic>
        <p:nvPicPr>
          <p:cNvPr id="4" name="Son enregistré">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4267200" y="3124200"/>
            <a:ext cx="609600" cy="609600"/>
          </a:xfrm>
          <a:prstGeom prst="rect">
            <a:avLst/>
          </a:prstGeom>
        </p:spPr>
      </p:pic>
    </p:spTree>
    <p:extLst>
      <p:ext uri="{BB962C8B-B14F-4D97-AF65-F5344CB8AC3E}">
        <p14:creationId xmlns:p14="http://schemas.microsoft.com/office/powerpoint/2010/main" val="243378329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44777" fill="hold"/>
                                        <p:tgtEl>
                                          <p:spTgt spid="4"/>
                                        </p:tgtEl>
                                      </p:cBhvr>
                                    </p:cmd>
                                  </p:childTnLst>
                                </p:cTn>
                              </p:par>
                            </p:childTnLst>
                          </p:cTn>
                        </p:par>
                      </p:childTnLst>
                    </p:cTn>
                  </p:par>
                </p:childTnLst>
              </p:cTn>
              <p:nextCondLst>
                <p:cond evt="onClick" delay="0">
                  <p:tgtEl>
                    <p:spTgt spid="4"/>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a:t>1 LES DROITS ET OBLIGATIONS DE L’ENSEIGNANTCHERCHEUR </a:t>
            </a:r>
          </a:p>
        </p:txBody>
      </p:sp>
      <p:sp>
        <p:nvSpPr>
          <p:cNvPr id="3" name="Espace réservé du contenu 2"/>
          <p:cNvSpPr>
            <a:spLocks noGrp="1"/>
          </p:cNvSpPr>
          <p:nvPr>
            <p:ph idx="1"/>
          </p:nvPr>
        </p:nvSpPr>
        <p:spPr/>
        <p:txBody>
          <a:bodyPr>
            <a:normAutofit fontScale="92500" lnSpcReduction="10000"/>
          </a:bodyPr>
          <a:lstStyle/>
          <a:p>
            <a:r>
              <a:rPr lang="fr-FR" sz="2400" b="1" dirty="0"/>
              <a:t>1 LES DROITS DE L’ENSEIGNANT- CHERCHEUR :</a:t>
            </a:r>
          </a:p>
          <a:p>
            <a:pPr algn="just"/>
            <a:r>
              <a:rPr lang="fr-FR" sz="2400" dirty="0"/>
              <a:t>L’enseignant chercheur dispose de droits et il a un rôle important de par ses activités. Ainsi, et grâce à ses enseignements, il forme les  étudiants à être les futurs actants du développement socio-économique du pays.</a:t>
            </a:r>
          </a:p>
          <a:p>
            <a:r>
              <a:rPr lang="fr-FR" sz="2400" b="1" dirty="0"/>
              <a:t>2 LES OBLIGATIONS DE L’ENSEIGNANT- CHERCHEUR </a:t>
            </a:r>
          </a:p>
          <a:p>
            <a:r>
              <a:rPr lang="fr-FR" sz="2400" dirty="0"/>
              <a:t>Assurer un enseignement efficace,</a:t>
            </a:r>
          </a:p>
          <a:p>
            <a:r>
              <a:rPr lang="fr-FR" sz="2400" dirty="0"/>
              <a:t>Accompagner l’étudiant sans aucune discrimination,</a:t>
            </a:r>
          </a:p>
          <a:p>
            <a:r>
              <a:rPr lang="fr-FR" sz="2400" dirty="0"/>
              <a:t>Respecter les objectifs pédagogiques assignés, </a:t>
            </a:r>
          </a:p>
          <a:p>
            <a:r>
              <a:rPr lang="fr-FR" sz="2400" dirty="0"/>
              <a:t>Évaluer les travaux, </a:t>
            </a:r>
          </a:p>
          <a:p>
            <a:r>
              <a:rPr lang="fr-FR" sz="2400" dirty="0"/>
              <a:t>Orienter les étudiants,</a:t>
            </a:r>
          </a:p>
          <a:p>
            <a:r>
              <a:rPr lang="fr-FR" sz="2400" dirty="0"/>
              <a:t>Contribuer à l’avancement de ses recherches scientifiques,</a:t>
            </a:r>
          </a:p>
          <a:p>
            <a:endParaRPr lang="fr-FR" sz="2400" dirty="0"/>
          </a:p>
          <a:p>
            <a:endParaRPr lang="fr-FR" sz="2400" dirty="0"/>
          </a:p>
          <a:p>
            <a:endParaRPr lang="fr-FR" sz="2400" dirty="0"/>
          </a:p>
        </p:txBody>
      </p:sp>
    </p:spTree>
    <p:extLst>
      <p:ext uri="{BB962C8B-B14F-4D97-AF65-F5344CB8AC3E}">
        <p14:creationId xmlns:p14="http://schemas.microsoft.com/office/powerpoint/2010/main" val="1373926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260648"/>
            <a:ext cx="8157592" cy="864096"/>
          </a:xfrm>
        </p:spPr>
        <p:txBody>
          <a:bodyPr>
            <a:normAutofit fontScale="90000"/>
          </a:bodyPr>
          <a:lstStyle/>
          <a:p>
            <a:r>
              <a:rPr lang="fr-FR" sz="2800" dirty="0"/>
              <a:t> 2 </a:t>
            </a:r>
            <a:r>
              <a:rPr lang="fr-FR" sz="2400" dirty="0"/>
              <a:t>LES DROITS ET DEVOIRS DE L’ETUDIANT DE</a:t>
            </a:r>
            <a:br>
              <a:rPr lang="fr-FR" sz="2400" dirty="0"/>
            </a:br>
            <a:r>
              <a:rPr lang="fr-FR" sz="2400" dirty="0"/>
              <a:t>L’ENSEIGNEMENT SUPERIEUR</a:t>
            </a:r>
          </a:p>
        </p:txBody>
      </p:sp>
      <p:sp>
        <p:nvSpPr>
          <p:cNvPr id="3" name="Espace réservé du contenu 2"/>
          <p:cNvSpPr>
            <a:spLocks noGrp="1"/>
          </p:cNvSpPr>
          <p:nvPr>
            <p:ph idx="1"/>
          </p:nvPr>
        </p:nvSpPr>
        <p:spPr>
          <a:xfrm>
            <a:off x="539552" y="1196752"/>
            <a:ext cx="8147248" cy="4929411"/>
          </a:xfrm>
        </p:spPr>
        <p:txBody>
          <a:bodyPr>
            <a:normAutofit fontScale="92500"/>
          </a:bodyPr>
          <a:lstStyle/>
          <a:p>
            <a:r>
              <a:rPr lang="fr-FR" sz="2800" dirty="0"/>
              <a:t>1. LES DROITS DE L’ETUDIANT</a:t>
            </a:r>
          </a:p>
          <a:p>
            <a:pPr algn="just"/>
            <a:r>
              <a:rPr lang="fr-FR" sz="2800" dirty="0"/>
              <a:t>« </a:t>
            </a:r>
            <a:r>
              <a:rPr lang="fr-FR" sz="2400" dirty="0"/>
              <a:t>L’étudiant a droit à un enseignement et à une formation à la</a:t>
            </a:r>
          </a:p>
          <a:p>
            <a:pPr algn="just"/>
            <a:r>
              <a:rPr lang="fr-FR" sz="2400" dirty="0"/>
              <a:t>recherche de qualité. Pour ce faire, il a droit à un encadrement de qualité qui utilise des méthodes pédagogiques modernes et adaptées </a:t>
            </a:r>
          </a:p>
          <a:p>
            <a:pPr algn="just"/>
            <a:r>
              <a:rPr lang="fr-FR" sz="2400" dirty="0"/>
              <a:t>L’étudiant a droit à une évaluation juste, équitable et impartiale.</a:t>
            </a:r>
          </a:p>
          <a:p>
            <a:pPr algn="just"/>
            <a:r>
              <a:rPr lang="fr-FR" sz="2400" dirty="0"/>
              <a:t>La remise des notes, accompagnée du corrigé et du barème de l’épreuve et, au besoin, la consultation de copie, doivent se faire dans des délais raisonnables n’excédant pas ceux fixés par les comités pédagogiques. </a:t>
            </a:r>
          </a:p>
          <a:p>
            <a:pPr algn="just"/>
            <a:r>
              <a:rPr lang="fr-FR" sz="2400" dirty="0"/>
              <a:t>L’étudiant a accès à la bibliothèque, au centre de ressources informatiques et à tous les moyens matériels nécessaires à une formation de qualité . »</a:t>
            </a:r>
          </a:p>
          <a:p>
            <a:pPr algn="just"/>
            <a:endParaRPr lang="fr-FR" sz="2400" dirty="0"/>
          </a:p>
        </p:txBody>
      </p:sp>
    </p:spTree>
    <p:extLst>
      <p:ext uri="{BB962C8B-B14F-4D97-AF65-F5344CB8AC3E}">
        <p14:creationId xmlns:p14="http://schemas.microsoft.com/office/powerpoint/2010/main" val="305966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dirty="0"/>
              <a:t>2. LES DEVOIRS DE L’ETUDIANT</a:t>
            </a:r>
          </a:p>
        </p:txBody>
      </p:sp>
      <p:sp>
        <p:nvSpPr>
          <p:cNvPr id="3" name="Espace réservé du contenu 2"/>
          <p:cNvSpPr>
            <a:spLocks noGrp="1"/>
          </p:cNvSpPr>
          <p:nvPr>
            <p:ph idx="1"/>
          </p:nvPr>
        </p:nvSpPr>
        <p:spPr/>
        <p:txBody>
          <a:bodyPr>
            <a:normAutofit lnSpcReduction="10000"/>
          </a:bodyPr>
          <a:lstStyle/>
          <a:p>
            <a:pPr algn="just"/>
            <a:r>
              <a:rPr lang="fr-FR" sz="2800" dirty="0"/>
              <a:t>L’étudiant doit respecter la réglementation en vigueur</a:t>
            </a:r>
          </a:p>
          <a:p>
            <a:pPr algn="just"/>
            <a:r>
              <a:rPr lang="fr-FR" sz="2800" dirty="0"/>
              <a:t>- L’étudiant ne doit jamais frauder ou recourir au plagiat.</a:t>
            </a:r>
          </a:p>
          <a:p>
            <a:pPr algn="just"/>
            <a:r>
              <a:rPr lang="fr-FR" sz="2800" dirty="0"/>
              <a:t>L’étudiant est dans l’obligation de fournir des informations exactes et précises lors de son inscription, et de s’acquitter de ses obligations administratives envers l’établissement.</a:t>
            </a:r>
          </a:p>
          <a:p>
            <a:pPr algn="just"/>
            <a:r>
              <a:rPr lang="fr-FR" sz="2800" dirty="0"/>
              <a:t>- L’étudiant doit respecter les résultats des jurys de délibération. »</a:t>
            </a:r>
          </a:p>
          <a:p>
            <a:endParaRPr lang="fr-FR" sz="2800" dirty="0"/>
          </a:p>
          <a:p>
            <a:endParaRPr lang="fr-FR" sz="2800" dirty="0"/>
          </a:p>
        </p:txBody>
      </p:sp>
    </p:spTree>
    <p:extLst>
      <p:ext uri="{BB962C8B-B14F-4D97-AF65-F5344CB8AC3E}">
        <p14:creationId xmlns:p14="http://schemas.microsoft.com/office/powerpoint/2010/main" val="3191290400"/>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TotalTime>
  <Words>320</Words>
  <Application>Microsoft Office PowerPoint</Application>
  <PresentationFormat>On-screen Show (4:3)</PresentationFormat>
  <Paragraphs>33</Paragraphs>
  <Slides>5</Slides>
  <Notes>1</Notes>
  <HiddenSlides>0</HiddenSlides>
  <MMClips>1</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Thème Office</vt:lpstr>
      <vt:lpstr>Éthique et Déontologie Master 1  Cours 3  Mme Tabet </vt:lpstr>
      <vt:lpstr>II  DROITS ET OBLIGATIONS </vt:lpstr>
      <vt:lpstr>1 LES DROITS ET OBLIGATIONS DE L’ENSEIGNANTCHERCHEUR </vt:lpstr>
      <vt:lpstr> 2 LES DROITS ET DEVOIRS DE L’ETUDIANT DE L’ENSEIGNEMENT SUPERIEUR</vt:lpstr>
      <vt:lpstr>2. LES DEVOIRS DE L’ETUDIANT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DROITS ET OBLIGATIONS</dc:title>
  <dc:creator>tabet tabet</dc:creator>
  <cp:lastModifiedBy>mohamed karmaoui</cp:lastModifiedBy>
  <cp:revision>6</cp:revision>
  <dcterms:created xsi:type="dcterms:W3CDTF">2022-04-20T08:27:09Z</dcterms:created>
  <dcterms:modified xsi:type="dcterms:W3CDTF">2022-04-22T00:11:49Z</dcterms:modified>
</cp:coreProperties>
</file>