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56" r:id="rId2"/>
    <p:sldId id="257" r:id="rId3"/>
    <p:sldId id="261" r:id="rId4"/>
    <p:sldId id="262" r:id="rId5"/>
    <p:sldId id="258" r:id="rId6"/>
    <p:sldId id="259" r:id="rId7"/>
    <p:sldId id="260" r:id="rId8"/>
    <p:sldId id="263" r:id="rId9"/>
    <p:sldId id="264" r:id="rId10"/>
    <p:sldId id="265" r:id="rId11"/>
    <p:sldId id="267" r:id="rId12"/>
    <p:sldId id="266" r:id="rId13"/>
    <p:sldId id="285" r:id="rId14"/>
    <p:sldId id="268" r:id="rId15"/>
    <p:sldId id="269" r:id="rId16"/>
    <p:sldId id="270" r:id="rId17"/>
    <p:sldId id="271" r:id="rId18"/>
    <p:sldId id="272" r:id="rId19"/>
    <p:sldId id="275" r:id="rId20"/>
    <p:sldId id="290" r:id="rId21"/>
    <p:sldId id="289" r:id="rId22"/>
    <p:sldId id="288" r:id="rId23"/>
    <p:sldId id="287" r:id="rId24"/>
    <p:sldId id="273" r:id="rId25"/>
    <p:sldId id="286" r:id="rId26"/>
    <p:sldId id="274" r:id="rId27"/>
    <p:sldId id="276" r:id="rId28"/>
    <p:sldId id="277" r:id="rId29"/>
    <p:sldId id="278" r:id="rId30"/>
    <p:sldId id="279" r:id="rId31"/>
    <p:sldId id="280" r:id="rId32"/>
    <p:sldId id="281" r:id="rId33"/>
    <p:sldId id="282" r:id="rId34"/>
    <p:sldId id="283" r:id="rId35"/>
    <p:sldId id="284" r:id="rId36"/>
    <p:sldId id="291" r:id="rId3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8"/>
  </p:normalViewPr>
  <p:slideViewPr>
    <p:cSldViewPr>
      <p:cViewPr varScale="1">
        <p:scale>
          <a:sx n="111" d="100"/>
          <a:sy n="111" d="100"/>
        </p:scale>
        <p:origin x="1680"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9690F8-AD66-458F-8A11-7871844A4F32}" type="datetimeFigureOut">
              <a:rPr lang="fr-FR" smtClean="0"/>
              <a:pPr/>
              <a:t>10/01/2022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84E2AC-F971-4A49-A566-DF0A40648D63}"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r>
              <a:rPr lang="fr-FR"/>
              <a:t>22/10/2017</a:t>
            </a:r>
          </a:p>
        </p:txBody>
      </p:sp>
      <p:sp>
        <p:nvSpPr>
          <p:cNvPr id="5" name="Espace réservé du pied de page 4"/>
          <p:cNvSpPr>
            <a:spLocks noGrp="1"/>
          </p:cNvSpPr>
          <p:nvPr>
            <p:ph type="ftr" sz="quarter" idx="11"/>
          </p:nvPr>
        </p:nvSpPr>
        <p:spPr/>
        <p:txBody>
          <a:bodyPr/>
          <a:lstStyle/>
          <a:p>
            <a:r>
              <a:rPr lang="fr-FR"/>
              <a:t>Dr. R. SAKER OUARGLI</a:t>
            </a:r>
          </a:p>
        </p:txBody>
      </p:sp>
      <p:sp>
        <p:nvSpPr>
          <p:cNvPr id="6" name="Espace réservé du numéro de diapositive 5"/>
          <p:cNvSpPr>
            <a:spLocks noGrp="1"/>
          </p:cNvSpPr>
          <p:nvPr>
            <p:ph type="sldNum" sz="quarter" idx="12"/>
          </p:nvPr>
        </p:nvSpPr>
        <p:spPr/>
        <p:txBody>
          <a:bodyPr/>
          <a:lstStyle/>
          <a:p>
            <a:fld id="{B97729CE-91C6-4231-B289-DB745BF7E37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22/10/2017</a:t>
            </a:r>
          </a:p>
        </p:txBody>
      </p:sp>
      <p:sp>
        <p:nvSpPr>
          <p:cNvPr id="5" name="Espace réservé du pied de page 4"/>
          <p:cNvSpPr>
            <a:spLocks noGrp="1"/>
          </p:cNvSpPr>
          <p:nvPr>
            <p:ph type="ftr" sz="quarter" idx="11"/>
          </p:nvPr>
        </p:nvSpPr>
        <p:spPr/>
        <p:txBody>
          <a:bodyPr/>
          <a:lstStyle/>
          <a:p>
            <a:r>
              <a:rPr lang="fr-FR"/>
              <a:t>Dr. R. SAKER OUARGLI</a:t>
            </a:r>
          </a:p>
        </p:txBody>
      </p:sp>
      <p:sp>
        <p:nvSpPr>
          <p:cNvPr id="6" name="Espace réservé du numéro de diapositive 5"/>
          <p:cNvSpPr>
            <a:spLocks noGrp="1"/>
          </p:cNvSpPr>
          <p:nvPr>
            <p:ph type="sldNum" sz="quarter" idx="12"/>
          </p:nvPr>
        </p:nvSpPr>
        <p:spPr/>
        <p:txBody>
          <a:bodyPr/>
          <a:lstStyle/>
          <a:p>
            <a:fld id="{B97729CE-91C6-4231-B289-DB745BF7E37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22/10/2017</a:t>
            </a:r>
          </a:p>
        </p:txBody>
      </p:sp>
      <p:sp>
        <p:nvSpPr>
          <p:cNvPr id="5" name="Espace réservé du pied de page 4"/>
          <p:cNvSpPr>
            <a:spLocks noGrp="1"/>
          </p:cNvSpPr>
          <p:nvPr>
            <p:ph type="ftr" sz="quarter" idx="11"/>
          </p:nvPr>
        </p:nvSpPr>
        <p:spPr/>
        <p:txBody>
          <a:bodyPr/>
          <a:lstStyle/>
          <a:p>
            <a:r>
              <a:rPr lang="fr-FR"/>
              <a:t>Dr. R. SAKER OUARGLI</a:t>
            </a:r>
          </a:p>
        </p:txBody>
      </p:sp>
      <p:sp>
        <p:nvSpPr>
          <p:cNvPr id="6" name="Espace réservé du numéro de diapositive 5"/>
          <p:cNvSpPr>
            <a:spLocks noGrp="1"/>
          </p:cNvSpPr>
          <p:nvPr>
            <p:ph type="sldNum" sz="quarter" idx="12"/>
          </p:nvPr>
        </p:nvSpPr>
        <p:spPr/>
        <p:txBody>
          <a:bodyPr/>
          <a:lstStyle/>
          <a:p>
            <a:fld id="{B97729CE-91C6-4231-B289-DB745BF7E37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22/10/2017</a:t>
            </a:r>
          </a:p>
        </p:txBody>
      </p:sp>
      <p:sp>
        <p:nvSpPr>
          <p:cNvPr id="5" name="Espace réservé du pied de page 4"/>
          <p:cNvSpPr>
            <a:spLocks noGrp="1"/>
          </p:cNvSpPr>
          <p:nvPr>
            <p:ph type="ftr" sz="quarter" idx="11"/>
          </p:nvPr>
        </p:nvSpPr>
        <p:spPr/>
        <p:txBody>
          <a:bodyPr/>
          <a:lstStyle/>
          <a:p>
            <a:r>
              <a:rPr lang="fr-FR"/>
              <a:t>Dr. R. SAKER OUARGLI</a:t>
            </a:r>
          </a:p>
        </p:txBody>
      </p:sp>
      <p:sp>
        <p:nvSpPr>
          <p:cNvPr id="6" name="Espace réservé du numéro de diapositive 5"/>
          <p:cNvSpPr>
            <a:spLocks noGrp="1"/>
          </p:cNvSpPr>
          <p:nvPr>
            <p:ph type="sldNum" sz="quarter" idx="12"/>
          </p:nvPr>
        </p:nvSpPr>
        <p:spPr/>
        <p:txBody>
          <a:bodyPr/>
          <a:lstStyle/>
          <a:p>
            <a:fld id="{B97729CE-91C6-4231-B289-DB745BF7E37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r>
              <a:rPr lang="fr-FR"/>
              <a:t>22/10/2017</a:t>
            </a:r>
          </a:p>
        </p:txBody>
      </p:sp>
      <p:sp>
        <p:nvSpPr>
          <p:cNvPr id="5" name="Espace réservé du pied de page 4"/>
          <p:cNvSpPr>
            <a:spLocks noGrp="1"/>
          </p:cNvSpPr>
          <p:nvPr>
            <p:ph type="ftr" sz="quarter" idx="11"/>
          </p:nvPr>
        </p:nvSpPr>
        <p:spPr/>
        <p:txBody>
          <a:bodyPr/>
          <a:lstStyle/>
          <a:p>
            <a:r>
              <a:rPr lang="fr-FR"/>
              <a:t>Dr. R. SAKER OUARGLI</a:t>
            </a:r>
          </a:p>
        </p:txBody>
      </p:sp>
      <p:sp>
        <p:nvSpPr>
          <p:cNvPr id="6" name="Espace réservé du numéro de diapositive 5"/>
          <p:cNvSpPr>
            <a:spLocks noGrp="1"/>
          </p:cNvSpPr>
          <p:nvPr>
            <p:ph type="sldNum" sz="quarter" idx="12"/>
          </p:nvPr>
        </p:nvSpPr>
        <p:spPr/>
        <p:txBody>
          <a:bodyPr/>
          <a:lstStyle/>
          <a:p>
            <a:fld id="{B97729CE-91C6-4231-B289-DB745BF7E37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22/10/2017</a:t>
            </a:r>
          </a:p>
        </p:txBody>
      </p:sp>
      <p:sp>
        <p:nvSpPr>
          <p:cNvPr id="6" name="Espace réservé du pied de page 5"/>
          <p:cNvSpPr>
            <a:spLocks noGrp="1"/>
          </p:cNvSpPr>
          <p:nvPr>
            <p:ph type="ftr" sz="quarter" idx="11"/>
          </p:nvPr>
        </p:nvSpPr>
        <p:spPr/>
        <p:txBody>
          <a:bodyPr/>
          <a:lstStyle/>
          <a:p>
            <a:r>
              <a:rPr lang="fr-FR"/>
              <a:t>Dr. R. SAKER OUARGLI</a:t>
            </a:r>
          </a:p>
        </p:txBody>
      </p:sp>
      <p:sp>
        <p:nvSpPr>
          <p:cNvPr id="7" name="Espace réservé du numéro de diapositive 6"/>
          <p:cNvSpPr>
            <a:spLocks noGrp="1"/>
          </p:cNvSpPr>
          <p:nvPr>
            <p:ph type="sldNum" sz="quarter" idx="12"/>
          </p:nvPr>
        </p:nvSpPr>
        <p:spPr/>
        <p:txBody>
          <a:bodyPr/>
          <a:lstStyle/>
          <a:p>
            <a:fld id="{B97729CE-91C6-4231-B289-DB745BF7E37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22/10/2017</a:t>
            </a:r>
          </a:p>
        </p:txBody>
      </p:sp>
      <p:sp>
        <p:nvSpPr>
          <p:cNvPr id="8" name="Espace réservé du pied de page 7"/>
          <p:cNvSpPr>
            <a:spLocks noGrp="1"/>
          </p:cNvSpPr>
          <p:nvPr>
            <p:ph type="ftr" sz="quarter" idx="11"/>
          </p:nvPr>
        </p:nvSpPr>
        <p:spPr/>
        <p:txBody>
          <a:bodyPr/>
          <a:lstStyle/>
          <a:p>
            <a:r>
              <a:rPr lang="fr-FR"/>
              <a:t>Dr. R. SAKER OUARGLI</a:t>
            </a:r>
          </a:p>
        </p:txBody>
      </p:sp>
      <p:sp>
        <p:nvSpPr>
          <p:cNvPr id="9" name="Espace réservé du numéro de diapositive 8"/>
          <p:cNvSpPr>
            <a:spLocks noGrp="1"/>
          </p:cNvSpPr>
          <p:nvPr>
            <p:ph type="sldNum" sz="quarter" idx="12"/>
          </p:nvPr>
        </p:nvSpPr>
        <p:spPr/>
        <p:txBody>
          <a:bodyPr/>
          <a:lstStyle/>
          <a:p>
            <a:fld id="{B97729CE-91C6-4231-B289-DB745BF7E37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r>
              <a:rPr lang="fr-FR"/>
              <a:t>22/10/2017</a:t>
            </a:r>
          </a:p>
        </p:txBody>
      </p:sp>
      <p:sp>
        <p:nvSpPr>
          <p:cNvPr id="4" name="Espace réservé du pied de page 3"/>
          <p:cNvSpPr>
            <a:spLocks noGrp="1"/>
          </p:cNvSpPr>
          <p:nvPr>
            <p:ph type="ftr" sz="quarter" idx="11"/>
          </p:nvPr>
        </p:nvSpPr>
        <p:spPr/>
        <p:txBody>
          <a:bodyPr/>
          <a:lstStyle/>
          <a:p>
            <a:r>
              <a:rPr lang="fr-FR"/>
              <a:t>Dr. R. SAKER OUARGLI</a:t>
            </a:r>
          </a:p>
        </p:txBody>
      </p:sp>
      <p:sp>
        <p:nvSpPr>
          <p:cNvPr id="5" name="Espace réservé du numéro de diapositive 4"/>
          <p:cNvSpPr>
            <a:spLocks noGrp="1"/>
          </p:cNvSpPr>
          <p:nvPr>
            <p:ph type="sldNum" sz="quarter" idx="12"/>
          </p:nvPr>
        </p:nvSpPr>
        <p:spPr/>
        <p:txBody>
          <a:bodyPr/>
          <a:lstStyle/>
          <a:p>
            <a:fld id="{B97729CE-91C6-4231-B289-DB745BF7E37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22/10/2017</a:t>
            </a:r>
          </a:p>
        </p:txBody>
      </p:sp>
      <p:sp>
        <p:nvSpPr>
          <p:cNvPr id="3" name="Espace réservé du pied de page 2"/>
          <p:cNvSpPr>
            <a:spLocks noGrp="1"/>
          </p:cNvSpPr>
          <p:nvPr>
            <p:ph type="ftr" sz="quarter" idx="11"/>
          </p:nvPr>
        </p:nvSpPr>
        <p:spPr/>
        <p:txBody>
          <a:bodyPr/>
          <a:lstStyle/>
          <a:p>
            <a:r>
              <a:rPr lang="fr-FR"/>
              <a:t>Dr. R. SAKER OUARGLI</a:t>
            </a:r>
          </a:p>
        </p:txBody>
      </p:sp>
      <p:sp>
        <p:nvSpPr>
          <p:cNvPr id="4" name="Espace réservé du numéro de diapositive 3"/>
          <p:cNvSpPr>
            <a:spLocks noGrp="1"/>
          </p:cNvSpPr>
          <p:nvPr>
            <p:ph type="sldNum" sz="quarter" idx="12"/>
          </p:nvPr>
        </p:nvSpPr>
        <p:spPr/>
        <p:txBody>
          <a:bodyPr/>
          <a:lstStyle/>
          <a:p>
            <a:fld id="{B97729CE-91C6-4231-B289-DB745BF7E37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22/10/2017</a:t>
            </a:r>
          </a:p>
        </p:txBody>
      </p:sp>
      <p:sp>
        <p:nvSpPr>
          <p:cNvPr id="6" name="Espace réservé du pied de page 5"/>
          <p:cNvSpPr>
            <a:spLocks noGrp="1"/>
          </p:cNvSpPr>
          <p:nvPr>
            <p:ph type="ftr" sz="quarter" idx="11"/>
          </p:nvPr>
        </p:nvSpPr>
        <p:spPr/>
        <p:txBody>
          <a:bodyPr/>
          <a:lstStyle/>
          <a:p>
            <a:r>
              <a:rPr lang="fr-FR"/>
              <a:t>Dr. R. SAKER OUARGLI</a:t>
            </a:r>
          </a:p>
        </p:txBody>
      </p:sp>
      <p:sp>
        <p:nvSpPr>
          <p:cNvPr id="7" name="Espace réservé du numéro de diapositive 6"/>
          <p:cNvSpPr>
            <a:spLocks noGrp="1"/>
          </p:cNvSpPr>
          <p:nvPr>
            <p:ph type="sldNum" sz="quarter" idx="12"/>
          </p:nvPr>
        </p:nvSpPr>
        <p:spPr/>
        <p:txBody>
          <a:bodyPr/>
          <a:lstStyle/>
          <a:p>
            <a:fld id="{B97729CE-91C6-4231-B289-DB745BF7E37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22/10/2017</a:t>
            </a:r>
          </a:p>
        </p:txBody>
      </p:sp>
      <p:sp>
        <p:nvSpPr>
          <p:cNvPr id="6" name="Espace réservé du pied de page 5"/>
          <p:cNvSpPr>
            <a:spLocks noGrp="1"/>
          </p:cNvSpPr>
          <p:nvPr>
            <p:ph type="ftr" sz="quarter" idx="11"/>
          </p:nvPr>
        </p:nvSpPr>
        <p:spPr/>
        <p:txBody>
          <a:bodyPr/>
          <a:lstStyle/>
          <a:p>
            <a:r>
              <a:rPr lang="fr-FR"/>
              <a:t>Dr. R. SAKER OUARGLI</a:t>
            </a:r>
          </a:p>
        </p:txBody>
      </p:sp>
      <p:sp>
        <p:nvSpPr>
          <p:cNvPr id="7" name="Espace réservé du numéro de diapositive 6"/>
          <p:cNvSpPr>
            <a:spLocks noGrp="1"/>
          </p:cNvSpPr>
          <p:nvPr>
            <p:ph type="sldNum" sz="quarter" idx="12"/>
          </p:nvPr>
        </p:nvSpPr>
        <p:spPr/>
        <p:txBody>
          <a:bodyPr/>
          <a:lstStyle/>
          <a:p>
            <a:fld id="{B97729CE-91C6-4231-B289-DB745BF7E37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alpha val="21000"/>
          </a:srgb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22/10/2017</a:t>
            </a: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Dr. R. SAKER OUARGLI</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729CE-91C6-4231-B289-DB745BF7E37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a:latin typeface="Times New Roman" pitchFamily="18" charset="0"/>
                <a:cs typeface="Times New Roman" pitchFamily="18" charset="0"/>
              </a:rPr>
              <a:t>Cours sur les Turbines</a:t>
            </a:r>
          </a:p>
        </p:txBody>
      </p:sp>
      <p:sp>
        <p:nvSpPr>
          <p:cNvPr id="5" name="Espace réservé du numéro de diapositive 4"/>
          <p:cNvSpPr>
            <a:spLocks noGrp="1"/>
          </p:cNvSpPr>
          <p:nvPr>
            <p:ph type="sldNum" sz="quarter" idx="12"/>
          </p:nvPr>
        </p:nvSpPr>
        <p:spPr/>
        <p:txBody>
          <a:bodyPr/>
          <a:lstStyle/>
          <a:p>
            <a:fld id="{B97729CE-91C6-4231-B289-DB745BF7E375}" type="slidenum">
              <a:rPr lang="fr-FR" smtClean="0"/>
              <a:pPr/>
              <a:t>1</a:t>
            </a:fld>
            <a:endParaRPr lang="fr-FR"/>
          </a:p>
        </p:txBody>
      </p:sp>
      <p:sp>
        <p:nvSpPr>
          <p:cNvPr id="6" name="Espace réservé du pied de page 5"/>
          <p:cNvSpPr>
            <a:spLocks noGrp="1"/>
          </p:cNvSpPr>
          <p:nvPr>
            <p:ph type="ftr" sz="quarter" idx="11"/>
          </p:nvPr>
        </p:nvSpPr>
        <p:spPr/>
        <p:txBody>
          <a:bodyPr/>
          <a:lstStyle/>
          <a:p>
            <a:r>
              <a:rPr lang="fr-FR"/>
              <a:t>Dr. R. SAKER OUARGLI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5436096" cy="620688"/>
          </a:xfrm>
        </p:spPr>
        <p:txBody>
          <a:bodyPr>
            <a:normAutofit/>
          </a:bodyPr>
          <a:lstStyle/>
          <a:p>
            <a:pPr algn="l"/>
            <a:r>
              <a:rPr lang="fr-FR" sz="2400" b="1" dirty="0">
                <a:latin typeface="Times New Roman" pitchFamily="18" charset="0"/>
                <a:cs typeface="Times New Roman" pitchFamily="18" charset="0"/>
              </a:rPr>
              <a:t>3. Cycle théorique d’une turbine à gaz</a:t>
            </a:r>
          </a:p>
        </p:txBody>
      </p:sp>
      <p:sp>
        <p:nvSpPr>
          <p:cNvPr id="3" name="Sous-titre 2"/>
          <p:cNvSpPr>
            <a:spLocks noGrp="1"/>
          </p:cNvSpPr>
          <p:nvPr>
            <p:ph type="subTitle" idx="1"/>
          </p:nvPr>
        </p:nvSpPr>
        <p:spPr>
          <a:xfrm>
            <a:off x="187568" y="644134"/>
            <a:ext cx="8748464" cy="1752600"/>
          </a:xfrm>
        </p:spPr>
        <p:txBody>
          <a:bodyPr>
            <a:noAutofit/>
          </a:bodyPr>
          <a:lstStyle/>
          <a:p>
            <a:pPr algn="just">
              <a:lnSpc>
                <a:spcPct val="150000"/>
              </a:lnSpc>
              <a:spcBef>
                <a:spcPts val="0"/>
              </a:spcBef>
            </a:pPr>
            <a:r>
              <a:rPr lang="fr-FR" sz="2400" dirty="0">
                <a:solidFill>
                  <a:schemeClr val="tx1"/>
                </a:solidFill>
                <a:latin typeface="Times New Roman" pitchFamily="18" charset="0"/>
                <a:cs typeface="Times New Roman" pitchFamily="18" charset="0"/>
              </a:rPr>
              <a:t>Considérant que dans une installation d’une turbine à gaz, le processus thermodynamique est sans pertes et on considère que la chaleur spécifique du fluide est indépendante de la température.</a:t>
            </a:r>
          </a:p>
        </p:txBody>
      </p:sp>
      <p:sp>
        <p:nvSpPr>
          <p:cNvPr id="5" name="Espace réservé du pied de page 4"/>
          <p:cNvSpPr>
            <a:spLocks noGrp="1"/>
          </p:cNvSpPr>
          <p:nvPr>
            <p:ph type="ftr" sz="quarter" idx="11"/>
          </p:nvPr>
        </p:nvSpPr>
        <p:spPr/>
        <p:txBody>
          <a:bodyPr/>
          <a:lstStyle/>
          <a:p>
            <a:r>
              <a:rPr lang="fr-FR"/>
              <a:t>Dr. R. SAKER OUARGLI</a:t>
            </a:r>
          </a:p>
        </p:txBody>
      </p:sp>
      <p:sp>
        <p:nvSpPr>
          <p:cNvPr id="6" name="Espace réservé du numéro de diapositive 5"/>
          <p:cNvSpPr>
            <a:spLocks noGrp="1"/>
          </p:cNvSpPr>
          <p:nvPr>
            <p:ph type="sldNum" sz="quarter" idx="12"/>
          </p:nvPr>
        </p:nvSpPr>
        <p:spPr/>
        <p:txBody>
          <a:bodyPr/>
          <a:lstStyle/>
          <a:p>
            <a:fld id="{B97729CE-91C6-4231-B289-DB745BF7E375}" type="slidenum">
              <a:rPr lang="fr-FR" smtClean="0"/>
              <a:pPr/>
              <a:t>10</a:t>
            </a:fld>
            <a:endParaRPr lang="fr-FR"/>
          </a:p>
        </p:txBody>
      </p:sp>
      <p:grpSp>
        <p:nvGrpSpPr>
          <p:cNvPr id="7" name="Group 1"/>
          <p:cNvGrpSpPr>
            <a:grpSpLocks/>
          </p:cNvGrpSpPr>
          <p:nvPr/>
        </p:nvGrpSpPr>
        <p:grpSpPr bwMode="auto">
          <a:xfrm>
            <a:off x="2412474" y="2492896"/>
            <a:ext cx="4614469" cy="3410334"/>
            <a:chOff x="3172" y="9337"/>
            <a:chExt cx="3489" cy="3375"/>
          </a:xfrm>
        </p:grpSpPr>
        <p:sp>
          <p:nvSpPr>
            <p:cNvPr id="8" name="Freeform 39"/>
            <p:cNvSpPr>
              <a:spLocks/>
            </p:cNvSpPr>
            <p:nvPr/>
          </p:nvSpPr>
          <p:spPr bwMode="auto">
            <a:xfrm>
              <a:off x="4425" y="9405"/>
              <a:ext cx="690" cy="1"/>
            </a:xfrm>
            <a:custGeom>
              <a:avLst/>
              <a:gdLst/>
              <a:ahLst/>
              <a:cxnLst>
                <a:cxn ang="0">
                  <a:pos x="0" y="0"/>
                </a:cxn>
                <a:cxn ang="0">
                  <a:pos x="690" y="0"/>
                </a:cxn>
              </a:cxnLst>
              <a:rect l="0" t="0" r="r" b="b"/>
              <a:pathLst>
                <a:path w="690" h="1">
                  <a:moveTo>
                    <a:pt x="0" y="0"/>
                  </a:moveTo>
                  <a:lnTo>
                    <a:pt x="690" y="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 name="Freeform 38"/>
            <p:cNvSpPr>
              <a:spLocks/>
            </p:cNvSpPr>
            <p:nvPr/>
          </p:nvSpPr>
          <p:spPr bwMode="auto">
            <a:xfrm>
              <a:off x="4410" y="9405"/>
              <a:ext cx="1" cy="270"/>
            </a:xfrm>
            <a:custGeom>
              <a:avLst/>
              <a:gdLst/>
              <a:ahLst/>
              <a:cxnLst>
                <a:cxn ang="0">
                  <a:pos x="0" y="0"/>
                </a:cxn>
                <a:cxn ang="0">
                  <a:pos x="0" y="270"/>
                </a:cxn>
              </a:cxnLst>
              <a:rect l="0" t="0" r="r" b="b"/>
              <a:pathLst>
                <a:path w="1" h="270">
                  <a:moveTo>
                    <a:pt x="0" y="0"/>
                  </a:moveTo>
                  <a:lnTo>
                    <a:pt x="0" y="27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 name="Freeform 37"/>
            <p:cNvSpPr>
              <a:spLocks/>
            </p:cNvSpPr>
            <p:nvPr/>
          </p:nvSpPr>
          <p:spPr bwMode="auto">
            <a:xfrm>
              <a:off x="4425" y="9675"/>
              <a:ext cx="690" cy="1"/>
            </a:xfrm>
            <a:custGeom>
              <a:avLst/>
              <a:gdLst/>
              <a:ahLst/>
              <a:cxnLst>
                <a:cxn ang="0">
                  <a:pos x="0" y="0"/>
                </a:cxn>
                <a:cxn ang="0">
                  <a:pos x="690" y="0"/>
                </a:cxn>
              </a:cxnLst>
              <a:rect l="0" t="0" r="r" b="b"/>
              <a:pathLst>
                <a:path w="690" h="1">
                  <a:moveTo>
                    <a:pt x="0" y="0"/>
                  </a:moveTo>
                  <a:lnTo>
                    <a:pt x="690" y="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 name="Freeform 36"/>
            <p:cNvSpPr>
              <a:spLocks/>
            </p:cNvSpPr>
            <p:nvPr/>
          </p:nvSpPr>
          <p:spPr bwMode="auto">
            <a:xfrm>
              <a:off x="5137" y="9405"/>
              <a:ext cx="1" cy="270"/>
            </a:xfrm>
            <a:custGeom>
              <a:avLst/>
              <a:gdLst/>
              <a:ahLst/>
              <a:cxnLst>
                <a:cxn ang="0">
                  <a:pos x="0" y="0"/>
                </a:cxn>
                <a:cxn ang="0">
                  <a:pos x="0" y="270"/>
                </a:cxn>
              </a:cxnLst>
              <a:rect l="0" t="0" r="r" b="b"/>
              <a:pathLst>
                <a:path w="1" h="270">
                  <a:moveTo>
                    <a:pt x="0" y="0"/>
                  </a:moveTo>
                  <a:lnTo>
                    <a:pt x="0" y="27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 name="Line 35"/>
            <p:cNvSpPr>
              <a:spLocks noChangeShapeType="1"/>
            </p:cNvSpPr>
            <p:nvPr/>
          </p:nvSpPr>
          <p:spPr bwMode="auto">
            <a:xfrm>
              <a:off x="5152" y="9547"/>
              <a:ext cx="54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 name="Line 34"/>
            <p:cNvSpPr>
              <a:spLocks noChangeShapeType="1"/>
            </p:cNvSpPr>
            <p:nvPr/>
          </p:nvSpPr>
          <p:spPr bwMode="auto">
            <a:xfrm>
              <a:off x="5692" y="9562"/>
              <a:ext cx="0" cy="126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14" name="Line 33"/>
            <p:cNvSpPr>
              <a:spLocks noChangeShapeType="1"/>
            </p:cNvSpPr>
            <p:nvPr/>
          </p:nvSpPr>
          <p:spPr bwMode="auto">
            <a:xfrm>
              <a:off x="5557" y="10900"/>
              <a:ext cx="0"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 name="Line 32"/>
            <p:cNvSpPr>
              <a:spLocks noChangeShapeType="1"/>
            </p:cNvSpPr>
            <p:nvPr/>
          </p:nvSpPr>
          <p:spPr bwMode="auto">
            <a:xfrm flipV="1">
              <a:off x="5557" y="10705"/>
              <a:ext cx="36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 name="Line 31"/>
            <p:cNvSpPr>
              <a:spLocks noChangeShapeType="1"/>
            </p:cNvSpPr>
            <p:nvPr/>
          </p:nvSpPr>
          <p:spPr bwMode="auto">
            <a:xfrm>
              <a:off x="5557" y="11275"/>
              <a:ext cx="36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 name="Line 30"/>
            <p:cNvSpPr>
              <a:spLocks noChangeShapeType="1"/>
            </p:cNvSpPr>
            <p:nvPr/>
          </p:nvSpPr>
          <p:spPr bwMode="auto">
            <a:xfrm>
              <a:off x="5917" y="10705"/>
              <a:ext cx="0" cy="72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 name="Line 22"/>
            <p:cNvSpPr>
              <a:spLocks noChangeShapeType="1"/>
            </p:cNvSpPr>
            <p:nvPr/>
          </p:nvSpPr>
          <p:spPr bwMode="auto">
            <a:xfrm flipH="1">
              <a:off x="3577" y="11281"/>
              <a:ext cx="19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 name="Freeform 21"/>
            <p:cNvSpPr>
              <a:spLocks/>
            </p:cNvSpPr>
            <p:nvPr/>
          </p:nvSpPr>
          <p:spPr bwMode="auto">
            <a:xfrm flipV="1">
              <a:off x="3577" y="9436"/>
              <a:ext cx="833" cy="179"/>
            </a:xfrm>
            <a:custGeom>
              <a:avLst/>
              <a:gdLst/>
              <a:ahLst/>
              <a:cxnLst>
                <a:cxn ang="0">
                  <a:pos x="0" y="0"/>
                </a:cxn>
                <a:cxn ang="0">
                  <a:pos x="705" y="0"/>
                </a:cxn>
              </a:cxnLst>
              <a:rect l="0" t="0" r="r" b="b"/>
              <a:pathLst>
                <a:path w="705" h="1">
                  <a:moveTo>
                    <a:pt x="0" y="0"/>
                  </a:moveTo>
                  <a:lnTo>
                    <a:pt x="705" y="0"/>
                  </a:lnTo>
                </a:path>
              </a:pathLst>
            </a:cu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5" name="Line 20"/>
            <p:cNvSpPr>
              <a:spLocks noChangeShapeType="1"/>
            </p:cNvSpPr>
            <p:nvPr/>
          </p:nvSpPr>
          <p:spPr bwMode="auto">
            <a:xfrm>
              <a:off x="3577" y="9622"/>
              <a:ext cx="0" cy="217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 name="Line 19"/>
            <p:cNvSpPr>
              <a:spLocks noChangeShapeType="1"/>
            </p:cNvSpPr>
            <p:nvPr/>
          </p:nvSpPr>
          <p:spPr bwMode="auto">
            <a:xfrm flipH="1">
              <a:off x="3217" y="11642"/>
              <a:ext cx="36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 name="Line 18"/>
            <p:cNvSpPr>
              <a:spLocks noChangeShapeType="1"/>
            </p:cNvSpPr>
            <p:nvPr/>
          </p:nvSpPr>
          <p:spPr bwMode="auto">
            <a:xfrm flipH="1" flipV="1">
              <a:off x="3217" y="11059"/>
              <a:ext cx="36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 name="Line 17"/>
            <p:cNvSpPr>
              <a:spLocks noChangeShapeType="1"/>
            </p:cNvSpPr>
            <p:nvPr/>
          </p:nvSpPr>
          <p:spPr bwMode="auto">
            <a:xfrm>
              <a:off x="3217" y="11059"/>
              <a:ext cx="0" cy="72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 name="Line 13"/>
            <p:cNvSpPr>
              <a:spLocks noChangeShapeType="1"/>
            </p:cNvSpPr>
            <p:nvPr/>
          </p:nvSpPr>
          <p:spPr bwMode="auto">
            <a:xfrm flipV="1">
              <a:off x="3577" y="11695"/>
              <a:ext cx="0" cy="54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32" name="Line 12"/>
            <p:cNvSpPr>
              <a:spLocks noChangeShapeType="1"/>
            </p:cNvSpPr>
            <p:nvPr/>
          </p:nvSpPr>
          <p:spPr bwMode="auto">
            <a:xfrm>
              <a:off x="5917" y="11407"/>
              <a:ext cx="0" cy="36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34" name="Text Box 10"/>
            <p:cNvSpPr txBox="1">
              <a:spLocks noChangeArrowheads="1"/>
            </p:cNvSpPr>
            <p:nvPr/>
          </p:nvSpPr>
          <p:spPr bwMode="auto">
            <a:xfrm>
              <a:off x="5527" y="10882"/>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a:t>
              </a:r>
              <a:endParaRPr kumimoji="0" lang="fr-FR" sz="36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35" name="Text Box 9"/>
            <p:cNvSpPr txBox="1">
              <a:spLocks noChangeArrowheads="1"/>
            </p:cNvSpPr>
            <p:nvPr/>
          </p:nvSpPr>
          <p:spPr bwMode="auto">
            <a:xfrm>
              <a:off x="4477" y="9337"/>
              <a:ext cx="66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CC</a:t>
              </a:r>
              <a:endParaRPr kumimoji="0" lang="fr-FR" sz="32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36" name="Text Box 8"/>
            <p:cNvSpPr txBox="1">
              <a:spLocks noChangeArrowheads="1"/>
            </p:cNvSpPr>
            <p:nvPr/>
          </p:nvSpPr>
          <p:spPr bwMode="auto">
            <a:xfrm>
              <a:off x="3172" y="11197"/>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C</a:t>
              </a:r>
              <a:endParaRPr kumimoji="0" lang="fr-FR" sz="32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37" name="Text Box 7"/>
            <p:cNvSpPr txBox="1">
              <a:spLocks noChangeArrowheads="1"/>
            </p:cNvSpPr>
            <p:nvPr/>
          </p:nvSpPr>
          <p:spPr bwMode="auto">
            <a:xfrm>
              <a:off x="5302" y="11827"/>
              <a:ext cx="1359"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tab pos="1266825" algn="l"/>
                </a:tabLst>
              </a:pPr>
              <a:r>
                <a:rPr kumimoji="0" lang="fr-FR" sz="24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Gaz brûlé</a:t>
              </a:r>
              <a:endParaRPr kumimoji="0" lang="fr-FR" sz="36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38" name="Text Box 6"/>
            <p:cNvSpPr txBox="1">
              <a:spLocks noChangeArrowheads="1"/>
            </p:cNvSpPr>
            <p:nvPr/>
          </p:nvSpPr>
          <p:spPr bwMode="auto">
            <a:xfrm>
              <a:off x="3277" y="12173"/>
              <a:ext cx="673" cy="5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tab pos="1266825" algn="l"/>
                </a:tabLst>
              </a:pPr>
              <a:r>
                <a:rPr kumimoji="0" lang="fr-FR"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Air  </a:t>
              </a:r>
              <a:endParaRPr kumimoji="0" lang="fr-FR" sz="3600" b="1" i="0" u="none" strike="noStrike" cap="none" normalizeH="0" baseline="0" dirty="0">
                <a:ln>
                  <a:noFill/>
                </a:ln>
                <a:solidFill>
                  <a:schemeClr val="tx1"/>
                </a:solidFill>
                <a:effectLst/>
                <a:latin typeface="Times New Roman" pitchFamily="18" charset="0"/>
                <a:cs typeface="Times New Roman" pitchFamily="18" charset="0"/>
              </a:endParaRPr>
            </a:p>
          </p:txBody>
        </p:sp>
      </p:grpSp>
      <p:sp>
        <p:nvSpPr>
          <p:cNvPr id="39" name="Text Box 6"/>
          <p:cNvSpPr txBox="1">
            <a:spLocks noChangeArrowheads="1"/>
          </p:cNvSpPr>
          <p:nvPr/>
        </p:nvSpPr>
        <p:spPr bwMode="auto">
          <a:xfrm>
            <a:off x="6085838" y="4509120"/>
            <a:ext cx="890094" cy="5446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tab pos="1266825" algn="l"/>
              </a:tabLst>
            </a:pPr>
            <a:r>
              <a:rPr kumimoji="0" lang="fr-FR"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4  </a:t>
            </a:r>
            <a:endParaRPr kumimoji="0" lang="fr-FR" sz="36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40" name="Text Box 6"/>
          <p:cNvSpPr txBox="1">
            <a:spLocks noChangeArrowheads="1"/>
          </p:cNvSpPr>
          <p:nvPr/>
        </p:nvSpPr>
        <p:spPr bwMode="auto">
          <a:xfrm>
            <a:off x="5776030" y="3355322"/>
            <a:ext cx="432048"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tab pos="1266825" algn="l"/>
              </a:tabLst>
            </a:pPr>
            <a:r>
              <a:rPr kumimoji="0" lang="fr-FR"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3 </a:t>
            </a:r>
            <a:endParaRPr kumimoji="0" lang="fr-FR" sz="36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41" name="Text Box 6"/>
          <p:cNvSpPr txBox="1">
            <a:spLocks noChangeArrowheads="1"/>
          </p:cNvSpPr>
          <p:nvPr/>
        </p:nvSpPr>
        <p:spPr bwMode="auto">
          <a:xfrm>
            <a:off x="3059832" y="4797152"/>
            <a:ext cx="890094" cy="5446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tab pos="1266825" algn="l"/>
              </a:tabLst>
            </a:pPr>
            <a:r>
              <a:rPr kumimoji="0" lang="fr-FR"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  </a:t>
            </a:r>
            <a:endParaRPr kumimoji="0" lang="fr-FR" sz="36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42" name="Text Box 6"/>
          <p:cNvSpPr txBox="1">
            <a:spLocks noChangeArrowheads="1"/>
          </p:cNvSpPr>
          <p:nvPr/>
        </p:nvSpPr>
        <p:spPr bwMode="auto">
          <a:xfrm>
            <a:off x="2989494" y="3668470"/>
            <a:ext cx="890094" cy="5446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tab pos="1266825" algn="l"/>
              </a:tabLst>
            </a:pPr>
            <a:r>
              <a:rPr kumimoji="0" lang="fr-FR"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2  </a:t>
            </a:r>
            <a:endParaRPr kumimoji="0" lang="fr-FR" sz="3600" b="1"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27584" y="0"/>
            <a:ext cx="7776864" cy="1991072"/>
          </a:xfrm>
        </p:spPr>
        <p:txBody>
          <a:bodyPr>
            <a:noAutofit/>
          </a:bodyPr>
          <a:lstStyle/>
          <a:p>
            <a:pPr algn="just">
              <a:lnSpc>
                <a:spcPct val="170000"/>
              </a:lnSpc>
              <a:spcBef>
                <a:spcPts val="0"/>
              </a:spcBef>
            </a:pPr>
            <a:r>
              <a:rPr lang="fr-FR" sz="2400" dirty="0">
                <a:solidFill>
                  <a:schemeClr val="tx1"/>
                </a:solidFill>
                <a:latin typeface="Times New Roman" pitchFamily="18" charset="0"/>
                <a:cs typeface="Times New Roman" pitchFamily="18" charset="0"/>
              </a:rPr>
              <a:t>1-2: Compression adiabatique</a:t>
            </a:r>
          </a:p>
          <a:p>
            <a:pPr algn="just">
              <a:lnSpc>
                <a:spcPct val="170000"/>
              </a:lnSpc>
              <a:spcBef>
                <a:spcPts val="0"/>
              </a:spcBef>
            </a:pPr>
            <a:r>
              <a:rPr lang="fr-FR" sz="2400" dirty="0">
                <a:solidFill>
                  <a:schemeClr val="tx1"/>
                </a:solidFill>
                <a:latin typeface="Times New Roman" pitchFamily="18" charset="0"/>
                <a:cs typeface="Times New Roman" pitchFamily="18" charset="0"/>
              </a:rPr>
              <a:t>2-3: Combustion isobare</a:t>
            </a:r>
          </a:p>
          <a:p>
            <a:pPr algn="just">
              <a:lnSpc>
                <a:spcPct val="170000"/>
              </a:lnSpc>
              <a:spcBef>
                <a:spcPts val="0"/>
              </a:spcBef>
            </a:pPr>
            <a:r>
              <a:rPr lang="fr-FR" sz="2400" dirty="0">
                <a:solidFill>
                  <a:schemeClr val="tx1"/>
                </a:solidFill>
                <a:latin typeface="Times New Roman" pitchFamily="18" charset="0"/>
                <a:cs typeface="Times New Roman" pitchFamily="18" charset="0"/>
              </a:rPr>
              <a:t>3-4: Détente adiabatique des gaz brulés</a:t>
            </a:r>
          </a:p>
          <a:p>
            <a:pPr algn="just">
              <a:lnSpc>
                <a:spcPct val="170000"/>
              </a:lnSpc>
              <a:spcBef>
                <a:spcPts val="0"/>
              </a:spcBef>
            </a:pPr>
            <a:r>
              <a:rPr lang="fr-FR" sz="2400" dirty="0">
                <a:solidFill>
                  <a:schemeClr val="tx1"/>
                </a:solidFill>
                <a:latin typeface="Times New Roman" pitchFamily="18" charset="0"/>
                <a:cs typeface="Times New Roman" pitchFamily="18" charset="0"/>
              </a:rPr>
              <a:t>4-1: Echappement à P = constante.</a:t>
            </a:r>
          </a:p>
        </p:txBody>
      </p:sp>
      <p:sp>
        <p:nvSpPr>
          <p:cNvPr id="5" name="Espace réservé du pied de page 4"/>
          <p:cNvSpPr>
            <a:spLocks noGrp="1"/>
          </p:cNvSpPr>
          <p:nvPr>
            <p:ph type="ftr" sz="quarter" idx="11"/>
          </p:nvPr>
        </p:nvSpPr>
        <p:spPr/>
        <p:txBody>
          <a:bodyPr/>
          <a:lstStyle/>
          <a:p>
            <a:r>
              <a:rPr lang="fr-FR"/>
              <a:t>Dr. R. SAKER OUARGLI</a:t>
            </a:r>
          </a:p>
        </p:txBody>
      </p:sp>
      <p:sp>
        <p:nvSpPr>
          <p:cNvPr id="6" name="Espace réservé du numéro de diapositive 5"/>
          <p:cNvSpPr>
            <a:spLocks noGrp="1"/>
          </p:cNvSpPr>
          <p:nvPr>
            <p:ph type="sldNum" sz="quarter" idx="12"/>
          </p:nvPr>
        </p:nvSpPr>
        <p:spPr/>
        <p:txBody>
          <a:bodyPr/>
          <a:lstStyle/>
          <a:p>
            <a:fld id="{B97729CE-91C6-4231-B289-DB745BF7E375}" type="slidenum">
              <a:rPr lang="fr-FR" smtClean="0"/>
              <a:pPr/>
              <a:t>11</a:t>
            </a:fld>
            <a:endParaRPr lang="fr-FR"/>
          </a:p>
        </p:txBody>
      </p:sp>
      <p:pic>
        <p:nvPicPr>
          <p:cNvPr id="2" name="Picture 2"/>
          <p:cNvPicPr>
            <a:picLocks noChangeAspect="1" noChangeArrowheads="1"/>
          </p:cNvPicPr>
          <p:nvPr/>
        </p:nvPicPr>
        <p:blipFill>
          <a:blip r:embed="rId2" cstate="print"/>
          <a:srcRect/>
          <a:stretch>
            <a:fillRect/>
          </a:stretch>
        </p:blipFill>
        <p:spPr bwMode="auto">
          <a:xfrm>
            <a:off x="1979712" y="2564904"/>
            <a:ext cx="5453857" cy="368312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a:t>Dr. R. SAKER OUARGLI</a:t>
            </a:r>
          </a:p>
        </p:txBody>
      </p:sp>
      <p:sp>
        <p:nvSpPr>
          <p:cNvPr id="4" name="Espace réservé du numéro de diapositive 3"/>
          <p:cNvSpPr>
            <a:spLocks noGrp="1"/>
          </p:cNvSpPr>
          <p:nvPr>
            <p:ph type="sldNum" sz="quarter" idx="12"/>
          </p:nvPr>
        </p:nvSpPr>
        <p:spPr/>
        <p:txBody>
          <a:bodyPr/>
          <a:lstStyle/>
          <a:p>
            <a:fld id="{B97729CE-91C6-4231-B289-DB745BF7E375}" type="slidenum">
              <a:rPr lang="fr-FR" smtClean="0"/>
              <a:pPr/>
              <a:t>12</a:t>
            </a:fld>
            <a:endParaRPr lang="fr-FR"/>
          </a:p>
        </p:txBody>
      </p:sp>
      <p:grpSp>
        <p:nvGrpSpPr>
          <p:cNvPr id="21506" name="Group 2"/>
          <p:cNvGrpSpPr>
            <a:grpSpLocks/>
          </p:cNvGrpSpPr>
          <p:nvPr/>
        </p:nvGrpSpPr>
        <p:grpSpPr bwMode="auto">
          <a:xfrm>
            <a:off x="323437" y="260648"/>
            <a:ext cx="8497126" cy="7200800"/>
            <a:chOff x="2049" y="8182"/>
            <a:chExt cx="8809" cy="5475"/>
          </a:xfrm>
        </p:grpSpPr>
        <p:sp>
          <p:nvSpPr>
            <p:cNvPr id="21507" name="Line 3"/>
            <p:cNvSpPr>
              <a:spLocks noChangeShapeType="1"/>
            </p:cNvSpPr>
            <p:nvPr/>
          </p:nvSpPr>
          <p:spPr bwMode="auto">
            <a:xfrm flipV="1">
              <a:off x="2947" y="8617"/>
              <a:ext cx="0" cy="378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1508" name="Line 4"/>
            <p:cNvSpPr>
              <a:spLocks noChangeShapeType="1"/>
            </p:cNvSpPr>
            <p:nvPr/>
          </p:nvSpPr>
          <p:spPr bwMode="auto">
            <a:xfrm>
              <a:off x="2947" y="12366"/>
              <a:ext cx="594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1509" name="Freeform 5"/>
            <p:cNvSpPr>
              <a:spLocks/>
            </p:cNvSpPr>
            <p:nvPr/>
          </p:nvSpPr>
          <p:spPr bwMode="auto">
            <a:xfrm>
              <a:off x="3847" y="9712"/>
              <a:ext cx="3960" cy="2520"/>
            </a:xfrm>
            <a:custGeom>
              <a:avLst/>
              <a:gdLst/>
              <a:ahLst/>
              <a:cxnLst>
                <a:cxn ang="0">
                  <a:pos x="0" y="2520"/>
                </a:cxn>
                <a:cxn ang="0">
                  <a:pos x="2948" y="773"/>
                </a:cxn>
                <a:cxn ang="0">
                  <a:pos x="3960" y="0"/>
                </a:cxn>
              </a:cxnLst>
              <a:rect l="0" t="0" r="r" b="b"/>
              <a:pathLst>
                <a:path w="3960" h="2520">
                  <a:moveTo>
                    <a:pt x="0" y="2520"/>
                  </a:moveTo>
                  <a:cubicBezTo>
                    <a:pt x="491" y="2229"/>
                    <a:pt x="2288" y="1193"/>
                    <a:pt x="2948" y="773"/>
                  </a:cubicBezTo>
                  <a:cubicBezTo>
                    <a:pt x="3608" y="353"/>
                    <a:pt x="3749" y="161"/>
                    <a:pt x="3960"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510" name="Freeform 6"/>
            <p:cNvSpPr>
              <a:spLocks/>
            </p:cNvSpPr>
            <p:nvPr/>
          </p:nvSpPr>
          <p:spPr bwMode="auto">
            <a:xfrm>
              <a:off x="3667" y="9172"/>
              <a:ext cx="3600" cy="2160"/>
            </a:xfrm>
            <a:custGeom>
              <a:avLst/>
              <a:gdLst/>
              <a:ahLst/>
              <a:cxnLst>
                <a:cxn ang="0">
                  <a:pos x="0" y="2160"/>
                </a:cxn>
                <a:cxn ang="0">
                  <a:pos x="2160" y="900"/>
                </a:cxn>
                <a:cxn ang="0">
                  <a:pos x="3600" y="0"/>
                </a:cxn>
              </a:cxnLst>
              <a:rect l="0" t="0" r="r" b="b"/>
              <a:pathLst>
                <a:path w="3600" h="2160">
                  <a:moveTo>
                    <a:pt x="0" y="2160"/>
                  </a:moveTo>
                  <a:cubicBezTo>
                    <a:pt x="780" y="1710"/>
                    <a:pt x="1560" y="1260"/>
                    <a:pt x="2160" y="900"/>
                  </a:cubicBezTo>
                  <a:cubicBezTo>
                    <a:pt x="2760" y="540"/>
                    <a:pt x="3360" y="150"/>
                    <a:pt x="3600"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511" name="Freeform 7"/>
            <p:cNvSpPr>
              <a:spLocks/>
            </p:cNvSpPr>
            <p:nvPr/>
          </p:nvSpPr>
          <p:spPr bwMode="auto">
            <a:xfrm>
              <a:off x="4020" y="11085"/>
              <a:ext cx="1" cy="1035"/>
            </a:xfrm>
            <a:custGeom>
              <a:avLst/>
              <a:gdLst/>
              <a:ahLst/>
              <a:cxnLst>
                <a:cxn ang="0">
                  <a:pos x="0" y="1035"/>
                </a:cxn>
                <a:cxn ang="0">
                  <a:pos x="0" y="0"/>
                </a:cxn>
              </a:cxnLst>
              <a:rect l="0" t="0" r="r" b="b"/>
              <a:pathLst>
                <a:path w="1" h="1035">
                  <a:moveTo>
                    <a:pt x="0" y="1035"/>
                  </a:moveTo>
                  <a:lnTo>
                    <a:pt x="0" y="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512" name="Line 8"/>
            <p:cNvSpPr>
              <a:spLocks noChangeShapeType="1"/>
            </p:cNvSpPr>
            <p:nvPr/>
          </p:nvSpPr>
          <p:spPr bwMode="auto">
            <a:xfrm flipV="1">
              <a:off x="4027" y="11512"/>
              <a:ext cx="0" cy="36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1513" name="Freeform 9"/>
            <p:cNvSpPr>
              <a:spLocks/>
            </p:cNvSpPr>
            <p:nvPr/>
          </p:nvSpPr>
          <p:spPr bwMode="auto">
            <a:xfrm>
              <a:off x="7080" y="9300"/>
              <a:ext cx="8" cy="412"/>
            </a:xfrm>
            <a:custGeom>
              <a:avLst/>
              <a:gdLst/>
              <a:ahLst/>
              <a:cxnLst>
                <a:cxn ang="0">
                  <a:pos x="0" y="0"/>
                </a:cxn>
                <a:cxn ang="0">
                  <a:pos x="8" y="412"/>
                </a:cxn>
              </a:cxnLst>
              <a:rect l="0" t="0" r="r" b="b"/>
              <a:pathLst>
                <a:path w="8" h="412">
                  <a:moveTo>
                    <a:pt x="0" y="0"/>
                  </a:moveTo>
                  <a:lnTo>
                    <a:pt x="8" y="412"/>
                  </a:lnTo>
                </a:path>
              </a:pathLst>
            </a:cu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1514" name="Freeform 10"/>
            <p:cNvSpPr>
              <a:spLocks/>
            </p:cNvSpPr>
            <p:nvPr/>
          </p:nvSpPr>
          <p:spPr bwMode="auto">
            <a:xfrm>
              <a:off x="7080" y="9705"/>
              <a:ext cx="1" cy="585"/>
            </a:xfrm>
            <a:custGeom>
              <a:avLst/>
              <a:gdLst/>
              <a:ahLst/>
              <a:cxnLst>
                <a:cxn ang="0">
                  <a:pos x="0" y="0"/>
                </a:cxn>
                <a:cxn ang="0">
                  <a:pos x="0" y="585"/>
                </a:cxn>
              </a:cxnLst>
              <a:rect l="0" t="0" r="r" b="b"/>
              <a:pathLst>
                <a:path w="1" h="585">
                  <a:moveTo>
                    <a:pt x="0" y="0"/>
                  </a:moveTo>
                  <a:lnTo>
                    <a:pt x="0" y="585"/>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515" name="Line 11"/>
            <p:cNvSpPr>
              <a:spLocks noChangeShapeType="1"/>
            </p:cNvSpPr>
            <p:nvPr/>
          </p:nvSpPr>
          <p:spPr bwMode="auto">
            <a:xfrm>
              <a:off x="5467" y="9712"/>
              <a:ext cx="0" cy="54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1516" name="Freeform 12"/>
            <p:cNvSpPr>
              <a:spLocks/>
            </p:cNvSpPr>
            <p:nvPr/>
          </p:nvSpPr>
          <p:spPr bwMode="auto">
            <a:xfrm>
              <a:off x="5610" y="11205"/>
              <a:ext cx="15" cy="465"/>
            </a:xfrm>
            <a:custGeom>
              <a:avLst/>
              <a:gdLst/>
              <a:ahLst/>
              <a:cxnLst>
                <a:cxn ang="0">
                  <a:pos x="0" y="0"/>
                </a:cxn>
                <a:cxn ang="0">
                  <a:pos x="15" y="465"/>
                </a:cxn>
              </a:cxnLst>
              <a:rect l="0" t="0" r="r" b="b"/>
              <a:pathLst>
                <a:path w="15" h="465">
                  <a:moveTo>
                    <a:pt x="0" y="0"/>
                  </a:moveTo>
                  <a:lnTo>
                    <a:pt x="15" y="465"/>
                  </a:lnTo>
                </a:path>
              </a:pathLst>
            </a:cu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1517" name="Freeform 13"/>
            <p:cNvSpPr>
              <a:spLocks/>
            </p:cNvSpPr>
            <p:nvPr/>
          </p:nvSpPr>
          <p:spPr bwMode="auto">
            <a:xfrm>
              <a:off x="5760" y="10972"/>
              <a:ext cx="247" cy="128"/>
            </a:xfrm>
            <a:custGeom>
              <a:avLst/>
              <a:gdLst/>
              <a:ahLst/>
              <a:cxnLst>
                <a:cxn ang="0">
                  <a:pos x="247" y="0"/>
                </a:cxn>
                <a:cxn ang="0">
                  <a:pos x="0" y="128"/>
                </a:cxn>
              </a:cxnLst>
              <a:rect l="0" t="0" r="r" b="b"/>
              <a:pathLst>
                <a:path w="247" h="128">
                  <a:moveTo>
                    <a:pt x="247" y="0"/>
                  </a:moveTo>
                  <a:lnTo>
                    <a:pt x="0" y="128"/>
                  </a:lnTo>
                </a:path>
              </a:pathLst>
            </a:cu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1518" name="Freeform 14"/>
            <p:cNvSpPr>
              <a:spLocks/>
            </p:cNvSpPr>
            <p:nvPr/>
          </p:nvSpPr>
          <p:spPr bwMode="auto">
            <a:xfrm>
              <a:off x="5085" y="10410"/>
              <a:ext cx="195" cy="90"/>
            </a:xfrm>
            <a:custGeom>
              <a:avLst/>
              <a:gdLst/>
              <a:ahLst/>
              <a:cxnLst>
                <a:cxn ang="0">
                  <a:pos x="0" y="90"/>
                </a:cxn>
                <a:cxn ang="0">
                  <a:pos x="195" y="0"/>
                </a:cxn>
              </a:cxnLst>
              <a:rect l="0" t="0" r="r" b="b"/>
              <a:pathLst>
                <a:path w="195" h="90">
                  <a:moveTo>
                    <a:pt x="0" y="90"/>
                  </a:moveTo>
                  <a:lnTo>
                    <a:pt x="195" y="0"/>
                  </a:lnTo>
                </a:path>
              </a:pathLst>
            </a:cu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1519" name="Line 15"/>
            <p:cNvSpPr>
              <a:spLocks noChangeShapeType="1"/>
            </p:cNvSpPr>
            <p:nvPr/>
          </p:nvSpPr>
          <p:spPr bwMode="auto">
            <a:xfrm>
              <a:off x="7087" y="9022"/>
              <a:ext cx="0" cy="3375"/>
            </a:xfrm>
            <a:prstGeom prst="line">
              <a:avLst/>
            </a:prstGeom>
            <a:noFill/>
            <a:ln w="9525">
              <a:solidFill>
                <a:srgbClr val="000000"/>
              </a:solidFill>
              <a:prstDash val="dash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21520" name="Line 16"/>
            <p:cNvSpPr>
              <a:spLocks noChangeShapeType="1"/>
            </p:cNvSpPr>
            <p:nvPr/>
          </p:nvSpPr>
          <p:spPr bwMode="auto">
            <a:xfrm>
              <a:off x="4027" y="11857"/>
              <a:ext cx="0" cy="540"/>
            </a:xfrm>
            <a:prstGeom prst="line">
              <a:avLst/>
            </a:prstGeom>
            <a:noFill/>
            <a:ln w="9525">
              <a:solidFill>
                <a:srgbClr val="000000"/>
              </a:solidFill>
              <a:prstDash val="dash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21521" name="Text Box 17"/>
            <p:cNvSpPr txBox="1">
              <a:spLocks noChangeArrowheads="1"/>
            </p:cNvSpPr>
            <p:nvPr/>
          </p:nvSpPr>
          <p:spPr bwMode="auto">
            <a:xfrm>
              <a:off x="5856" y="10974"/>
              <a:ext cx="1418"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P=P1=</a:t>
              </a:r>
              <a:r>
                <a:rPr kumimoji="0" lang="fr-FR" sz="20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cst</a:t>
              </a:r>
              <a:endParaRPr kumimoji="0" lang="fr-FR" sz="20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1522" name="Text Box 18"/>
            <p:cNvSpPr txBox="1">
              <a:spLocks noChangeArrowheads="1"/>
            </p:cNvSpPr>
            <p:nvPr/>
          </p:nvSpPr>
          <p:spPr bwMode="auto">
            <a:xfrm>
              <a:off x="5408" y="11577"/>
              <a:ext cx="489" cy="5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q</a:t>
              </a:r>
              <a:r>
                <a:rPr kumimoji="0" lang="fr-FR" sz="2000" b="0" i="0" u="none" strike="noStrike" cap="none" normalizeH="0" baseline="-25000" dirty="0">
                  <a:ln>
                    <a:noFill/>
                  </a:ln>
                  <a:solidFill>
                    <a:schemeClr val="tx1"/>
                  </a:solidFill>
                  <a:effectLst/>
                  <a:latin typeface="Times New Roman" pitchFamily="18" charset="0"/>
                  <a:ea typeface="Arial" pitchFamily="34" charset="0"/>
                  <a:cs typeface="Times New Roman" pitchFamily="18" charset="0"/>
                </a:rPr>
                <a:t>2</a:t>
              </a:r>
              <a:endParaRPr kumimoji="0" lang="fr-FR" sz="20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1523" name="Text Box 19"/>
            <p:cNvSpPr txBox="1">
              <a:spLocks noChangeArrowheads="1"/>
            </p:cNvSpPr>
            <p:nvPr/>
          </p:nvSpPr>
          <p:spPr bwMode="auto">
            <a:xfrm>
              <a:off x="5334" y="9496"/>
              <a:ext cx="489" cy="5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q</a:t>
              </a:r>
              <a:r>
                <a:rPr kumimoji="0" lang="fr-FR" sz="2000" b="0" i="0" u="none" strike="noStrike" cap="none" normalizeH="0" baseline="-25000" dirty="0">
                  <a:ln>
                    <a:noFill/>
                  </a:ln>
                  <a:solidFill>
                    <a:schemeClr val="tx1"/>
                  </a:solidFill>
                  <a:effectLst/>
                  <a:latin typeface="Times New Roman" pitchFamily="18" charset="0"/>
                  <a:ea typeface="Arial" pitchFamily="34" charset="0"/>
                  <a:cs typeface="Times New Roman" pitchFamily="18" charset="0"/>
                </a:rPr>
                <a:t>1</a:t>
              </a:r>
              <a:endParaRPr kumimoji="0" lang="fr-FR" sz="20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1524" name="Text Box 20"/>
            <p:cNvSpPr txBox="1">
              <a:spLocks noChangeArrowheads="1"/>
            </p:cNvSpPr>
            <p:nvPr/>
          </p:nvSpPr>
          <p:spPr bwMode="auto">
            <a:xfrm>
              <a:off x="6827" y="8730"/>
              <a:ext cx="409" cy="5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3</a:t>
              </a:r>
              <a:endParaRPr kumimoji="0" lang="fr-FR" sz="24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1525" name="Text Box 21"/>
            <p:cNvSpPr txBox="1">
              <a:spLocks noChangeArrowheads="1"/>
            </p:cNvSpPr>
            <p:nvPr/>
          </p:nvSpPr>
          <p:spPr bwMode="auto">
            <a:xfrm>
              <a:off x="3882" y="10231"/>
              <a:ext cx="1269" cy="5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P=P2=</a:t>
              </a:r>
              <a:r>
                <a:rPr kumimoji="0" lang="fr-FR" sz="20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cst</a:t>
              </a:r>
              <a:endParaRPr kumimoji="0" lang="fr-FR" sz="20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1526" name="Text Box 22"/>
            <p:cNvSpPr txBox="1">
              <a:spLocks noChangeArrowheads="1"/>
            </p:cNvSpPr>
            <p:nvPr/>
          </p:nvSpPr>
          <p:spPr bwMode="auto">
            <a:xfrm>
              <a:off x="3915" y="10701"/>
              <a:ext cx="54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2</a:t>
              </a:r>
              <a:endParaRPr kumimoji="0" lang="fr-FR" sz="24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1527" name="Text Box 23"/>
            <p:cNvSpPr txBox="1">
              <a:spLocks noChangeArrowheads="1"/>
            </p:cNvSpPr>
            <p:nvPr/>
          </p:nvSpPr>
          <p:spPr bwMode="auto">
            <a:xfrm>
              <a:off x="8812" y="12351"/>
              <a:ext cx="2046" cy="6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S (KJ/</a:t>
              </a:r>
              <a:r>
                <a:rPr kumimoji="0" lang="fr-FR"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Kg.K</a:t>
              </a:r>
              <a:r>
                <a:rPr kumimoji="0" lang="fr-FR"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fr-FR" sz="24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1528" name="Text Box 24"/>
            <p:cNvSpPr txBox="1">
              <a:spLocks noChangeArrowheads="1"/>
            </p:cNvSpPr>
            <p:nvPr/>
          </p:nvSpPr>
          <p:spPr bwMode="auto">
            <a:xfrm>
              <a:off x="4027" y="11707"/>
              <a:ext cx="409" cy="5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1</a:t>
              </a:r>
              <a:endParaRPr kumimoji="0" lang="fr-FR"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1529" name="Text Box 25"/>
            <p:cNvSpPr txBox="1">
              <a:spLocks noChangeArrowheads="1"/>
            </p:cNvSpPr>
            <p:nvPr/>
          </p:nvSpPr>
          <p:spPr bwMode="auto">
            <a:xfrm>
              <a:off x="3577" y="12336"/>
              <a:ext cx="1682" cy="5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a:ln>
                    <a:noFill/>
                  </a:ln>
                  <a:solidFill>
                    <a:schemeClr val="tx1"/>
                  </a:solidFill>
                  <a:effectLst/>
                  <a:latin typeface="Calibri" pitchFamily="34" charset="0"/>
                  <a:ea typeface="Arial" pitchFamily="34" charset="0"/>
                  <a:cs typeface="Arial" pitchFamily="34" charset="0"/>
                </a:rPr>
                <a:t>S1=S2</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21530" name="Text Box 26"/>
            <p:cNvSpPr txBox="1">
              <a:spLocks noChangeArrowheads="1"/>
            </p:cNvSpPr>
            <p:nvPr/>
          </p:nvSpPr>
          <p:spPr bwMode="auto">
            <a:xfrm>
              <a:off x="6727" y="12353"/>
              <a:ext cx="877"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a:ln>
                    <a:noFill/>
                  </a:ln>
                  <a:solidFill>
                    <a:schemeClr val="tx1"/>
                  </a:solidFill>
                  <a:effectLst/>
                  <a:latin typeface="Calibri" pitchFamily="34" charset="0"/>
                  <a:ea typeface="Arial" pitchFamily="34" charset="0"/>
                  <a:cs typeface="Arial" pitchFamily="34" charset="0"/>
                </a:rPr>
                <a:t>S3=S4</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21531" name="Text Box 27"/>
            <p:cNvSpPr txBox="1">
              <a:spLocks noChangeArrowheads="1"/>
            </p:cNvSpPr>
            <p:nvPr/>
          </p:nvSpPr>
          <p:spPr bwMode="auto">
            <a:xfrm>
              <a:off x="7051" y="10372"/>
              <a:ext cx="409" cy="5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4</a:t>
              </a:r>
              <a:endParaRPr kumimoji="0" lang="fr-FR" sz="24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1532" name="Text Box 28"/>
            <p:cNvSpPr txBox="1">
              <a:spLocks noChangeArrowheads="1"/>
            </p:cNvSpPr>
            <p:nvPr/>
          </p:nvSpPr>
          <p:spPr bwMode="auto">
            <a:xfrm>
              <a:off x="4927" y="13117"/>
              <a:ext cx="1368"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21533" name="Text Box 29"/>
            <p:cNvSpPr txBox="1">
              <a:spLocks noChangeArrowheads="1"/>
            </p:cNvSpPr>
            <p:nvPr/>
          </p:nvSpPr>
          <p:spPr bwMode="auto">
            <a:xfrm>
              <a:off x="2049" y="8182"/>
              <a:ext cx="1372"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T (K°)</a:t>
              </a:r>
              <a:endParaRPr kumimoji="0" lang="fr-FR" sz="2400" b="0" i="0" u="none" strike="noStrike" cap="none" normalizeH="0" baseline="0" dirty="0">
                <a:ln>
                  <a:noFill/>
                </a:ln>
                <a:solidFill>
                  <a:schemeClr val="tx1"/>
                </a:solidFill>
                <a:effectLst/>
                <a:latin typeface="Times New Roman" pitchFamily="18" charset="0"/>
                <a:cs typeface="Times New Roman" pitchFamily="18"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a:t>Dr. R. SAKER OUARGLI</a:t>
            </a:r>
          </a:p>
        </p:txBody>
      </p:sp>
      <p:sp>
        <p:nvSpPr>
          <p:cNvPr id="4" name="Espace réservé du numéro de diapositive 3"/>
          <p:cNvSpPr>
            <a:spLocks noGrp="1"/>
          </p:cNvSpPr>
          <p:nvPr>
            <p:ph type="sldNum" sz="quarter" idx="12"/>
          </p:nvPr>
        </p:nvSpPr>
        <p:spPr/>
        <p:txBody>
          <a:bodyPr/>
          <a:lstStyle/>
          <a:p>
            <a:fld id="{B97729CE-91C6-4231-B289-DB745BF7E375}" type="slidenum">
              <a:rPr lang="fr-FR" smtClean="0"/>
              <a:pPr/>
              <a:t>13</a:t>
            </a:fld>
            <a:endParaRPr lang="fr-FR"/>
          </a:p>
        </p:txBody>
      </p:sp>
      <p:sp>
        <p:nvSpPr>
          <p:cNvPr id="5" name="ZoneTexte 4"/>
          <p:cNvSpPr txBox="1"/>
          <p:nvPr/>
        </p:nvSpPr>
        <p:spPr>
          <a:xfrm>
            <a:off x="2627784" y="548680"/>
            <a:ext cx="4968552" cy="461665"/>
          </a:xfrm>
          <a:prstGeom prst="rect">
            <a:avLst/>
          </a:prstGeom>
          <a:noFill/>
        </p:spPr>
        <p:txBody>
          <a:bodyPr wrap="square" rtlCol="0">
            <a:spAutoFit/>
          </a:bodyPr>
          <a:lstStyle/>
          <a:p>
            <a:r>
              <a:rPr lang="fr-FR" sz="2400" b="1" dirty="0">
                <a:latin typeface="Times New Roman" pitchFamily="18" charset="0"/>
                <a:cs typeface="Times New Roman" pitchFamily="18" charset="0"/>
              </a:rPr>
              <a:t>Partie Calculs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0568" y="0"/>
            <a:ext cx="7414592" cy="938535"/>
          </a:xfrm>
        </p:spPr>
        <p:txBody>
          <a:bodyPr>
            <a:normAutofit/>
          </a:bodyPr>
          <a:lstStyle/>
          <a:p>
            <a:r>
              <a:rPr lang="fr-FR" sz="3600" b="1" dirty="0">
                <a:latin typeface="Times New Roman" pitchFamily="18" charset="0"/>
                <a:cs typeface="Times New Roman" pitchFamily="18" charset="0"/>
              </a:rPr>
              <a:t>3. TURBINE A VAPEUR</a:t>
            </a:r>
            <a:endParaRPr lang="fr-FR" sz="3600" dirty="0"/>
          </a:p>
        </p:txBody>
      </p:sp>
      <p:sp>
        <p:nvSpPr>
          <p:cNvPr id="3" name="Sous-titre 2"/>
          <p:cNvSpPr>
            <a:spLocks noGrp="1"/>
          </p:cNvSpPr>
          <p:nvPr>
            <p:ph type="subTitle" idx="1"/>
          </p:nvPr>
        </p:nvSpPr>
        <p:spPr>
          <a:xfrm>
            <a:off x="467544" y="1052736"/>
            <a:ext cx="8208912" cy="6264696"/>
          </a:xfrm>
        </p:spPr>
        <p:txBody>
          <a:bodyPr>
            <a:noAutofit/>
          </a:bodyPr>
          <a:lstStyle/>
          <a:p>
            <a:pPr algn="just">
              <a:lnSpc>
                <a:spcPct val="170000"/>
              </a:lnSpc>
              <a:spcBef>
                <a:spcPts val="0"/>
              </a:spcBef>
              <a:buFont typeface="Wingdings" pitchFamily="2" charset="2"/>
              <a:buChar char="§"/>
            </a:pPr>
            <a:r>
              <a:rPr lang="fr-FR" sz="2200" dirty="0">
                <a:solidFill>
                  <a:schemeClr val="tx1"/>
                </a:solidFill>
                <a:latin typeface="Times New Roman" pitchFamily="18" charset="0"/>
                <a:cs typeface="Times New Roman" pitchFamily="18" charset="0"/>
              </a:rPr>
              <a:t> La turbine à vapeur est une turbomachine motrice transformant en énergie mécanique l’énergie contenue dans la vapeur d’eau  sous la forme d’énergie thermique et de pression.</a:t>
            </a:r>
          </a:p>
          <a:p>
            <a:pPr algn="just">
              <a:lnSpc>
                <a:spcPct val="170000"/>
              </a:lnSpc>
              <a:spcBef>
                <a:spcPts val="0"/>
              </a:spcBef>
              <a:buFont typeface="Wingdings" pitchFamily="2" charset="2"/>
              <a:buChar char="§"/>
            </a:pPr>
            <a:r>
              <a:rPr lang="fr-FR" sz="2200" dirty="0">
                <a:solidFill>
                  <a:schemeClr val="tx1"/>
                </a:solidFill>
                <a:latin typeface="Times New Roman" pitchFamily="18" charset="0"/>
                <a:cs typeface="Times New Roman" pitchFamily="18" charset="0"/>
              </a:rPr>
              <a:t> La somme de ces deux formes d’énergie, exprimée en kcal par kg de vapeur, est caractérisée par l’enthalpie, fonction de la température et de la pression.</a:t>
            </a:r>
          </a:p>
          <a:p>
            <a:pPr algn="just">
              <a:lnSpc>
                <a:spcPct val="170000"/>
              </a:lnSpc>
              <a:spcBef>
                <a:spcPts val="0"/>
              </a:spcBef>
              <a:buFont typeface="Wingdings" pitchFamily="2" charset="2"/>
              <a:buChar char="§"/>
            </a:pPr>
            <a:r>
              <a:rPr lang="fr-FR" sz="2200" dirty="0">
                <a:solidFill>
                  <a:schemeClr val="tx1"/>
                </a:solidFill>
                <a:latin typeface="Times New Roman" pitchFamily="18" charset="0"/>
                <a:cs typeface="Times New Roman" pitchFamily="18" charset="0"/>
              </a:rPr>
              <a:t> En créant une différence de pression et une chute de température on réalise une chute d’enthalpie entre la </a:t>
            </a:r>
            <a:r>
              <a:rPr lang="fr-FR" sz="2200" b="1" dirty="0">
                <a:solidFill>
                  <a:schemeClr val="tx1"/>
                </a:solidFill>
                <a:latin typeface="Times New Roman" pitchFamily="18" charset="0"/>
                <a:cs typeface="Times New Roman" pitchFamily="18" charset="0"/>
              </a:rPr>
              <a:t>source chaude</a:t>
            </a:r>
            <a:r>
              <a:rPr lang="fr-FR" sz="2200" dirty="0">
                <a:solidFill>
                  <a:schemeClr val="tx1"/>
                </a:solidFill>
                <a:latin typeface="Times New Roman" pitchFamily="18" charset="0"/>
                <a:cs typeface="Times New Roman" pitchFamily="18" charset="0"/>
              </a:rPr>
              <a:t> (générateur de vapeur) et la </a:t>
            </a:r>
            <a:r>
              <a:rPr lang="fr-FR" sz="2200" b="1" dirty="0">
                <a:solidFill>
                  <a:schemeClr val="tx1"/>
                </a:solidFill>
                <a:latin typeface="Times New Roman" pitchFamily="18" charset="0"/>
                <a:cs typeface="Times New Roman" pitchFamily="18" charset="0"/>
              </a:rPr>
              <a:t>source froide</a:t>
            </a:r>
            <a:r>
              <a:rPr lang="fr-FR" sz="2200" dirty="0">
                <a:solidFill>
                  <a:schemeClr val="tx1"/>
                </a:solidFill>
                <a:latin typeface="Times New Roman" pitchFamily="18" charset="0"/>
                <a:cs typeface="Times New Roman" pitchFamily="18" charset="0"/>
              </a:rPr>
              <a:t> ( condenseur ).</a:t>
            </a:r>
            <a:endParaRPr lang="fr-FR" sz="2200" dirty="0"/>
          </a:p>
        </p:txBody>
      </p:sp>
      <p:sp>
        <p:nvSpPr>
          <p:cNvPr id="5" name="Espace réservé du pied de page 4"/>
          <p:cNvSpPr>
            <a:spLocks noGrp="1"/>
          </p:cNvSpPr>
          <p:nvPr>
            <p:ph type="ftr" sz="quarter" idx="11"/>
          </p:nvPr>
        </p:nvSpPr>
        <p:spPr/>
        <p:txBody>
          <a:bodyPr/>
          <a:lstStyle/>
          <a:p>
            <a:r>
              <a:rPr lang="fr-FR"/>
              <a:t>Dr. R. SAKER OUARGLI</a:t>
            </a:r>
          </a:p>
        </p:txBody>
      </p:sp>
      <p:sp>
        <p:nvSpPr>
          <p:cNvPr id="6" name="Espace réservé du numéro de diapositive 5"/>
          <p:cNvSpPr>
            <a:spLocks noGrp="1"/>
          </p:cNvSpPr>
          <p:nvPr>
            <p:ph type="sldNum" sz="quarter" idx="12"/>
          </p:nvPr>
        </p:nvSpPr>
        <p:spPr/>
        <p:txBody>
          <a:bodyPr/>
          <a:lstStyle/>
          <a:p>
            <a:fld id="{B97729CE-91C6-4231-B289-DB745BF7E375}" type="slidenum">
              <a:rPr lang="fr-FR" smtClean="0"/>
              <a:pPr/>
              <a:t>14</a:t>
            </a:fld>
            <a:endParaRPr lang="fr-F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548680"/>
            <a:ext cx="8458200" cy="2259683"/>
          </a:xfrm>
        </p:spPr>
        <p:txBody>
          <a:bodyPr>
            <a:normAutofit fontScale="90000"/>
          </a:bodyPr>
          <a:lstStyle/>
          <a:p>
            <a:pPr algn="l">
              <a:lnSpc>
                <a:spcPct val="170000"/>
              </a:lnSpc>
              <a:spcBef>
                <a:spcPts val="0"/>
              </a:spcBef>
              <a:buFont typeface="Wingdings" pitchFamily="2" charset="2"/>
              <a:buChar char="§"/>
            </a:pPr>
            <a:r>
              <a:rPr lang="fr-FR" sz="2700" dirty="0">
                <a:latin typeface="Times New Roman" pitchFamily="18" charset="0"/>
                <a:cs typeface="Times New Roman" pitchFamily="18" charset="0"/>
              </a:rPr>
              <a:t>La turbine placée entre ces deux sources assure la transformation en énergie de rotation avec le minimum possible de pertes.</a:t>
            </a:r>
            <a:br>
              <a:rPr lang="fr-FR" sz="2700" dirty="0">
                <a:latin typeface="Times New Roman" pitchFamily="18" charset="0"/>
                <a:cs typeface="Times New Roman" pitchFamily="18" charset="0"/>
              </a:rPr>
            </a:br>
            <a:br>
              <a:rPr lang="fr-FR" dirty="0"/>
            </a:br>
            <a:endParaRPr lang="fr-FR" dirty="0"/>
          </a:p>
        </p:txBody>
      </p:sp>
      <p:sp>
        <p:nvSpPr>
          <p:cNvPr id="3" name="Sous-titre 2"/>
          <p:cNvSpPr>
            <a:spLocks noGrp="1"/>
          </p:cNvSpPr>
          <p:nvPr>
            <p:ph type="subTitle" idx="1"/>
          </p:nvPr>
        </p:nvSpPr>
        <p:spPr>
          <a:xfrm>
            <a:off x="0" y="5517232"/>
            <a:ext cx="9144000" cy="1752600"/>
          </a:xfrm>
        </p:spPr>
        <p:txBody>
          <a:bodyPr>
            <a:normAutofit/>
          </a:bodyPr>
          <a:lstStyle/>
          <a:p>
            <a:r>
              <a:rPr lang="fr-FR" sz="2400" b="1" u="sng" dirty="0">
                <a:solidFill>
                  <a:schemeClr val="tx1"/>
                </a:solidFill>
                <a:latin typeface="Times New Roman" pitchFamily="18" charset="0"/>
                <a:cs typeface="Times New Roman" pitchFamily="18" charset="0"/>
              </a:rPr>
              <a:t>Schéma de principe d’une installation de production d’énergie</a:t>
            </a:r>
            <a:r>
              <a:rPr lang="fr-FR" sz="2400" b="1" dirty="0">
                <a:solidFill>
                  <a:schemeClr val="tx1"/>
                </a:solidFill>
                <a:latin typeface="Times New Roman" pitchFamily="18" charset="0"/>
                <a:cs typeface="Times New Roman" pitchFamily="18" charset="0"/>
              </a:rPr>
              <a:t>.</a:t>
            </a:r>
            <a:endParaRPr lang="fr-FR" sz="2400" dirty="0">
              <a:solidFill>
                <a:schemeClr val="tx1"/>
              </a:solidFill>
              <a:latin typeface="Times New Roman" pitchFamily="18" charset="0"/>
              <a:cs typeface="Times New Roman" pitchFamily="18" charset="0"/>
            </a:endParaRPr>
          </a:p>
        </p:txBody>
      </p:sp>
      <p:sp>
        <p:nvSpPr>
          <p:cNvPr id="5" name="Espace réservé du pied de page 4"/>
          <p:cNvSpPr>
            <a:spLocks noGrp="1"/>
          </p:cNvSpPr>
          <p:nvPr>
            <p:ph type="ftr" sz="quarter" idx="11"/>
          </p:nvPr>
        </p:nvSpPr>
        <p:spPr/>
        <p:txBody>
          <a:bodyPr/>
          <a:lstStyle/>
          <a:p>
            <a:r>
              <a:rPr lang="fr-FR"/>
              <a:t>Dr. R. SAKER OUARGLI</a:t>
            </a:r>
          </a:p>
        </p:txBody>
      </p:sp>
      <p:sp>
        <p:nvSpPr>
          <p:cNvPr id="6" name="Espace réservé du numéro de diapositive 5"/>
          <p:cNvSpPr>
            <a:spLocks noGrp="1"/>
          </p:cNvSpPr>
          <p:nvPr>
            <p:ph type="sldNum" sz="quarter" idx="12"/>
          </p:nvPr>
        </p:nvSpPr>
        <p:spPr/>
        <p:txBody>
          <a:bodyPr/>
          <a:lstStyle/>
          <a:p>
            <a:fld id="{B97729CE-91C6-4231-B289-DB745BF7E375}" type="slidenum">
              <a:rPr lang="fr-FR" smtClean="0"/>
              <a:pPr/>
              <a:t>15</a:t>
            </a:fld>
            <a:endParaRPr lang="fr-FR"/>
          </a:p>
        </p:txBody>
      </p:sp>
      <p:pic>
        <p:nvPicPr>
          <p:cNvPr id="4" name="Picture 2"/>
          <p:cNvPicPr>
            <a:picLocks noChangeAspect="1" noChangeArrowheads="1"/>
          </p:cNvPicPr>
          <p:nvPr/>
        </p:nvPicPr>
        <p:blipFill>
          <a:blip r:embed="rId2" cstate="print"/>
          <a:srcRect/>
          <a:stretch>
            <a:fillRect/>
          </a:stretch>
        </p:blipFill>
        <p:spPr bwMode="auto">
          <a:xfrm>
            <a:off x="467544" y="1340768"/>
            <a:ext cx="8136904" cy="403244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1988840"/>
            <a:ext cx="7772400" cy="2115666"/>
          </a:xfrm>
        </p:spPr>
        <p:txBody>
          <a:bodyPr>
            <a:noAutofit/>
          </a:bodyPr>
          <a:lstStyle/>
          <a:p>
            <a:pPr algn="just">
              <a:lnSpc>
                <a:spcPct val="150000"/>
              </a:lnSpc>
              <a:buFont typeface="Wingdings" pitchFamily="2" charset="2"/>
              <a:buChar char="q"/>
            </a:pPr>
            <a:r>
              <a:rPr lang="fr-FR" sz="2400" dirty="0">
                <a:latin typeface="Times New Roman" pitchFamily="18" charset="0"/>
                <a:cs typeface="Times New Roman" pitchFamily="18" charset="0"/>
              </a:rPr>
              <a:t>L’eau refoulée par la pompe passe dans l’économiseur où elle est réchauffée à pression constante jusqu’à la température d’ébullition . Ensuite, elle est vaporisée dans la chaudière  et par la suite surchauffée dans le surchauffeur.</a:t>
            </a:r>
            <a:br>
              <a:rPr lang="fr-FR" sz="2400" dirty="0">
                <a:latin typeface="Times New Roman" pitchFamily="18" charset="0"/>
                <a:cs typeface="Times New Roman" pitchFamily="18" charset="0"/>
              </a:rPr>
            </a:br>
            <a:r>
              <a:rPr lang="fr-FR" sz="2400" dirty="0">
                <a:latin typeface="Times New Roman" pitchFamily="18" charset="0"/>
                <a:cs typeface="Times New Roman" pitchFamily="18" charset="0"/>
              </a:rPr>
              <a:t>Ces trois éléments (Economiseur, chaudière , surchauffeur) forment un seul bloc  appelé générateur de vapeur. </a:t>
            </a:r>
            <a:br>
              <a:rPr lang="fr-FR" sz="2400" dirty="0">
                <a:latin typeface="Times New Roman" pitchFamily="18" charset="0"/>
                <a:cs typeface="Times New Roman" pitchFamily="18" charset="0"/>
              </a:rPr>
            </a:br>
            <a:r>
              <a:rPr lang="fr-FR" sz="2400" dirty="0">
                <a:latin typeface="Times New Roman" pitchFamily="18" charset="0"/>
                <a:cs typeface="Times New Roman" pitchFamily="18" charset="0"/>
              </a:rPr>
              <a:t>La vapeur sortante se détend dans la turbine où l’énergie thermique est transformée en travail mécanique.</a:t>
            </a:r>
            <a:br>
              <a:rPr lang="fr-FR" sz="2400" dirty="0">
                <a:latin typeface="Times New Roman" pitchFamily="18" charset="0"/>
                <a:cs typeface="Times New Roman" pitchFamily="18" charset="0"/>
              </a:rPr>
            </a:br>
            <a:r>
              <a:rPr lang="fr-FR" sz="2400" dirty="0">
                <a:latin typeface="Times New Roman" pitchFamily="18" charset="0"/>
                <a:cs typeface="Times New Roman" pitchFamily="18" charset="0"/>
              </a:rPr>
              <a:t>Ensuite la vapeur est condensée dans le condensateur.</a:t>
            </a:r>
            <a:br>
              <a:rPr lang="fr-FR" sz="2400" dirty="0">
                <a:latin typeface="Times New Roman" pitchFamily="18" charset="0"/>
                <a:cs typeface="Times New Roman" pitchFamily="18" charset="0"/>
              </a:rPr>
            </a:br>
            <a:r>
              <a:rPr lang="fr-FR" sz="2400" dirty="0">
                <a:latin typeface="Times New Roman" pitchFamily="18" charset="0"/>
                <a:cs typeface="Times New Roman" pitchFamily="18" charset="0"/>
              </a:rPr>
              <a:t>L’eau obtenue est par la suite aspirée par la pompe pour décrire un autre cycle.</a:t>
            </a:r>
          </a:p>
        </p:txBody>
      </p:sp>
      <p:sp>
        <p:nvSpPr>
          <p:cNvPr id="5" name="Espace réservé du pied de page 4"/>
          <p:cNvSpPr>
            <a:spLocks noGrp="1"/>
          </p:cNvSpPr>
          <p:nvPr>
            <p:ph type="ftr" sz="quarter" idx="11"/>
          </p:nvPr>
        </p:nvSpPr>
        <p:spPr/>
        <p:txBody>
          <a:bodyPr/>
          <a:lstStyle/>
          <a:p>
            <a:r>
              <a:rPr lang="fr-FR"/>
              <a:t>Dr. R. SAKER OUARGLI</a:t>
            </a:r>
          </a:p>
        </p:txBody>
      </p:sp>
      <p:sp>
        <p:nvSpPr>
          <p:cNvPr id="6" name="Espace réservé du numéro de diapositive 5"/>
          <p:cNvSpPr>
            <a:spLocks noGrp="1"/>
          </p:cNvSpPr>
          <p:nvPr>
            <p:ph type="sldNum" sz="quarter" idx="12"/>
          </p:nvPr>
        </p:nvSpPr>
        <p:spPr/>
        <p:txBody>
          <a:bodyPr/>
          <a:lstStyle/>
          <a:p>
            <a:fld id="{B97729CE-91C6-4231-B289-DB745BF7E375}" type="slidenum">
              <a:rPr lang="fr-FR" smtClean="0"/>
              <a:pPr/>
              <a:t>16</a:t>
            </a:fld>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a:t>Dr. R. SAKER OUARGLI</a:t>
            </a:r>
          </a:p>
        </p:txBody>
      </p:sp>
      <p:sp>
        <p:nvSpPr>
          <p:cNvPr id="4" name="Espace réservé du numéro de diapositive 3"/>
          <p:cNvSpPr>
            <a:spLocks noGrp="1"/>
          </p:cNvSpPr>
          <p:nvPr>
            <p:ph type="sldNum" sz="quarter" idx="12"/>
          </p:nvPr>
        </p:nvSpPr>
        <p:spPr/>
        <p:txBody>
          <a:bodyPr/>
          <a:lstStyle/>
          <a:p>
            <a:fld id="{B97729CE-91C6-4231-B289-DB745BF7E375}" type="slidenum">
              <a:rPr lang="fr-FR" smtClean="0"/>
              <a:pPr/>
              <a:t>17</a:t>
            </a:fld>
            <a:endParaRPr lang="fr-FR"/>
          </a:p>
        </p:txBody>
      </p:sp>
      <p:pic>
        <p:nvPicPr>
          <p:cNvPr id="2050" name="Picture 2"/>
          <p:cNvPicPr>
            <a:picLocks noChangeAspect="1" noChangeArrowheads="1"/>
          </p:cNvPicPr>
          <p:nvPr/>
        </p:nvPicPr>
        <p:blipFill>
          <a:blip r:embed="rId2" cstate="print"/>
          <a:srcRect/>
          <a:stretch>
            <a:fillRect/>
          </a:stretch>
        </p:blipFill>
        <p:spPr bwMode="auto">
          <a:xfrm>
            <a:off x="899592" y="476672"/>
            <a:ext cx="7776864" cy="5472608"/>
          </a:xfrm>
          <a:prstGeom prst="rect">
            <a:avLst/>
          </a:prstGeom>
          <a:noFill/>
          <a:ln w="9525">
            <a:noFill/>
            <a:miter lim="800000"/>
            <a:headEnd/>
            <a:tailEnd/>
          </a:ln>
        </p:spPr>
      </p:pic>
      <p:sp>
        <p:nvSpPr>
          <p:cNvPr id="6" name="ZoneTexte 5"/>
          <p:cNvSpPr txBox="1"/>
          <p:nvPr/>
        </p:nvSpPr>
        <p:spPr>
          <a:xfrm>
            <a:off x="3131840" y="5949280"/>
            <a:ext cx="3240360" cy="369332"/>
          </a:xfrm>
          <a:prstGeom prst="rect">
            <a:avLst/>
          </a:prstGeom>
          <a:noFill/>
        </p:spPr>
        <p:txBody>
          <a:bodyPr wrap="square" rtlCol="0">
            <a:spAutoFit/>
          </a:bodyPr>
          <a:lstStyle/>
          <a:p>
            <a:r>
              <a:rPr lang="fr-FR" b="1" dirty="0">
                <a:latin typeface="Times New Roman" pitchFamily="18" charset="0"/>
                <a:cs typeface="Times New Roman" pitchFamily="18" charset="0"/>
              </a:rPr>
              <a:t>Photo d’une turbine à vapeur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1052736"/>
            <a:ext cx="8280920" cy="1470025"/>
          </a:xfrm>
        </p:spPr>
        <p:txBody>
          <a:bodyPr>
            <a:normAutofit fontScale="90000"/>
          </a:bodyPr>
          <a:lstStyle/>
          <a:p>
            <a:pPr algn="l">
              <a:lnSpc>
                <a:spcPct val="150000"/>
              </a:lnSpc>
            </a:pPr>
            <a:br>
              <a:rPr lang="fr-FR" sz="2400" dirty="0">
                <a:latin typeface="Times New Roman" pitchFamily="18" charset="0"/>
                <a:cs typeface="Times New Roman" pitchFamily="18" charset="0"/>
              </a:rPr>
            </a:br>
            <a:br>
              <a:rPr lang="fr-FR" sz="2400" dirty="0">
                <a:latin typeface="Times New Roman" pitchFamily="18" charset="0"/>
                <a:cs typeface="Times New Roman" pitchFamily="18" charset="0"/>
              </a:rPr>
            </a:br>
            <a:br>
              <a:rPr lang="fr-FR" sz="2400" dirty="0">
                <a:latin typeface="Times New Roman" pitchFamily="18" charset="0"/>
                <a:cs typeface="Times New Roman" pitchFamily="18" charset="0"/>
              </a:rPr>
            </a:br>
            <a:br>
              <a:rPr lang="fr-FR" sz="2400" dirty="0">
                <a:latin typeface="Times New Roman" pitchFamily="18" charset="0"/>
                <a:cs typeface="Times New Roman" pitchFamily="18" charset="0"/>
              </a:rPr>
            </a:br>
            <a:br>
              <a:rPr lang="fr-FR" sz="2400" dirty="0">
                <a:latin typeface="Times New Roman" pitchFamily="18" charset="0"/>
                <a:cs typeface="Times New Roman" pitchFamily="18" charset="0"/>
              </a:rPr>
            </a:br>
            <a:r>
              <a:rPr lang="fr-FR" sz="2400" b="1" dirty="0">
                <a:latin typeface="Times New Roman" pitchFamily="18" charset="0"/>
                <a:cs typeface="Times New Roman" pitchFamily="18" charset="0"/>
              </a:rPr>
              <a:t>Les différentes catégories de la turbine à vapeur:</a:t>
            </a:r>
            <a:br>
              <a:rPr lang="fr-FR" sz="2400" b="1" dirty="0">
                <a:latin typeface="Times New Roman" pitchFamily="18" charset="0"/>
                <a:cs typeface="Times New Roman" pitchFamily="18" charset="0"/>
              </a:rPr>
            </a:br>
            <a:r>
              <a:rPr lang="fr-FR" sz="2400" dirty="0">
                <a:latin typeface="Times New Roman" pitchFamily="18" charset="0"/>
                <a:cs typeface="Times New Roman" pitchFamily="18" charset="0"/>
              </a:rPr>
              <a:t>La turbine est une machine qui grâce à la vitesse acquise par le fluide moteur permet de faire tourner un arbre pouvant lui-même entrainer une autre machine.</a:t>
            </a:r>
            <a:br>
              <a:rPr lang="fr-FR" sz="2400" dirty="0">
                <a:latin typeface="Times New Roman" pitchFamily="18" charset="0"/>
                <a:cs typeface="Times New Roman" pitchFamily="18" charset="0"/>
              </a:rPr>
            </a:br>
            <a:r>
              <a:rPr lang="fr-FR" sz="2400" dirty="0">
                <a:latin typeface="Times New Roman" pitchFamily="18" charset="0"/>
                <a:cs typeface="Times New Roman" pitchFamily="18" charset="0"/>
              </a:rPr>
              <a:t>Il y a deux classes de turbines d’un point de vue de fonctionnement c’est  à dire la turbine à action et la turbine à réaction.</a:t>
            </a:r>
            <a:br>
              <a:rPr lang="fr-FR" sz="2400" dirty="0">
                <a:latin typeface="Times New Roman" pitchFamily="18" charset="0"/>
                <a:cs typeface="Times New Roman" pitchFamily="18" charset="0"/>
              </a:rPr>
            </a:br>
            <a:br>
              <a:rPr lang="fr-FR" sz="2400" dirty="0">
                <a:latin typeface="Times New Roman" pitchFamily="18" charset="0"/>
                <a:cs typeface="Times New Roman" pitchFamily="18" charset="0"/>
              </a:rPr>
            </a:br>
            <a:br>
              <a:rPr lang="fr-FR" sz="2700" b="1" dirty="0">
                <a:latin typeface="Times New Roman" pitchFamily="18" charset="0"/>
                <a:cs typeface="Times New Roman" pitchFamily="18" charset="0"/>
              </a:rPr>
            </a:br>
            <a:br>
              <a:rPr lang="fr-FR" sz="2700" b="1" dirty="0">
                <a:latin typeface="Times New Roman" pitchFamily="18" charset="0"/>
                <a:cs typeface="Times New Roman" pitchFamily="18" charset="0"/>
              </a:rPr>
            </a:br>
            <a:br>
              <a:rPr lang="fr-FR" sz="2700" b="1" dirty="0">
                <a:latin typeface="Times New Roman" pitchFamily="18" charset="0"/>
                <a:cs typeface="Times New Roman" pitchFamily="18" charset="0"/>
              </a:rPr>
            </a:br>
            <a:endParaRPr lang="fr-FR" sz="2700" b="1" dirty="0">
              <a:latin typeface="Times New Roman" pitchFamily="18" charset="0"/>
              <a:cs typeface="Times New Roman" pitchFamily="18" charset="0"/>
            </a:endParaRPr>
          </a:p>
        </p:txBody>
      </p:sp>
      <p:sp>
        <p:nvSpPr>
          <p:cNvPr id="3" name="Sous-titre 2"/>
          <p:cNvSpPr>
            <a:spLocks noGrp="1"/>
          </p:cNvSpPr>
          <p:nvPr>
            <p:ph type="subTitle" idx="1"/>
          </p:nvPr>
        </p:nvSpPr>
        <p:spPr>
          <a:xfrm>
            <a:off x="323528" y="3501008"/>
            <a:ext cx="8820472" cy="1752600"/>
          </a:xfrm>
        </p:spPr>
        <p:txBody>
          <a:bodyPr>
            <a:normAutofit fontScale="25000" lnSpcReduction="20000"/>
          </a:bodyPr>
          <a:lstStyle/>
          <a:p>
            <a:pPr algn="just"/>
            <a:r>
              <a:rPr lang="fr-FR" sz="8800" b="1" dirty="0">
                <a:solidFill>
                  <a:schemeClr val="tx1"/>
                </a:solidFill>
                <a:latin typeface="Times New Roman" pitchFamily="18" charset="0"/>
                <a:cs typeface="Times New Roman" pitchFamily="18" charset="0"/>
              </a:rPr>
              <a:t>1. Turbine à action (impulsion):</a:t>
            </a:r>
          </a:p>
          <a:p>
            <a:pPr algn="just">
              <a:lnSpc>
                <a:spcPct val="170000"/>
              </a:lnSpc>
              <a:spcBef>
                <a:spcPts val="0"/>
              </a:spcBef>
            </a:pPr>
            <a:r>
              <a:rPr lang="fr-FR" sz="8800" dirty="0">
                <a:solidFill>
                  <a:schemeClr val="tx1"/>
                </a:solidFill>
                <a:latin typeface="Times New Roman" pitchFamily="18" charset="0"/>
                <a:cs typeface="Times New Roman" pitchFamily="18" charset="0"/>
              </a:rPr>
              <a:t>Dans la turbine à action la détente se fait uniquement dans les aubages fixes. </a:t>
            </a:r>
          </a:p>
          <a:p>
            <a:pPr algn="just">
              <a:lnSpc>
                <a:spcPct val="170000"/>
              </a:lnSpc>
              <a:spcBef>
                <a:spcPts val="0"/>
              </a:spcBef>
            </a:pPr>
            <a:r>
              <a:rPr lang="fr-FR" sz="8800" dirty="0">
                <a:solidFill>
                  <a:schemeClr val="tx1"/>
                </a:solidFill>
                <a:latin typeface="Times New Roman" pitchFamily="18" charset="0"/>
                <a:cs typeface="Times New Roman" pitchFamily="18" charset="0"/>
              </a:rPr>
              <a:t>En effet, le premier étage d’une turbine est exposé à de fortes différences de pression et à une température élevée.</a:t>
            </a:r>
          </a:p>
          <a:p>
            <a:br>
              <a:rPr lang="fr-FR" dirty="0"/>
            </a:br>
            <a:endParaRPr lang="fr-FR" b="1" dirty="0">
              <a:solidFill>
                <a:schemeClr val="tx1"/>
              </a:solidFill>
              <a:latin typeface="Times New Roman" pitchFamily="18" charset="0"/>
              <a:cs typeface="Times New Roman" pitchFamily="18" charset="0"/>
            </a:endParaRPr>
          </a:p>
          <a:p>
            <a:pPr algn="just"/>
            <a:endParaRPr lang="fr-FR" b="1" dirty="0">
              <a:solidFill>
                <a:schemeClr val="tx1"/>
              </a:solidFill>
              <a:latin typeface="Times New Roman" pitchFamily="18" charset="0"/>
              <a:cs typeface="Times New Roman" pitchFamily="18" charset="0"/>
            </a:endParaRPr>
          </a:p>
          <a:p>
            <a:pPr algn="just"/>
            <a:endParaRPr lang="fr-FR" dirty="0">
              <a:solidFill>
                <a:schemeClr val="tx1"/>
              </a:solidFill>
            </a:endParaRPr>
          </a:p>
        </p:txBody>
      </p:sp>
      <p:sp>
        <p:nvSpPr>
          <p:cNvPr id="5" name="Espace réservé du pied de page 4"/>
          <p:cNvSpPr>
            <a:spLocks noGrp="1"/>
          </p:cNvSpPr>
          <p:nvPr>
            <p:ph type="ftr" sz="quarter" idx="11"/>
          </p:nvPr>
        </p:nvSpPr>
        <p:spPr/>
        <p:txBody>
          <a:bodyPr/>
          <a:lstStyle/>
          <a:p>
            <a:r>
              <a:rPr lang="fr-FR"/>
              <a:t>Dr. R. SAKER OUARGLI</a:t>
            </a:r>
          </a:p>
        </p:txBody>
      </p:sp>
      <p:sp>
        <p:nvSpPr>
          <p:cNvPr id="6" name="Espace réservé du numéro de diapositive 5"/>
          <p:cNvSpPr>
            <a:spLocks noGrp="1"/>
          </p:cNvSpPr>
          <p:nvPr>
            <p:ph type="sldNum" sz="quarter" idx="12"/>
          </p:nvPr>
        </p:nvSpPr>
        <p:spPr/>
        <p:txBody>
          <a:bodyPr/>
          <a:lstStyle/>
          <a:p>
            <a:fld id="{B97729CE-91C6-4231-B289-DB745BF7E375}" type="slidenum">
              <a:rPr lang="fr-FR" smtClean="0"/>
              <a:pPr/>
              <a:t>18</a:t>
            </a:fld>
            <a:endParaRPr lang="fr-F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0"/>
            <a:ext cx="3238128" cy="794519"/>
          </a:xfrm>
        </p:spPr>
        <p:txBody>
          <a:bodyPr>
            <a:normAutofit/>
          </a:bodyPr>
          <a:lstStyle/>
          <a:p>
            <a:pPr algn="l"/>
            <a:r>
              <a:rPr lang="fr-FR" sz="2400" b="1" dirty="0">
                <a:latin typeface="Times New Roman" pitchFamily="18" charset="0"/>
                <a:cs typeface="Times New Roman" pitchFamily="18" charset="0"/>
              </a:rPr>
              <a:t>2. Turbine à réaction:</a:t>
            </a:r>
          </a:p>
        </p:txBody>
      </p:sp>
      <p:sp>
        <p:nvSpPr>
          <p:cNvPr id="3" name="Sous-titre 2"/>
          <p:cNvSpPr>
            <a:spLocks noGrp="1"/>
          </p:cNvSpPr>
          <p:nvPr>
            <p:ph type="subTitle" idx="1"/>
          </p:nvPr>
        </p:nvSpPr>
        <p:spPr>
          <a:xfrm>
            <a:off x="323528" y="548680"/>
            <a:ext cx="8352928" cy="1752600"/>
          </a:xfrm>
        </p:spPr>
        <p:txBody>
          <a:bodyPr>
            <a:noAutofit/>
          </a:bodyPr>
          <a:lstStyle/>
          <a:p>
            <a:pPr algn="just">
              <a:lnSpc>
                <a:spcPct val="150000"/>
              </a:lnSpc>
              <a:spcBef>
                <a:spcPts val="0"/>
              </a:spcBef>
            </a:pPr>
            <a:r>
              <a:rPr lang="fr-FR" sz="2400" dirty="0">
                <a:solidFill>
                  <a:schemeClr val="tx1"/>
                </a:solidFill>
                <a:latin typeface="Times New Roman" pitchFamily="18" charset="0"/>
                <a:cs typeface="Times New Roman" pitchFamily="18" charset="0"/>
              </a:rPr>
              <a:t>Dans la turbine à réaction, la détente est répartie entre les aubages fixes et mobiles. Le degré de réaction est défini par la répartition de la détente entre les aubages. </a:t>
            </a:r>
          </a:p>
        </p:txBody>
      </p:sp>
      <p:sp>
        <p:nvSpPr>
          <p:cNvPr id="5" name="Espace réservé du pied de page 4"/>
          <p:cNvSpPr>
            <a:spLocks noGrp="1"/>
          </p:cNvSpPr>
          <p:nvPr>
            <p:ph type="ftr" sz="quarter" idx="11"/>
          </p:nvPr>
        </p:nvSpPr>
        <p:spPr/>
        <p:txBody>
          <a:bodyPr/>
          <a:lstStyle/>
          <a:p>
            <a:r>
              <a:rPr lang="fr-FR"/>
              <a:t>Dr. R. SAKER OUARGLI</a:t>
            </a:r>
          </a:p>
        </p:txBody>
      </p:sp>
      <p:sp>
        <p:nvSpPr>
          <p:cNvPr id="6" name="Espace réservé du numéro de diapositive 5"/>
          <p:cNvSpPr>
            <a:spLocks noGrp="1"/>
          </p:cNvSpPr>
          <p:nvPr>
            <p:ph type="sldNum" sz="quarter" idx="12"/>
          </p:nvPr>
        </p:nvSpPr>
        <p:spPr/>
        <p:txBody>
          <a:bodyPr/>
          <a:lstStyle/>
          <a:p>
            <a:fld id="{B97729CE-91C6-4231-B289-DB745BF7E375}" type="slidenum">
              <a:rPr lang="fr-FR" smtClean="0"/>
              <a:pPr/>
              <a:t>19</a:t>
            </a:fld>
            <a:endParaRPr lang="fr-FR"/>
          </a:p>
        </p:txBody>
      </p:sp>
      <p:pic>
        <p:nvPicPr>
          <p:cNvPr id="12291" name="Picture 3"/>
          <p:cNvPicPr>
            <a:picLocks noChangeAspect="1" noChangeArrowheads="1"/>
          </p:cNvPicPr>
          <p:nvPr/>
        </p:nvPicPr>
        <p:blipFill>
          <a:blip r:embed="rId2" cstate="print"/>
          <a:srcRect/>
          <a:stretch>
            <a:fillRect/>
          </a:stretch>
        </p:blipFill>
        <p:spPr bwMode="auto">
          <a:xfrm>
            <a:off x="1115616" y="2564904"/>
            <a:ext cx="6912768" cy="364502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0"/>
            <a:ext cx="3744416" cy="648071"/>
          </a:xfrm>
        </p:spPr>
        <p:txBody>
          <a:bodyPr>
            <a:normAutofit/>
          </a:bodyPr>
          <a:lstStyle/>
          <a:p>
            <a:r>
              <a:rPr lang="fr-FR" sz="3600" b="1" dirty="0">
                <a:latin typeface="Times New Roman" pitchFamily="18" charset="0"/>
                <a:cs typeface="Times New Roman" pitchFamily="18" charset="0"/>
              </a:rPr>
              <a:t>1. Introduction</a:t>
            </a:r>
          </a:p>
        </p:txBody>
      </p:sp>
      <p:sp>
        <p:nvSpPr>
          <p:cNvPr id="3" name="Sous-titre 2"/>
          <p:cNvSpPr>
            <a:spLocks noGrp="1"/>
          </p:cNvSpPr>
          <p:nvPr>
            <p:ph type="subTitle" idx="1"/>
          </p:nvPr>
        </p:nvSpPr>
        <p:spPr>
          <a:xfrm>
            <a:off x="0" y="764704"/>
            <a:ext cx="9144000" cy="5445224"/>
          </a:xfrm>
        </p:spPr>
        <p:txBody>
          <a:bodyPr>
            <a:normAutofit fontScale="85000" lnSpcReduction="10000"/>
          </a:bodyPr>
          <a:lstStyle/>
          <a:p>
            <a:pPr algn="just">
              <a:buFont typeface="Wingdings" pitchFamily="2" charset="2"/>
              <a:buChar char="§"/>
            </a:pPr>
            <a:r>
              <a:rPr lang="fr-FR" dirty="0">
                <a:solidFill>
                  <a:schemeClr val="tx1"/>
                </a:solidFill>
                <a:latin typeface="Times New Roman" pitchFamily="18" charset="0"/>
                <a:cs typeface="Times New Roman" pitchFamily="18" charset="0"/>
              </a:rPr>
              <a:t> Les turbines sont des machines motrices qui peuvent fonctionnées par une vapeur et on dit : </a:t>
            </a:r>
          </a:p>
          <a:p>
            <a:pPr algn="just"/>
            <a:r>
              <a:rPr lang="fr-FR" b="1" u="sng" dirty="0">
                <a:solidFill>
                  <a:schemeClr val="tx1"/>
                </a:solidFill>
                <a:latin typeface="Times New Roman" pitchFamily="18" charset="0"/>
                <a:cs typeface="Times New Roman" pitchFamily="18" charset="0"/>
              </a:rPr>
              <a:t>Turbine à Vapeur </a:t>
            </a:r>
            <a:r>
              <a:rPr lang="fr-FR" b="1" dirty="0">
                <a:solidFill>
                  <a:schemeClr val="tx1"/>
                </a:solidFill>
                <a:latin typeface="Times New Roman" pitchFamily="18" charset="0"/>
                <a:cs typeface="Times New Roman" pitchFamily="18" charset="0"/>
              </a:rPr>
              <a:t>, </a:t>
            </a:r>
            <a:r>
              <a:rPr lang="fr-FR" dirty="0">
                <a:solidFill>
                  <a:schemeClr val="tx1"/>
                </a:solidFill>
                <a:latin typeface="Times New Roman" pitchFamily="18" charset="0"/>
                <a:cs typeface="Times New Roman" pitchFamily="18" charset="0"/>
              </a:rPr>
              <a:t>ou par gaz et on dit: </a:t>
            </a:r>
            <a:r>
              <a:rPr lang="fr-FR" b="1" u="sng" dirty="0">
                <a:solidFill>
                  <a:schemeClr val="tx1"/>
                </a:solidFill>
                <a:latin typeface="Times New Roman" pitchFamily="18" charset="0"/>
                <a:cs typeface="Times New Roman" pitchFamily="18" charset="0"/>
              </a:rPr>
              <a:t>Turbine à gaz.</a:t>
            </a:r>
          </a:p>
          <a:p>
            <a:pPr algn="just"/>
            <a:endParaRPr lang="fr-FR" b="1" u="sng" dirty="0">
              <a:solidFill>
                <a:schemeClr val="tx1"/>
              </a:solidFill>
              <a:latin typeface="Times New Roman" pitchFamily="18" charset="0"/>
              <a:cs typeface="Times New Roman" pitchFamily="18" charset="0"/>
            </a:endParaRPr>
          </a:p>
          <a:p>
            <a:pPr algn="just">
              <a:buFont typeface="Wingdings" pitchFamily="2" charset="2"/>
              <a:buChar char="§"/>
            </a:pPr>
            <a:r>
              <a:rPr lang="fr-FR" dirty="0">
                <a:solidFill>
                  <a:schemeClr val="tx1"/>
                </a:solidFill>
                <a:latin typeface="Times New Roman" pitchFamily="18" charset="0"/>
                <a:cs typeface="Times New Roman" pitchFamily="18" charset="0"/>
              </a:rPr>
              <a:t> La fonction des turbines est de faire passer un fluide d’un milieu sous  </a:t>
            </a:r>
            <a:r>
              <a:rPr lang="fr-FR" b="1" dirty="0">
                <a:solidFill>
                  <a:schemeClr val="tx1"/>
                </a:solidFill>
                <a:latin typeface="Times New Roman" pitchFamily="18" charset="0"/>
                <a:cs typeface="Times New Roman" pitchFamily="18" charset="0"/>
              </a:rPr>
              <a:t>haute pression </a:t>
            </a:r>
            <a:r>
              <a:rPr lang="fr-FR" dirty="0">
                <a:solidFill>
                  <a:schemeClr val="tx1"/>
                </a:solidFill>
                <a:latin typeface="Times New Roman" pitchFamily="18" charset="0"/>
                <a:cs typeface="Times New Roman" pitchFamily="18" charset="0"/>
              </a:rPr>
              <a:t>vers un milieu à </a:t>
            </a:r>
            <a:r>
              <a:rPr lang="fr-FR" b="1" dirty="0">
                <a:solidFill>
                  <a:schemeClr val="tx1"/>
                </a:solidFill>
                <a:latin typeface="Times New Roman" pitchFamily="18" charset="0"/>
                <a:cs typeface="Times New Roman" pitchFamily="18" charset="0"/>
              </a:rPr>
              <a:t>basse pression</a:t>
            </a:r>
            <a:r>
              <a:rPr lang="fr-FR" dirty="0">
                <a:solidFill>
                  <a:schemeClr val="tx1"/>
                </a:solidFill>
                <a:latin typeface="Times New Roman" pitchFamily="18" charset="0"/>
                <a:cs typeface="Times New Roman" pitchFamily="18" charset="0"/>
              </a:rPr>
              <a:t>. </a:t>
            </a:r>
          </a:p>
          <a:p>
            <a:pPr algn="just"/>
            <a:endParaRPr lang="fr-FR" dirty="0">
              <a:solidFill>
                <a:schemeClr val="tx1"/>
              </a:solidFill>
              <a:latin typeface="Times New Roman" pitchFamily="18" charset="0"/>
              <a:cs typeface="Times New Roman" pitchFamily="18" charset="0"/>
            </a:endParaRPr>
          </a:p>
          <a:p>
            <a:pPr algn="just">
              <a:buFont typeface="Wingdings" pitchFamily="2" charset="2"/>
              <a:buChar char="§"/>
            </a:pPr>
            <a:r>
              <a:rPr lang="fr-FR" dirty="0">
                <a:solidFill>
                  <a:schemeClr val="tx1"/>
                </a:solidFill>
                <a:latin typeface="Times New Roman" pitchFamily="18" charset="0"/>
                <a:cs typeface="Times New Roman" pitchFamily="18" charset="0"/>
              </a:rPr>
              <a:t>Dans ce cas </a:t>
            </a:r>
            <a:r>
              <a:rPr lang="fr-FR" b="1" dirty="0">
                <a:solidFill>
                  <a:schemeClr val="tx1"/>
                </a:solidFill>
                <a:latin typeface="Times New Roman" pitchFamily="18" charset="0"/>
                <a:cs typeface="Times New Roman" pitchFamily="18" charset="0"/>
              </a:rPr>
              <a:t>l’énergie cinétique </a:t>
            </a:r>
            <a:r>
              <a:rPr lang="fr-FR" dirty="0">
                <a:solidFill>
                  <a:schemeClr val="tx1"/>
                </a:solidFill>
                <a:latin typeface="Times New Roman" pitchFamily="18" charset="0"/>
                <a:cs typeface="Times New Roman" pitchFamily="18" charset="0"/>
              </a:rPr>
              <a:t>du fluide </a:t>
            </a:r>
            <a:r>
              <a:rPr lang="fr-FR" b="1" dirty="0">
                <a:solidFill>
                  <a:schemeClr val="tx1"/>
                </a:solidFill>
                <a:latin typeface="Times New Roman" pitchFamily="18" charset="0"/>
                <a:cs typeface="Times New Roman" pitchFamily="18" charset="0"/>
              </a:rPr>
              <a:t>diminue</a:t>
            </a:r>
            <a:r>
              <a:rPr lang="fr-FR" dirty="0">
                <a:solidFill>
                  <a:schemeClr val="tx1"/>
                </a:solidFill>
                <a:latin typeface="Times New Roman" pitchFamily="18" charset="0"/>
                <a:cs typeface="Times New Roman" pitchFamily="18" charset="0"/>
              </a:rPr>
              <a:t> (détente), et la machine aura pour fonction de recueillir l’énergie libérée par cette </a:t>
            </a:r>
            <a:r>
              <a:rPr lang="fr-FR" b="1" dirty="0">
                <a:solidFill>
                  <a:schemeClr val="tx1"/>
                </a:solidFill>
                <a:latin typeface="Times New Roman" pitchFamily="18" charset="0"/>
                <a:cs typeface="Times New Roman" pitchFamily="18" charset="0"/>
              </a:rPr>
              <a:t>détente </a:t>
            </a:r>
            <a:r>
              <a:rPr lang="fr-FR" dirty="0">
                <a:solidFill>
                  <a:schemeClr val="tx1"/>
                </a:solidFill>
                <a:latin typeface="Times New Roman" pitchFamily="18" charset="0"/>
                <a:cs typeface="Times New Roman" pitchFamily="18" charset="0"/>
              </a:rPr>
              <a:t>ou ce ralentissement. </a:t>
            </a:r>
          </a:p>
          <a:p>
            <a:pPr algn="just"/>
            <a:endParaRPr lang="fr-FR" b="1" u="sng" dirty="0">
              <a:solidFill>
                <a:schemeClr val="tx1"/>
              </a:solidFill>
              <a:latin typeface="Times New Roman" pitchFamily="18" charset="0"/>
              <a:cs typeface="Times New Roman" pitchFamily="18" charset="0"/>
            </a:endParaRPr>
          </a:p>
          <a:p>
            <a:pPr algn="just">
              <a:buFont typeface="Wingdings" pitchFamily="2" charset="2"/>
              <a:buChar char="§"/>
            </a:pPr>
            <a:r>
              <a:rPr lang="fr-FR" dirty="0">
                <a:solidFill>
                  <a:schemeClr val="tx1"/>
                </a:solidFill>
                <a:latin typeface="Times New Roman" pitchFamily="18" charset="0"/>
                <a:cs typeface="Times New Roman" pitchFamily="18" charset="0"/>
              </a:rPr>
              <a:t> Ces machines ont été boudées par leur faible rendement. </a:t>
            </a:r>
            <a:endParaRPr lang="fr-FR" b="1" u="sng" dirty="0">
              <a:solidFill>
                <a:schemeClr val="tx1"/>
              </a:solidFill>
              <a:latin typeface="Times New Roman" pitchFamily="18" charset="0"/>
              <a:cs typeface="Times New Roman" pitchFamily="18" charset="0"/>
            </a:endParaRPr>
          </a:p>
          <a:p>
            <a:pPr algn="just"/>
            <a:endParaRPr lang="fr-FR" b="1" u="sng" dirty="0">
              <a:solidFill>
                <a:schemeClr val="tx1"/>
              </a:solidFill>
              <a:latin typeface="Times New Roman" pitchFamily="18" charset="0"/>
              <a:cs typeface="Times New Roman" pitchFamily="18" charset="0"/>
            </a:endParaRPr>
          </a:p>
          <a:p>
            <a:pPr algn="just"/>
            <a:endParaRPr lang="fr-FR" b="1" u="sng" dirty="0">
              <a:solidFill>
                <a:schemeClr val="tx1"/>
              </a:solidFill>
              <a:latin typeface="Times New Roman" pitchFamily="18" charset="0"/>
              <a:cs typeface="Times New Roman" pitchFamily="18" charset="0"/>
            </a:endParaRPr>
          </a:p>
          <a:p>
            <a:pPr algn="just"/>
            <a:endParaRPr lang="fr-FR" b="1" dirty="0">
              <a:solidFill>
                <a:schemeClr val="tx1"/>
              </a:solidFill>
              <a:latin typeface="Times New Roman" pitchFamily="18" charset="0"/>
              <a:cs typeface="Times New Roman" pitchFamily="18" charset="0"/>
            </a:endParaRPr>
          </a:p>
        </p:txBody>
      </p:sp>
      <p:sp>
        <p:nvSpPr>
          <p:cNvPr id="5" name="Espace réservé du numéro de diapositive 4"/>
          <p:cNvSpPr>
            <a:spLocks noGrp="1"/>
          </p:cNvSpPr>
          <p:nvPr>
            <p:ph type="sldNum" sz="quarter" idx="12"/>
          </p:nvPr>
        </p:nvSpPr>
        <p:spPr/>
        <p:txBody>
          <a:bodyPr/>
          <a:lstStyle/>
          <a:p>
            <a:fld id="{B97729CE-91C6-4231-B289-DB745BF7E375}" type="slidenum">
              <a:rPr lang="fr-FR" smtClean="0"/>
              <a:pPr/>
              <a:t>2</a:t>
            </a:fld>
            <a:endParaRPr lang="fr-FR"/>
          </a:p>
        </p:txBody>
      </p:sp>
      <p:sp>
        <p:nvSpPr>
          <p:cNvPr id="6" name="Espace réservé du pied de page 5"/>
          <p:cNvSpPr>
            <a:spLocks noGrp="1"/>
          </p:cNvSpPr>
          <p:nvPr>
            <p:ph type="ftr" sz="quarter" idx="11"/>
          </p:nvPr>
        </p:nvSpPr>
        <p:spPr/>
        <p:txBody>
          <a:bodyPr/>
          <a:lstStyle/>
          <a:p>
            <a:r>
              <a:rPr lang="fr-FR"/>
              <a:t>Dr. R. SAKER OUARGLI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t>22/10/2017</a:t>
            </a:r>
          </a:p>
        </p:txBody>
      </p:sp>
      <p:sp>
        <p:nvSpPr>
          <p:cNvPr id="5" name="Espace réservé du pied de page 4"/>
          <p:cNvSpPr>
            <a:spLocks noGrp="1"/>
          </p:cNvSpPr>
          <p:nvPr>
            <p:ph type="ftr" sz="quarter" idx="11"/>
          </p:nvPr>
        </p:nvSpPr>
        <p:spPr/>
        <p:txBody>
          <a:bodyPr/>
          <a:lstStyle/>
          <a:p>
            <a:r>
              <a:rPr lang="fr-FR"/>
              <a:t>Dr. R. SAKER OUARGLI</a:t>
            </a:r>
          </a:p>
        </p:txBody>
      </p:sp>
      <p:sp>
        <p:nvSpPr>
          <p:cNvPr id="6" name="Espace réservé du numéro de diapositive 5"/>
          <p:cNvSpPr>
            <a:spLocks noGrp="1"/>
          </p:cNvSpPr>
          <p:nvPr>
            <p:ph type="sldNum" sz="quarter" idx="12"/>
          </p:nvPr>
        </p:nvSpPr>
        <p:spPr/>
        <p:txBody>
          <a:bodyPr/>
          <a:lstStyle/>
          <a:p>
            <a:fld id="{B97729CE-91C6-4231-B289-DB745BF7E375}" type="slidenum">
              <a:rPr lang="fr-FR" smtClean="0"/>
              <a:pPr/>
              <a:t>20</a:t>
            </a:fld>
            <a:endParaRPr lang="fr-FR"/>
          </a:p>
        </p:txBody>
      </p:sp>
      <p:pic>
        <p:nvPicPr>
          <p:cNvPr id="49154" name="Picture 2"/>
          <p:cNvPicPr>
            <a:picLocks noChangeAspect="1" noChangeArrowheads="1"/>
          </p:cNvPicPr>
          <p:nvPr/>
        </p:nvPicPr>
        <p:blipFill>
          <a:blip r:embed="rId2" cstate="print"/>
          <a:srcRect/>
          <a:stretch>
            <a:fillRect/>
          </a:stretch>
        </p:blipFill>
        <p:spPr bwMode="auto">
          <a:xfrm>
            <a:off x="1187624" y="764704"/>
            <a:ext cx="6696744" cy="4392488"/>
          </a:xfrm>
          <a:prstGeom prst="rect">
            <a:avLst/>
          </a:prstGeom>
          <a:noFill/>
          <a:ln w="9525">
            <a:noFill/>
            <a:miter lim="800000"/>
            <a:headEnd/>
            <a:tailEnd/>
          </a:ln>
        </p:spPr>
      </p:pic>
      <p:sp>
        <p:nvSpPr>
          <p:cNvPr id="8" name="Rectangle 7"/>
          <p:cNvSpPr/>
          <p:nvPr/>
        </p:nvSpPr>
        <p:spPr>
          <a:xfrm>
            <a:off x="3275856" y="5733256"/>
            <a:ext cx="4572000" cy="369332"/>
          </a:xfrm>
          <a:prstGeom prst="rect">
            <a:avLst/>
          </a:prstGeom>
        </p:spPr>
        <p:txBody>
          <a:bodyPr>
            <a:spAutoFit/>
          </a:bodyPr>
          <a:lstStyle/>
          <a:p>
            <a:r>
              <a:rPr lang="fr-FR" b="1" dirty="0">
                <a:latin typeface="Times New Roman" pitchFamily="18" charset="0"/>
                <a:cs typeface="Times New Roman" pitchFamily="18" charset="0"/>
              </a:rPr>
              <a:t>Turbine à vapeur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t>22/10/2017</a:t>
            </a:r>
          </a:p>
        </p:txBody>
      </p:sp>
      <p:sp>
        <p:nvSpPr>
          <p:cNvPr id="5" name="Espace réservé du pied de page 4"/>
          <p:cNvSpPr>
            <a:spLocks noGrp="1"/>
          </p:cNvSpPr>
          <p:nvPr>
            <p:ph type="ftr" sz="quarter" idx="11"/>
          </p:nvPr>
        </p:nvSpPr>
        <p:spPr/>
        <p:txBody>
          <a:bodyPr/>
          <a:lstStyle/>
          <a:p>
            <a:r>
              <a:rPr lang="fr-FR"/>
              <a:t>Dr. R. SAKER OUARGLI</a:t>
            </a:r>
          </a:p>
        </p:txBody>
      </p:sp>
      <p:sp>
        <p:nvSpPr>
          <p:cNvPr id="6" name="Espace réservé du numéro de diapositive 5"/>
          <p:cNvSpPr>
            <a:spLocks noGrp="1"/>
          </p:cNvSpPr>
          <p:nvPr>
            <p:ph type="sldNum" sz="quarter" idx="12"/>
          </p:nvPr>
        </p:nvSpPr>
        <p:spPr/>
        <p:txBody>
          <a:bodyPr/>
          <a:lstStyle/>
          <a:p>
            <a:fld id="{B97729CE-91C6-4231-B289-DB745BF7E375}" type="slidenum">
              <a:rPr lang="fr-FR" smtClean="0"/>
              <a:pPr/>
              <a:t>21</a:t>
            </a:fld>
            <a:endParaRPr lang="fr-FR"/>
          </a:p>
        </p:txBody>
      </p:sp>
      <p:pic>
        <p:nvPicPr>
          <p:cNvPr id="48131" name="Picture 3"/>
          <p:cNvPicPr>
            <a:picLocks noChangeAspect="1" noChangeArrowheads="1"/>
          </p:cNvPicPr>
          <p:nvPr/>
        </p:nvPicPr>
        <p:blipFill>
          <a:blip r:embed="rId2" cstate="print"/>
          <a:srcRect/>
          <a:stretch>
            <a:fillRect/>
          </a:stretch>
        </p:blipFill>
        <p:spPr bwMode="auto">
          <a:xfrm>
            <a:off x="683568" y="620688"/>
            <a:ext cx="7704855" cy="5328592"/>
          </a:xfrm>
          <a:prstGeom prst="rect">
            <a:avLst/>
          </a:prstGeom>
          <a:noFill/>
          <a:ln w="9525">
            <a:noFill/>
            <a:miter lim="800000"/>
            <a:headEnd/>
            <a:tailEnd/>
          </a:ln>
        </p:spPr>
      </p:pic>
      <p:sp>
        <p:nvSpPr>
          <p:cNvPr id="9" name="Rectangle 8"/>
          <p:cNvSpPr/>
          <p:nvPr/>
        </p:nvSpPr>
        <p:spPr>
          <a:xfrm>
            <a:off x="3491880" y="6021288"/>
            <a:ext cx="4572000" cy="369332"/>
          </a:xfrm>
          <a:prstGeom prst="rect">
            <a:avLst/>
          </a:prstGeom>
        </p:spPr>
        <p:txBody>
          <a:bodyPr>
            <a:spAutoFit/>
          </a:bodyPr>
          <a:lstStyle/>
          <a:p>
            <a:r>
              <a:rPr lang="fr-FR" b="1" dirty="0">
                <a:latin typeface="Times New Roman" pitchFamily="18" charset="0"/>
                <a:cs typeface="Times New Roman" pitchFamily="18" charset="0"/>
              </a:rPr>
              <a:t>Aubages Fixes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t>22/10/2017</a:t>
            </a:r>
          </a:p>
        </p:txBody>
      </p:sp>
      <p:sp>
        <p:nvSpPr>
          <p:cNvPr id="5" name="Espace réservé du pied de page 4"/>
          <p:cNvSpPr>
            <a:spLocks noGrp="1"/>
          </p:cNvSpPr>
          <p:nvPr>
            <p:ph type="ftr" sz="quarter" idx="11"/>
          </p:nvPr>
        </p:nvSpPr>
        <p:spPr/>
        <p:txBody>
          <a:bodyPr/>
          <a:lstStyle/>
          <a:p>
            <a:r>
              <a:rPr lang="fr-FR"/>
              <a:t>Dr. R. SAKER OUARGLI</a:t>
            </a:r>
          </a:p>
        </p:txBody>
      </p:sp>
      <p:sp>
        <p:nvSpPr>
          <p:cNvPr id="6" name="Espace réservé du numéro de diapositive 5"/>
          <p:cNvSpPr>
            <a:spLocks noGrp="1"/>
          </p:cNvSpPr>
          <p:nvPr>
            <p:ph type="sldNum" sz="quarter" idx="12"/>
          </p:nvPr>
        </p:nvSpPr>
        <p:spPr/>
        <p:txBody>
          <a:bodyPr/>
          <a:lstStyle/>
          <a:p>
            <a:fld id="{B97729CE-91C6-4231-B289-DB745BF7E375}" type="slidenum">
              <a:rPr lang="fr-FR" smtClean="0"/>
              <a:pPr/>
              <a:t>22</a:t>
            </a:fld>
            <a:endParaRPr lang="fr-FR"/>
          </a:p>
        </p:txBody>
      </p:sp>
      <p:sp>
        <p:nvSpPr>
          <p:cNvPr id="1026" name="AutoShape 2" descr="Résultat de recherche d'images pour &quot;ms 5002&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Résultat de recherche d'images pour &quot;ms 5002&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0" name="AutoShape 6" descr="Résultat de recherche d'images pour &quot;ms 5002&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31" name="Picture 7"/>
          <p:cNvPicPr>
            <a:picLocks noChangeAspect="1" noChangeArrowheads="1"/>
          </p:cNvPicPr>
          <p:nvPr/>
        </p:nvPicPr>
        <p:blipFill>
          <a:blip r:embed="rId2" cstate="print"/>
          <a:srcRect/>
          <a:stretch>
            <a:fillRect/>
          </a:stretch>
        </p:blipFill>
        <p:spPr bwMode="auto">
          <a:xfrm>
            <a:off x="683568" y="315890"/>
            <a:ext cx="7848872" cy="5256584"/>
          </a:xfrm>
          <a:prstGeom prst="rect">
            <a:avLst/>
          </a:prstGeom>
          <a:noFill/>
          <a:ln w="9525">
            <a:noFill/>
            <a:miter lim="800000"/>
            <a:headEnd/>
            <a:tailEnd/>
          </a:ln>
        </p:spPr>
      </p:pic>
      <p:sp>
        <p:nvSpPr>
          <p:cNvPr id="11" name="Rectangle 10"/>
          <p:cNvSpPr/>
          <p:nvPr/>
        </p:nvSpPr>
        <p:spPr>
          <a:xfrm>
            <a:off x="3491880" y="5805264"/>
            <a:ext cx="4572000" cy="369332"/>
          </a:xfrm>
          <a:prstGeom prst="rect">
            <a:avLst/>
          </a:prstGeom>
        </p:spPr>
        <p:txBody>
          <a:bodyPr>
            <a:spAutoFit/>
          </a:bodyPr>
          <a:lstStyle/>
          <a:p>
            <a:r>
              <a:rPr lang="fr-FR" b="1" dirty="0">
                <a:latin typeface="Times New Roman" pitchFamily="18" charset="0"/>
                <a:cs typeface="Times New Roman" pitchFamily="18" charset="0"/>
              </a:rPr>
              <a:t>Aubages Mobiles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t>22/10/2017</a:t>
            </a:r>
          </a:p>
        </p:txBody>
      </p:sp>
      <p:sp>
        <p:nvSpPr>
          <p:cNvPr id="5" name="Espace réservé du pied de page 4"/>
          <p:cNvSpPr>
            <a:spLocks noGrp="1"/>
          </p:cNvSpPr>
          <p:nvPr>
            <p:ph type="ftr" sz="quarter" idx="11"/>
          </p:nvPr>
        </p:nvSpPr>
        <p:spPr/>
        <p:txBody>
          <a:bodyPr/>
          <a:lstStyle/>
          <a:p>
            <a:r>
              <a:rPr lang="fr-FR"/>
              <a:t>Dr. R. SAKER OUARGLI</a:t>
            </a:r>
          </a:p>
        </p:txBody>
      </p:sp>
      <p:sp>
        <p:nvSpPr>
          <p:cNvPr id="6" name="Espace réservé du numéro de diapositive 5"/>
          <p:cNvSpPr>
            <a:spLocks noGrp="1"/>
          </p:cNvSpPr>
          <p:nvPr>
            <p:ph type="sldNum" sz="quarter" idx="12"/>
          </p:nvPr>
        </p:nvSpPr>
        <p:spPr/>
        <p:txBody>
          <a:bodyPr/>
          <a:lstStyle/>
          <a:p>
            <a:fld id="{B97729CE-91C6-4231-B289-DB745BF7E375}" type="slidenum">
              <a:rPr lang="fr-FR" smtClean="0"/>
              <a:pPr/>
              <a:t>23</a:t>
            </a:fld>
            <a:endParaRPr lang="fr-FR"/>
          </a:p>
        </p:txBody>
      </p:sp>
      <p:pic>
        <p:nvPicPr>
          <p:cNvPr id="1026" name="Picture 2"/>
          <p:cNvPicPr>
            <a:picLocks noChangeAspect="1" noChangeArrowheads="1"/>
          </p:cNvPicPr>
          <p:nvPr/>
        </p:nvPicPr>
        <p:blipFill>
          <a:blip r:embed="rId2" cstate="print"/>
          <a:srcRect/>
          <a:stretch>
            <a:fillRect/>
          </a:stretch>
        </p:blipFill>
        <p:spPr bwMode="auto">
          <a:xfrm>
            <a:off x="1907704" y="260648"/>
            <a:ext cx="5137505" cy="5616623"/>
          </a:xfrm>
          <a:prstGeom prst="rect">
            <a:avLst/>
          </a:prstGeom>
          <a:noFill/>
          <a:ln w="9525">
            <a:noFill/>
            <a:miter lim="800000"/>
            <a:headEnd/>
            <a:tailEnd/>
          </a:ln>
        </p:spPr>
      </p:pic>
      <p:sp>
        <p:nvSpPr>
          <p:cNvPr id="8" name="Rectangle 7"/>
          <p:cNvSpPr/>
          <p:nvPr/>
        </p:nvSpPr>
        <p:spPr>
          <a:xfrm>
            <a:off x="1403648" y="5949280"/>
            <a:ext cx="6450805" cy="461665"/>
          </a:xfrm>
          <a:prstGeom prst="rect">
            <a:avLst/>
          </a:prstGeom>
        </p:spPr>
        <p:txBody>
          <a:bodyPr wrap="none">
            <a:spAutoFit/>
          </a:bodyPr>
          <a:lstStyle/>
          <a:p>
            <a:r>
              <a:rPr lang="fr-FR" sz="2400" b="1" dirty="0">
                <a:latin typeface="Times New Roman" pitchFamily="18" charset="0"/>
                <a:cs typeface="Times New Roman" pitchFamily="18" charset="0"/>
              </a:rPr>
              <a:t>Comparaison des turbines à action et à réaction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1484784"/>
            <a:ext cx="8820472" cy="2520279"/>
          </a:xfrm>
        </p:spPr>
        <p:txBody>
          <a:bodyPr>
            <a:noAutofit/>
          </a:bodyPr>
          <a:lstStyle/>
          <a:p>
            <a:pPr algn="l">
              <a:lnSpc>
                <a:spcPct val="150000"/>
              </a:lnSpc>
            </a:pPr>
            <a:r>
              <a:rPr lang="fr-FR" sz="2400" b="1" dirty="0">
                <a:latin typeface="Times New Roman" pitchFamily="18" charset="0"/>
                <a:cs typeface="Times New Roman" pitchFamily="18" charset="0"/>
              </a:rPr>
              <a:t>Cycle théorique d’une turbine à vapeur (cycle de Rankine) :</a:t>
            </a:r>
            <a:br>
              <a:rPr lang="fr-FR" sz="2400" dirty="0">
                <a:latin typeface="Times New Roman" pitchFamily="18" charset="0"/>
                <a:cs typeface="Times New Roman" pitchFamily="18" charset="0"/>
              </a:rPr>
            </a:br>
            <a:br>
              <a:rPr lang="fr-FR" sz="2400" dirty="0">
                <a:latin typeface="Times New Roman" pitchFamily="18" charset="0"/>
                <a:cs typeface="Times New Roman" pitchFamily="18" charset="0"/>
              </a:rPr>
            </a:br>
            <a:r>
              <a:rPr lang="fr-FR" sz="2400" dirty="0">
                <a:latin typeface="Times New Roman" pitchFamily="18" charset="0"/>
                <a:cs typeface="Times New Roman" pitchFamily="18" charset="0"/>
              </a:rPr>
              <a:t>Le cycle de base d’une turbine à vapeur (cycle théorique comportant un changement d’état) est un cycle de Rankine qui se déroule totalement en vapeur humide. Ce cycle comporte : </a:t>
            </a:r>
            <a:br>
              <a:rPr lang="fr-FR" sz="2400" dirty="0">
                <a:latin typeface="Times New Roman" pitchFamily="18" charset="0"/>
                <a:cs typeface="Times New Roman" pitchFamily="18" charset="0"/>
              </a:rPr>
            </a:br>
            <a:r>
              <a:rPr lang="fr-FR" sz="2400" dirty="0">
                <a:latin typeface="Times New Roman" pitchFamily="18" charset="0"/>
                <a:cs typeface="Times New Roman" pitchFamily="18" charset="0"/>
              </a:rPr>
              <a:t>1. Deux isobares (changement d’état isotherme) .</a:t>
            </a:r>
            <a:br>
              <a:rPr lang="fr-FR" sz="2400" dirty="0">
                <a:latin typeface="Times New Roman" pitchFamily="18" charset="0"/>
                <a:cs typeface="Times New Roman" pitchFamily="18" charset="0"/>
              </a:rPr>
            </a:br>
            <a:r>
              <a:rPr lang="fr-FR" sz="2400" dirty="0">
                <a:latin typeface="Times New Roman" pitchFamily="18" charset="0"/>
                <a:cs typeface="Times New Roman" pitchFamily="18" charset="0"/>
              </a:rPr>
              <a:t>2. Deux adiabatiques.</a:t>
            </a:r>
            <a:br>
              <a:rPr lang="fr-FR" sz="2400" dirty="0">
                <a:latin typeface="Times New Roman" pitchFamily="18" charset="0"/>
                <a:cs typeface="Times New Roman" pitchFamily="18" charset="0"/>
              </a:rPr>
            </a:br>
            <a:br>
              <a:rPr lang="fr-FR" sz="2400" dirty="0">
                <a:latin typeface="Times New Roman" pitchFamily="18" charset="0"/>
                <a:cs typeface="Times New Roman" pitchFamily="18" charset="0"/>
              </a:rPr>
            </a:br>
            <a:r>
              <a:rPr lang="fr-FR" sz="2400" dirty="0">
                <a:latin typeface="Times New Roman" pitchFamily="18" charset="0"/>
                <a:cs typeface="Times New Roman" pitchFamily="18" charset="0"/>
              </a:rPr>
              <a:t>C’est un cycle de Carnot (rectangle dans le diagramme (T −S)), appliqué aux vapeurs condensables : </a:t>
            </a:r>
          </a:p>
        </p:txBody>
      </p:sp>
      <p:sp>
        <p:nvSpPr>
          <p:cNvPr id="5" name="Espace réservé du pied de page 4"/>
          <p:cNvSpPr>
            <a:spLocks noGrp="1"/>
          </p:cNvSpPr>
          <p:nvPr>
            <p:ph type="ftr" sz="quarter" idx="11"/>
          </p:nvPr>
        </p:nvSpPr>
        <p:spPr/>
        <p:txBody>
          <a:bodyPr/>
          <a:lstStyle/>
          <a:p>
            <a:r>
              <a:rPr lang="fr-FR"/>
              <a:t>Dr. R. SAKER OUARGLI</a:t>
            </a:r>
          </a:p>
        </p:txBody>
      </p:sp>
      <p:sp>
        <p:nvSpPr>
          <p:cNvPr id="6" name="Espace réservé du numéro de diapositive 5"/>
          <p:cNvSpPr>
            <a:spLocks noGrp="1"/>
          </p:cNvSpPr>
          <p:nvPr>
            <p:ph type="sldNum" sz="quarter" idx="12"/>
          </p:nvPr>
        </p:nvSpPr>
        <p:spPr/>
        <p:txBody>
          <a:bodyPr/>
          <a:lstStyle/>
          <a:p>
            <a:fld id="{B97729CE-91C6-4231-B289-DB745BF7E375}" type="slidenum">
              <a:rPr lang="fr-FR" smtClean="0"/>
              <a:pPr/>
              <a:t>24</a:t>
            </a:fld>
            <a:endParaRPr lang="fr-F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t>22/10/2017</a:t>
            </a:r>
          </a:p>
        </p:txBody>
      </p:sp>
      <p:sp>
        <p:nvSpPr>
          <p:cNvPr id="5" name="Espace réservé du pied de page 4"/>
          <p:cNvSpPr>
            <a:spLocks noGrp="1"/>
          </p:cNvSpPr>
          <p:nvPr>
            <p:ph type="ftr" sz="quarter" idx="11"/>
          </p:nvPr>
        </p:nvSpPr>
        <p:spPr/>
        <p:txBody>
          <a:bodyPr/>
          <a:lstStyle/>
          <a:p>
            <a:r>
              <a:rPr lang="fr-FR"/>
              <a:t>Dr. R. SAKER OUARGLI</a:t>
            </a:r>
          </a:p>
        </p:txBody>
      </p:sp>
      <p:sp>
        <p:nvSpPr>
          <p:cNvPr id="6" name="Espace réservé du numéro de diapositive 5"/>
          <p:cNvSpPr>
            <a:spLocks noGrp="1"/>
          </p:cNvSpPr>
          <p:nvPr>
            <p:ph type="sldNum" sz="quarter" idx="12"/>
          </p:nvPr>
        </p:nvSpPr>
        <p:spPr/>
        <p:txBody>
          <a:bodyPr/>
          <a:lstStyle/>
          <a:p>
            <a:fld id="{B97729CE-91C6-4231-B289-DB745BF7E375}" type="slidenum">
              <a:rPr lang="fr-FR" smtClean="0"/>
              <a:pPr/>
              <a:t>25</a:t>
            </a:fld>
            <a:endParaRPr lang="fr-FR"/>
          </a:p>
        </p:txBody>
      </p:sp>
      <p:pic>
        <p:nvPicPr>
          <p:cNvPr id="1026" name="Picture 2"/>
          <p:cNvPicPr>
            <a:picLocks noChangeAspect="1" noChangeArrowheads="1"/>
          </p:cNvPicPr>
          <p:nvPr/>
        </p:nvPicPr>
        <p:blipFill>
          <a:blip r:embed="rId2" cstate="print"/>
          <a:srcRect/>
          <a:stretch>
            <a:fillRect/>
          </a:stretch>
        </p:blipFill>
        <p:spPr bwMode="auto">
          <a:xfrm>
            <a:off x="971600" y="332656"/>
            <a:ext cx="7128792" cy="5400600"/>
          </a:xfrm>
          <a:prstGeom prst="rect">
            <a:avLst/>
          </a:prstGeom>
          <a:noFill/>
          <a:ln w="9525">
            <a:noFill/>
            <a:miter lim="800000"/>
            <a:headEnd/>
            <a:tailEnd/>
          </a:ln>
        </p:spPr>
      </p:pic>
      <p:sp>
        <p:nvSpPr>
          <p:cNvPr id="8" name="Rectangle 7"/>
          <p:cNvSpPr/>
          <p:nvPr/>
        </p:nvSpPr>
        <p:spPr>
          <a:xfrm>
            <a:off x="2771800" y="5949280"/>
            <a:ext cx="3315972" cy="369332"/>
          </a:xfrm>
          <a:prstGeom prst="rect">
            <a:avLst/>
          </a:prstGeom>
        </p:spPr>
        <p:txBody>
          <a:bodyPr wrap="none">
            <a:spAutoFit/>
          </a:bodyPr>
          <a:lstStyle/>
          <a:p>
            <a:r>
              <a:rPr lang="fr-FR" b="1" dirty="0">
                <a:latin typeface="Times New Roman" pitchFamily="18" charset="0"/>
                <a:cs typeface="Times New Roman" pitchFamily="18" charset="0"/>
              </a:rPr>
              <a:t>Diagramme entropique de l’eau</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a:t>Dr. R. SAKER OUARGLI</a:t>
            </a:r>
          </a:p>
        </p:txBody>
      </p:sp>
      <p:sp>
        <p:nvSpPr>
          <p:cNvPr id="4" name="Espace réservé du numéro de diapositive 3"/>
          <p:cNvSpPr>
            <a:spLocks noGrp="1"/>
          </p:cNvSpPr>
          <p:nvPr>
            <p:ph type="sldNum" sz="quarter" idx="12"/>
          </p:nvPr>
        </p:nvSpPr>
        <p:spPr/>
        <p:txBody>
          <a:bodyPr/>
          <a:lstStyle/>
          <a:p>
            <a:fld id="{B97729CE-91C6-4231-B289-DB745BF7E375}" type="slidenum">
              <a:rPr lang="fr-FR" smtClean="0"/>
              <a:pPr/>
              <a:t>26</a:t>
            </a:fld>
            <a:endParaRPr lang="fr-FR"/>
          </a:p>
        </p:txBody>
      </p:sp>
      <p:sp>
        <p:nvSpPr>
          <p:cNvPr id="6" name="Rectangle 5"/>
          <p:cNvSpPr/>
          <p:nvPr/>
        </p:nvSpPr>
        <p:spPr>
          <a:xfrm>
            <a:off x="2195736" y="5445224"/>
            <a:ext cx="4941609" cy="461665"/>
          </a:xfrm>
          <a:prstGeom prst="rect">
            <a:avLst/>
          </a:prstGeom>
        </p:spPr>
        <p:txBody>
          <a:bodyPr wrap="none">
            <a:spAutoFit/>
          </a:bodyPr>
          <a:lstStyle/>
          <a:p>
            <a:r>
              <a:rPr lang="fr-FR" sz="2400" b="1" dirty="0">
                <a:latin typeface="Times New Roman" pitchFamily="18" charset="0"/>
                <a:cs typeface="Times New Roman" pitchFamily="18" charset="0"/>
              </a:rPr>
              <a:t>Cycle de Rankine en vapeur humide</a:t>
            </a:r>
          </a:p>
        </p:txBody>
      </p:sp>
      <p:pic>
        <p:nvPicPr>
          <p:cNvPr id="1026" name="Picture 2"/>
          <p:cNvPicPr>
            <a:picLocks noChangeAspect="1" noChangeArrowheads="1"/>
          </p:cNvPicPr>
          <p:nvPr/>
        </p:nvPicPr>
        <p:blipFill>
          <a:blip r:embed="rId2" cstate="print"/>
          <a:srcRect/>
          <a:stretch>
            <a:fillRect/>
          </a:stretch>
        </p:blipFill>
        <p:spPr bwMode="auto">
          <a:xfrm>
            <a:off x="1835696" y="404664"/>
            <a:ext cx="5904656" cy="4824536"/>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1882552" cy="778098"/>
          </a:xfrm>
        </p:spPr>
        <p:txBody>
          <a:bodyPr>
            <a:noAutofit/>
          </a:bodyPr>
          <a:lstStyle/>
          <a:p>
            <a:pPr algn="l"/>
            <a:r>
              <a:rPr lang="fr-FR" sz="2400" b="1" dirty="0">
                <a:latin typeface="Times New Roman" pitchFamily="18" charset="0"/>
                <a:cs typeface="Times New Roman" pitchFamily="18" charset="0"/>
              </a:rPr>
              <a:t>Remarque :</a:t>
            </a:r>
            <a:br>
              <a:rPr lang="fr-FR" sz="2400" b="1" dirty="0">
                <a:latin typeface="Times New Roman" pitchFamily="18" charset="0"/>
                <a:cs typeface="Times New Roman" pitchFamily="18" charset="0"/>
              </a:rPr>
            </a:br>
            <a:endParaRPr lang="fr-FR" sz="2400" b="1" dirty="0"/>
          </a:p>
        </p:txBody>
      </p:sp>
      <p:sp>
        <p:nvSpPr>
          <p:cNvPr id="3" name="Espace réservé du contenu 2"/>
          <p:cNvSpPr>
            <a:spLocks noGrp="1"/>
          </p:cNvSpPr>
          <p:nvPr>
            <p:ph idx="1"/>
          </p:nvPr>
        </p:nvSpPr>
        <p:spPr>
          <a:xfrm>
            <a:off x="457200" y="836712"/>
            <a:ext cx="8229600" cy="5112568"/>
          </a:xfrm>
        </p:spPr>
        <p:txBody>
          <a:bodyPr>
            <a:noAutofit/>
          </a:bodyPr>
          <a:lstStyle/>
          <a:p>
            <a:pPr>
              <a:lnSpc>
                <a:spcPct val="170000"/>
              </a:lnSpc>
              <a:spcBef>
                <a:spcPts val="0"/>
              </a:spcBef>
            </a:pPr>
            <a:r>
              <a:rPr lang="fr-FR" sz="2200" dirty="0">
                <a:latin typeface="Times New Roman" pitchFamily="18" charset="0"/>
                <a:cs typeface="Times New Roman" pitchFamily="18" charset="0"/>
              </a:rPr>
              <a:t>Pratiquement, ce cycle est difficilement réalisable car :</a:t>
            </a:r>
          </a:p>
          <a:p>
            <a:pPr>
              <a:lnSpc>
                <a:spcPct val="170000"/>
              </a:lnSpc>
              <a:spcBef>
                <a:spcPts val="0"/>
              </a:spcBef>
            </a:pPr>
            <a:r>
              <a:rPr lang="fr-FR" sz="2200" dirty="0">
                <a:latin typeface="Times New Roman" pitchFamily="18" charset="0"/>
                <a:cs typeface="Times New Roman" pitchFamily="18" charset="0"/>
              </a:rPr>
              <a:t>Il est difficile de comprimer de façon isentropique un mélange à deux  phases (1         2</a:t>
            </a:r>
            <a:r>
              <a:rPr lang="fr-FR" sz="2200" baseline="-25000" dirty="0">
                <a:latin typeface="Times New Roman" pitchFamily="18" charset="0"/>
                <a:cs typeface="Times New Roman" pitchFamily="18" charset="0"/>
              </a:rPr>
              <a:t>liq</a:t>
            </a:r>
            <a:r>
              <a:rPr lang="fr-FR" sz="2200" dirty="0">
                <a:latin typeface="Times New Roman" pitchFamily="18" charset="0"/>
                <a:cs typeface="Times New Roman" pitchFamily="18" charset="0"/>
              </a:rPr>
              <a:t>) ;</a:t>
            </a:r>
          </a:p>
          <a:p>
            <a:pPr>
              <a:lnSpc>
                <a:spcPct val="170000"/>
              </a:lnSpc>
              <a:spcBef>
                <a:spcPts val="0"/>
              </a:spcBef>
            </a:pPr>
            <a:r>
              <a:rPr lang="fr-FR" sz="2200" dirty="0">
                <a:latin typeface="Times New Roman" pitchFamily="18" charset="0"/>
                <a:cs typeface="Times New Roman" pitchFamily="18" charset="0"/>
              </a:rPr>
              <a:t>Il est difficile de contrôler la condensation (3        1) pour parvenir</a:t>
            </a:r>
          </a:p>
          <a:p>
            <a:pPr>
              <a:lnSpc>
                <a:spcPct val="170000"/>
              </a:lnSpc>
              <a:spcBef>
                <a:spcPts val="0"/>
              </a:spcBef>
              <a:buNone/>
            </a:pPr>
            <a:r>
              <a:rPr lang="fr-FR" sz="2200" dirty="0">
                <a:latin typeface="Times New Roman" pitchFamily="18" charset="0"/>
                <a:cs typeface="Times New Roman" pitchFamily="18" charset="0"/>
              </a:rPr>
              <a:t>précisément au point 1 ;</a:t>
            </a:r>
          </a:p>
          <a:p>
            <a:pPr>
              <a:lnSpc>
                <a:spcPct val="170000"/>
              </a:lnSpc>
              <a:spcBef>
                <a:spcPts val="0"/>
              </a:spcBef>
            </a:pPr>
            <a:r>
              <a:rPr lang="fr-FR" sz="2200" dirty="0">
                <a:latin typeface="Times New Roman" pitchFamily="18" charset="0"/>
                <a:cs typeface="Times New Roman" pitchFamily="18" charset="0"/>
              </a:rPr>
              <a:t>Les ailettes de la turbine risquent d’être rapidement érodées par les</a:t>
            </a:r>
          </a:p>
          <a:p>
            <a:pPr>
              <a:lnSpc>
                <a:spcPct val="170000"/>
              </a:lnSpc>
              <a:spcBef>
                <a:spcPts val="0"/>
              </a:spcBef>
              <a:buNone/>
            </a:pPr>
            <a:r>
              <a:rPr lang="fr-FR" sz="2200" dirty="0">
                <a:latin typeface="Times New Roman" pitchFamily="18" charset="0"/>
                <a:cs typeface="Times New Roman" pitchFamily="18" charset="0"/>
              </a:rPr>
              <a:t>gouttelettes liquides qui apparaissent lors de la détente.</a:t>
            </a:r>
          </a:p>
        </p:txBody>
      </p:sp>
      <p:sp>
        <p:nvSpPr>
          <p:cNvPr id="5" name="Espace réservé du pied de page 4"/>
          <p:cNvSpPr>
            <a:spLocks noGrp="1"/>
          </p:cNvSpPr>
          <p:nvPr>
            <p:ph type="ftr" sz="quarter" idx="11"/>
          </p:nvPr>
        </p:nvSpPr>
        <p:spPr/>
        <p:txBody>
          <a:bodyPr/>
          <a:lstStyle/>
          <a:p>
            <a:r>
              <a:rPr lang="fr-FR"/>
              <a:t>Dr. R. SAKER OUARGLI</a:t>
            </a:r>
          </a:p>
        </p:txBody>
      </p:sp>
      <p:sp>
        <p:nvSpPr>
          <p:cNvPr id="6" name="Espace réservé du numéro de diapositive 5"/>
          <p:cNvSpPr>
            <a:spLocks noGrp="1"/>
          </p:cNvSpPr>
          <p:nvPr>
            <p:ph type="sldNum" sz="quarter" idx="12"/>
          </p:nvPr>
        </p:nvSpPr>
        <p:spPr/>
        <p:txBody>
          <a:bodyPr/>
          <a:lstStyle/>
          <a:p>
            <a:fld id="{B97729CE-91C6-4231-B289-DB745BF7E375}" type="slidenum">
              <a:rPr lang="fr-FR" smtClean="0"/>
              <a:pPr/>
              <a:t>27</a:t>
            </a:fld>
            <a:endParaRPr lang="fr-FR"/>
          </a:p>
        </p:txBody>
      </p:sp>
      <p:cxnSp>
        <p:nvCxnSpPr>
          <p:cNvPr id="10" name="Connecteur droit avec flèche 9"/>
          <p:cNvCxnSpPr/>
          <p:nvPr/>
        </p:nvCxnSpPr>
        <p:spPr>
          <a:xfrm>
            <a:off x="2629454" y="2372326"/>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5864804" y="2901498"/>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483768" y="2924944"/>
            <a:ext cx="4102224" cy="434479"/>
          </a:xfrm>
        </p:spPr>
        <p:txBody>
          <a:bodyPr>
            <a:normAutofit fontScale="90000"/>
          </a:bodyPr>
          <a:lstStyle/>
          <a:p>
            <a:r>
              <a:rPr lang="fr-FR" sz="2400" b="1" dirty="0">
                <a:latin typeface="Times New Roman" pitchFamily="18" charset="0"/>
                <a:cs typeface="Times New Roman" pitchFamily="18" charset="0"/>
              </a:rPr>
              <a:t>Cycle d'une </a:t>
            </a:r>
            <a:r>
              <a:rPr lang="fr-FR" sz="2400" b="1">
                <a:latin typeface="Times New Roman" pitchFamily="18" charset="0"/>
                <a:cs typeface="Times New Roman" pitchFamily="18" charset="0"/>
              </a:rPr>
              <a:t>turbine à </a:t>
            </a:r>
            <a:r>
              <a:rPr lang="fr-FR" sz="2400" b="1" dirty="0">
                <a:latin typeface="Times New Roman" pitchFamily="18" charset="0"/>
                <a:cs typeface="Times New Roman" pitchFamily="18" charset="0"/>
              </a:rPr>
              <a:t>vapeur</a:t>
            </a:r>
          </a:p>
        </p:txBody>
      </p:sp>
      <p:sp>
        <p:nvSpPr>
          <p:cNvPr id="3" name="Sous-titre 2"/>
          <p:cNvSpPr>
            <a:spLocks noGrp="1"/>
          </p:cNvSpPr>
          <p:nvPr>
            <p:ph type="subTitle" idx="1"/>
          </p:nvPr>
        </p:nvSpPr>
        <p:spPr>
          <a:xfrm>
            <a:off x="251520" y="3501008"/>
            <a:ext cx="8424936" cy="1752600"/>
          </a:xfrm>
        </p:spPr>
        <p:txBody>
          <a:bodyPr>
            <a:noAutofit/>
          </a:bodyPr>
          <a:lstStyle/>
          <a:p>
            <a:pPr algn="l">
              <a:lnSpc>
                <a:spcPct val="150000"/>
              </a:lnSpc>
              <a:spcBef>
                <a:spcPts val="0"/>
              </a:spcBef>
            </a:pPr>
            <a:r>
              <a:rPr lang="fr-FR" sz="2000" b="1" dirty="0">
                <a:solidFill>
                  <a:schemeClr val="tx1"/>
                </a:solidFill>
                <a:latin typeface="Times New Roman" pitchFamily="18" charset="0"/>
                <a:cs typeface="Times New Roman" pitchFamily="18" charset="0"/>
              </a:rPr>
              <a:t>Remarque :</a:t>
            </a:r>
          </a:p>
          <a:p>
            <a:pPr algn="l">
              <a:lnSpc>
                <a:spcPct val="150000"/>
              </a:lnSpc>
              <a:spcBef>
                <a:spcPts val="0"/>
              </a:spcBef>
            </a:pPr>
            <a:r>
              <a:rPr lang="fr-FR" sz="2000" dirty="0">
                <a:solidFill>
                  <a:schemeClr val="tx1"/>
                </a:solidFill>
                <a:latin typeface="Times New Roman" pitchFamily="18" charset="0"/>
                <a:cs typeface="Times New Roman" pitchFamily="18" charset="0"/>
              </a:rPr>
              <a:t>Le cycle réel doit vérifier les propriétés suivantes :</a:t>
            </a:r>
          </a:p>
          <a:p>
            <a:pPr algn="l">
              <a:lnSpc>
                <a:spcPct val="150000"/>
              </a:lnSpc>
              <a:spcBef>
                <a:spcPts val="0"/>
              </a:spcBef>
            </a:pPr>
            <a:r>
              <a:rPr lang="fr-FR" sz="2000" dirty="0">
                <a:solidFill>
                  <a:schemeClr val="tx1"/>
                </a:solidFill>
                <a:latin typeface="Times New Roman" pitchFamily="18" charset="0"/>
                <a:cs typeface="Times New Roman" pitchFamily="18" charset="0"/>
              </a:rPr>
              <a:t>1. La surface du cycle dans le diagramme (T - S) doit être maximale.</a:t>
            </a:r>
          </a:p>
          <a:p>
            <a:pPr algn="l">
              <a:lnSpc>
                <a:spcPct val="150000"/>
              </a:lnSpc>
              <a:spcBef>
                <a:spcPts val="0"/>
              </a:spcBef>
            </a:pPr>
            <a:r>
              <a:rPr lang="fr-FR" sz="2000" dirty="0">
                <a:solidFill>
                  <a:schemeClr val="tx1"/>
                </a:solidFill>
                <a:latin typeface="Times New Roman" pitchFamily="18" charset="0"/>
                <a:cs typeface="Times New Roman" pitchFamily="18" charset="0"/>
              </a:rPr>
              <a:t>Cette surface représente le bilan de la chaleur échangée, soit le travail</a:t>
            </a:r>
          </a:p>
          <a:p>
            <a:pPr algn="l">
              <a:lnSpc>
                <a:spcPct val="150000"/>
              </a:lnSpc>
              <a:spcBef>
                <a:spcPts val="0"/>
              </a:spcBef>
            </a:pPr>
            <a:r>
              <a:rPr lang="fr-FR" sz="2000" dirty="0">
                <a:solidFill>
                  <a:schemeClr val="tx1"/>
                </a:solidFill>
                <a:latin typeface="Times New Roman" pitchFamily="18" charset="0"/>
                <a:cs typeface="Times New Roman" pitchFamily="18" charset="0"/>
              </a:rPr>
              <a:t>total : </a:t>
            </a:r>
            <a:r>
              <a:rPr lang="fr-FR" sz="2000" dirty="0" err="1">
                <a:solidFill>
                  <a:schemeClr val="tx1"/>
                </a:solidFill>
                <a:latin typeface="Times New Roman" pitchFamily="18" charset="0"/>
                <a:cs typeface="Times New Roman" pitchFamily="18" charset="0"/>
              </a:rPr>
              <a:t>Wdet</a:t>
            </a:r>
            <a:r>
              <a:rPr lang="fr-FR" sz="2000" dirty="0">
                <a:solidFill>
                  <a:schemeClr val="tx1"/>
                </a:solidFill>
                <a:latin typeface="Times New Roman" pitchFamily="18" charset="0"/>
                <a:cs typeface="Times New Roman" pitchFamily="18" charset="0"/>
              </a:rPr>
              <a:t> +</a:t>
            </a:r>
            <a:r>
              <a:rPr lang="fr-FR" sz="2000" dirty="0" err="1">
                <a:solidFill>
                  <a:schemeClr val="tx1"/>
                </a:solidFill>
                <a:latin typeface="Times New Roman" pitchFamily="18" charset="0"/>
                <a:cs typeface="Times New Roman" pitchFamily="18" charset="0"/>
              </a:rPr>
              <a:t>Wcomp</a:t>
            </a:r>
            <a:r>
              <a:rPr lang="fr-FR" sz="2000" dirty="0">
                <a:solidFill>
                  <a:schemeClr val="tx1"/>
                </a:solidFill>
                <a:latin typeface="Times New Roman" pitchFamily="18" charset="0"/>
                <a:cs typeface="Times New Roman" pitchFamily="18" charset="0"/>
              </a:rPr>
              <a:t>,</a:t>
            </a:r>
          </a:p>
          <a:p>
            <a:pPr algn="l">
              <a:lnSpc>
                <a:spcPct val="150000"/>
              </a:lnSpc>
              <a:spcBef>
                <a:spcPts val="0"/>
              </a:spcBef>
            </a:pPr>
            <a:r>
              <a:rPr lang="fr-FR" sz="2000" dirty="0">
                <a:solidFill>
                  <a:schemeClr val="tx1"/>
                </a:solidFill>
                <a:latin typeface="Times New Roman" pitchFamily="18" charset="0"/>
                <a:cs typeface="Times New Roman" pitchFamily="18" charset="0"/>
              </a:rPr>
              <a:t>2. Le travail de compression doit être minimal.</a:t>
            </a:r>
          </a:p>
        </p:txBody>
      </p:sp>
      <p:sp>
        <p:nvSpPr>
          <p:cNvPr id="5" name="Espace réservé du pied de page 4"/>
          <p:cNvSpPr>
            <a:spLocks noGrp="1"/>
          </p:cNvSpPr>
          <p:nvPr>
            <p:ph type="ftr" sz="quarter" idx="11"/>
          </p:nvPr>
        </p:nvSpPr>
        <p:spPr/>
        <p:txBody>
          <a:bodyPr/>
          <a:lstStyle/>
          <a:p>
            <a:r>
              <a:rPr lang="fr-FR" dirty="0"/>
              <a:t>Dr. R. SAKER OUARGLI</a:t>
            </a:r>
          </a:p>
        </p:txBody>
      </p:sp>
      <p:sp>
        <p:nvSpPr>
          <p:cNvPr id="6" name="Espace réservé du numéro de diapositive 5"/>
          <p:cNvSpPr>
            <a:spLocks noGrp="1"/>
          </p:cNvSpPr>
          <p:nvPr>
            <p:ph type="sldNum" sz="quarter" idx="12"/>
          </p:nvPr>
        </p:nvSpPr>
        <p:spPr/>
        <p:txBody>
          <a:bodyPr/>
          <a:lstStyle/>
          <a:p>
            <a:fld id="{B97729CE-91C6-4231-B289-DB745BF7E375}" type="slidenum">
              <a:rPr lang="fr-FR" smtClean="0"/>
              <a:pPr/>
              <a:t>28</a:t>
            </a:fld>
            <a:endParaRPr lang="fr-FR"/>
          </a:p>
        </p:txBody>
      </p:sp>
      <p:pic>
        <p:nvPicPr>
          <p:cNvPr id="1026" name="Picture 2"/>
          <p:cNvPicPr>
            <a:picLocks noChangeAspect="1" noChangeArrowheads="1"/>
          </p:cNvPicPr>
          <p:nvPr/>
        </p:nvPicPr>
        <p:blipFill>
          <a:blip r:embed="rId2" cstate="print"/>
          <a:srcRect/>
          <a:stretch>
            <a:fillRect/>
          </a:stretch>
        </p:blipFill>
        <p:spPr bwMode="auto">
          <a:xfrm>
            <a:off x="1979712" y="164122"/>
            <a:ext cx="5184576" cy="2834656"/>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75856" y="3212976"/>
            <a:ext cx="2662064" cy="650503"/>
          </a:xfrm>
        </p:spPr>
        <p:txBody>
          <a:bodyPr>
            <a:normAutofit/>
          </a:bodyPr>
          <a:lstStyle/>
          <a:p>
            <a:r>
              <a:rPr lang="fr-FR" sz="2400" b="1" dirty="0">
                <a:latin typeface="Times New Roman" pitchFamily="18" charset="0"/>
                <a:cs typeface="Times New Roman" pitchFamily="18" charset="0"/>
              </a:rPr>
              <a:t>Cycle de Rankine</a:t>
            </a:r>
          </a:p>
        </p:txBody>
      </p:sp>
      <p:sp>
        <p:nvSpPr>
          <p:cNvPr id="3" name="Sous-titre 2"/>
          <p:cNvSpPr>
            <a:spLocks noGrp="1"/>
          </p:cNvSpPr>
          <p:nvPr>
            <p:ph type="subTitle" idx="1"/>
          </p:nvPr>
        </p:nvSpPr>
        <p:spPr>
          <a:xfrm>
            <a:off x="323528" y="3886200"/>
            <a:ext cx="8820472" cy="2423120"/>
          </a:xfrm>
        </p:spPr>
        <p:txBody>
          <a:bodyPr>
            <a:noAutofit/>
          </a:bodyPr>
          <a:lstStyle/>
          <a:p>
            <a:pPr algn="l">
              <a:lnSpc>
                <a:spcPct val="170000"/>
              </a:lnSpc>
              <a:spcBef>
                <a:spcPts val="0"/>
              </a:spcBef>
            </a:pPr>
            <a:r>
              <a:rPr lang="fr-FR" sz="2200" dirty="0">
                <a:solidFill>
                  <a:schemeClr val="tx1"/>
                </a:solidFill>
                <a:latin typeface="Times New Roman" pitchFamily="18" charset="0"/>
                <a:cs typeface="Times New Roman" pitchFamily="18" charset="0"/>
              </a:rPr>
              <a:t>Dans le cycle réel, la vapeur humide issue de la turbine est totalement</a:t>
            </a:r>
          </a:p>
          <a:p>
            <a:pPr algn="l">
              <a:lnSpc>
                <a:spcPct val="170000"/>
              </a:lnSpc>
              <a:spcBef>
                <a:spcPts val="0"/>
              </a:spcBef>
            </a:pPr>
            <a:r>
              <a:rPr lang="fr-FR" sz="2200" dirty="0">
                <a:solidFill>
                  <a:schemeClr val="tx1"/>
                </a:solidFill>
                <a:latin typeface="Times New Roman" pitchFamily="18" charset="0"/>
                <a:cs typeface="Times New Roman" pitchFamily="18" charset="0"/>
              </a:rPr>
              <a:t>condensée (déplacement du point 1    1liq). Le liquide subit une compression</a:t>
            </a:r>
          </a:p>
          <a:p>
            <a:pPr algn="l">
              <a:lnSpc>
                <a:spcPct val="170000"/>
              </a:lnSpc>
              <a:spcBef>
                <a:spcPts val="0"/>
              </a:spcBef>
            </a:pPr>
            <a:r>
              <a:rPr lang="fr-FR" sz="2200" dirty="0">
                <a:solidFill>
                  <a:schemeClr val="tx1"/>
                </a:solidFill>
                <a:latin typeface="Times New Roman" pitchFamily="18" charset="0"/>
                <a:cs typeface="Times New Roman" pitchFamily="18" charset="0"/>
              </a:rPr>
              <a:t>isentropique jusqu’à la pression de vaporisation (point 2), puis est</a:t>
            </a:r>
          </a:p>
          <a:p>
            <a:pPr algn="l">
              <a:lnSpc>
                <a:spcPct val="170000"/>
              </a:lnSpc>
              <a:spcBef>
                <a:spcPts val="0"/>
              </a:spcBef>
            </a:pPr>
            <a:r>
              <a:rPr lang="fr-FR" sz="2200" dirty="0">
                <a:solidFill>
                  <a:schemeClr val="tx1"/>
                </a:solidFill>
                <a:latin typeface="Times New Roman" pitchFamily="18" charset="0"/>
                <a:cs typeface="Times New Roman" pitchFamily="18" charset="0"/>
              </a:rPr>
              <a:t>vaporisé à pression constante jusqu'au point 2vap.</a:t>
            </a:r>
          </a:p>
        </p:txBody>
      </p:sp>
      <p:sp>
        <p:nvSpPr>
          <p:cNvPr id="5" name="Espace réservé du pied de page 4"/>
          <p:cNvSpPr>
            <a:spLocks noGrp="1"/>
          </p:cNvSpPr>
          <p:nvPr>
            <p:ph type="ftr" sz="quarter" idx="11"/>
          </p:nvPr>
        </p:nvSpPr>
        <p:spPr/>
        <p:txBody>
          <a:bodyPr/>
          <a:lstStyle/>
          <a:p>
            <a:r>
              <a:rPr lang="fr-FR"/>
              <a:t>Dr. R. SAKER OUARGLI</a:t>
            </a:r>
          </a:p>
        </p:txBody>
      </p:sp>
      <p:sp>
        <p:nvSpPr>
          <p:cNvPr id="6" name="Espace réservé du numéro de diapositive 5"/>
          <p:cNvSpPr>
            <a:spLocks noGrp="1"/>
          </p:cNvSpPr>
          <p:nvPr>
            <p:ph type="sldNum" sz="quarter" idx="12"/>
          </p:nvPr>
        </p:nvSpPr>
        <p:spPr/>
        <p:txBody>
          <a:bodyPr/>
          <a:lstStyle/>
          <a:p>
            <a:fld id="{B97729CE-91C6-4231-B289-DB745BF7E375}" type="slidenum">
              <a:rPr lang="fr-FR" smtClean="0"/>
              <a:pPr/>
              <a:t>29</a:t>
            </a:fld>
            <a:endParaRPr lang="fr-FR"/>
          </a:p>
        </p:txBody>
      </p:sp>
      <p:pic>
        <p:nvPicPr>
          <p:cNvPr id="2050" name="Picture 2"/>
          <p:cNvPicPr>
            <a:picLocks noChangeAspect="1" noChangeArrowheads="1"/>
          </p:cNvPicPr>
          <p:nvPr/>
        </p:nvPicPr>
        <p:blipFill>
          <a:blip r:embed="rId2" cstate="print"/>
          <a:srcRect/>
          <a:stretch>
            <a:fillRect/>
          </a:stretch>
        </p:blipFill>
        <p:spPr bwMode="auto">
          <a:xfrm>
            <a:off x="1907704" y="0"/>
            <a:ext cx="5256584" cy="3356992"/>
          </a:xfrm>
          <a:prstGeom prst="rect">
            <a:avLst/>
          </a:prstGeom>
          <a:noFill/>
          <a:ln w="9525">
            <a:noFill/>
            <a:miter lim="800000"/>
            <a:headEnd/>
            <a:tailEnd/>
          </a:ln>
        </p:spPr>
      </p:pic>
      <p:cxnSp>
        <p:nvCxnSpPr>
          <p:cNvPr id="9" name="Connecteur droit avec flèche 8"/>
          <p:cNvCxnSpPr/>
          <p:nvPr/>
        </p:nvCxnSpPr>
        <p:spPr>
          <a:xfrm>
            <a:off x="4283968" y="4869160"/>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332656"/>
            <a:ext cx="5182344" cy="506487"/>
          </a:xfrm>
        </p:spPr>
        <p:txBody>
          <a:bodyPr>
            <a:noAutofit/>
          </a:bodyPr>
          <a:lstStyle/>
          <a:p>
            <a:pPr algn="l"/>
            <a:r>
              <a:rPr lang="fr-FR" sz="3200" b="1" dirty="0">
                <a:latin typeface="Times New Roman" pitchFamily="18" charset="0"/>
                <a:cs typeface="Times New Roman" pitchFamily="18" charset="0"/>
              </a:rPr>
              <a:t>2. TURBINE A GAZ</a:t>
            </a:r>
            <a:endParaRPr lang="fr-FR" sz="3200" dirty="0"/>
          </a:p>
        </p:txBody>
      </p:sp>
      <p:sp>
        <p:nvSpPr>
          <p:cNvPr id="3" name="Sous-titre 2"/>
          <p:cNvSpPr>
            <a:spLocks noGrp="1"/>
          </p:cNvSpPr>
          <p:nvPr>
            <p:ph type="subTitle" idx="1"/>
          </p:nvPr>
        </p:nvSpPr>
        <p:spPr>
          <a:xfrm>
            <a:off x="251520" y="1196752"/>
            <a:ext cx="8892480" cy="4968552"/>
          </a:xfrm>
        </p:spPr>
        <p:txBody>
          <a:bodyPr>
            <a:normAutofit fontScale="70000" lnSpcReduction="20000"/>
          </a:bodyPr>
          <a:lstStyle/>
          <a:p>
            <a:pPr algn="just">
              <a:lnSpc>
                <a:spcPct val="160000"/>
              </a:lnSpc>
              <a:spcBef>
                <a:spcPts val="0"/>
              </a:spcBef>
              <a:buFont typeface="Wingdings" pitchFamily="2" charset="2"/>
              <a:buChar char="Ø"/>
            </a:pPr>
            <a:r>
              <a:rPr lang="fr-FR" dirty="0">
                <a:solidFill>
                  <a:schemeClr val="tx1"/>
                </a:solidFill>
                <a:latin typeface="Times New Roman" pitchFamily="18" charset="0"/>
                <a:cs typeface="Times New Roman" pitchFamily="18" charset="0"/>
              </a:rPr>
              <a:t> Une turbine est dite &lt;&lt; à gaz &gt;&gt; quand le fluide moteur utilisé est un gaz dans la pratique, on remarquera que les propriétés thermodynamiques de l’air sont, dans les conditions d’utilisation, très voisines de celles du gaz parfait ce qui est loin d’être le cas pour la vapeur d’eau.</a:t>
            </a:r>
          </a:p>
          <a:p>
            <a:pPr algn="just">
              <a:lnSpc>
                <a:spcPct val="160000"/>
              </a:lnSpc>
              <a:spcBef>
                <a:spcPts val="0"/>
              </a:spcBef>
            </a:pPr>
            <a:endParaRPr lang="fr-FR" dirty="0">
              <a:solidFill>
                <a:schemeClr val="tx1"/>
              </a:solidFill>
              <a:latin typeface="Times New Roman" pitchFamily="18" charset="0"/>
              <a:cs typeface="Times New Roman" pitchFamily="18" charset="0"/>
            </a:endParaRPr>
          </a:p>
          <a:p>
            <a:pPr algn="just">
              <a:lnSpc>
                <a:spcPct val="160000"/>
              </a:lnSpc>
              <a:spcBef>
                <a:spcPts val="0"/>
              </a:spcBef>
              <a:buFont typeface="Wingdings" pitchFamily="2" charset="2"/>
              <a:buChar char="Ø"/>
            </a:pPr>
            <a:r>
              <a:rPr lang="fr-FR" dirty="0">
                <a:solidFill>
                  <a:schemeClr val="tx1"/>
                </a:solidFill>
                <a:latin typeface="Times New Roman" pitchFamily="18" charset="0"/>
                <a:cs typeface="Times New Roman" pitchFamily="18" charset="0"/>
              </a:rPr>
              <a:t> Le rendement thermique d’une TAG peut atteindre 40% pour une installation simple sans la récupération des calories d’échappement et jusqu’à 50 % pour une installation avec la récupération de ces calories, il reste néanmoins bien inférieur à celui de moteur à gaz.</a:t>
            </a:r>
            <a:endParaRPr lang="fr-FR" dirty="0"/>
          </a:p>
        </p:txBody>
      </p:sp>
      <p:sp>
        <p:nvSpPr>
          <p:cNvPr id="5" name="Espace réservé du pied de page 4"/>
          <p:cNvSpPr>
            <a:spLocks noGrp="1"/>
          </p:cNvSpPr>
          <p:nvPr>
            <p:ph type="ftr" sz="quarter" idx="11"/>
          </p:nvPr>
        </p:nvSpPr>
        <p:spPr/>
        <p:txBody>
          <a:bodyPr/>
          <a:lstStyle/>
          <a:p>
            <a:r>
              <a:rPr lang="fr-FR"/>
              <a:t>Dr. R. SAKER OUARGLI</a:t>
            </a:r>
          </a:p>
        </p:txBody>
      </p:sp>
      <p:sp>
        <p:nvSpPr>
          <p:cNvPr id="6" name="Espace réservé du numéro de diapositive 5"/>
          <p:cNvSpPr>
            <a:spLocks noGrp="1"/>
          </p:cNvSpPr>
          <p:nvPr>
            <p:ph type="sldNum" sz="quarter" idx="12"/>
          </p:nvPr>
        </p:nvSpPr>
        <p:spPr/>
        <p:txBody>
          <a:bodyPr/>
          <a:lstStyle/>
          <a:p>
            <a:fld id="{B97729CE-91C6-4231-B289-DB745BF7E375}" type="slidenum">
              <a:rPr lang="fr-FR" smtClean="0"/>
              <a:pPr/>
              <a:t>3</a:t>
            </a:fld>
            <a:endParaRPr lang="fr-F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7772400" cy="794519"/>
          </a:xfrm>
        </p:spPr>
        <p:txBody>
          <a:bodyPr>
            <a:normAutofit/>
          </a:bodyPr>
          <a:lstStyle/>
          <a:p>
            <a:r>
              <a:rPr lang="fr-FR" sz="2400" b="1" dirty="0">
                <a:latin typeface="Times New Roman" pitchFamily="18" charset="0"/>
                <a:cs typeface="Times New Roman" pitchFamily="18" charset="0"/>
              </a:rPr>
              <a:t>Calcul du rendement du cycle réel de Rankine:</a:t>
            </a:r>
          </a:p>
        </p:txBody>
      </p:sp>
      <p:sp>
        <p:nvSpPr>
          <p:cNvPr id="3" name="Sous-titre 2"/>
          <p:cNvSpPr>
            <a:spLocks noGrp="1"/>
          </p:cNvSpPr>
          <p:nvPr>
            <p:ph type="subTitle" idx="1"/>
          </p:nvPr>
        </p:nvSpPr>
        <p:spPr/>
        <p:txBody>
          <a:bodyPr/>
          <a:lstStyle/>
          <a:p>
            <a:endParaRPr lang="fr-FR" dirty="0"/>
          </a:p>
        </p:txBody>
      </p:sp>
      <p:sp>
        <p:nvSpPr>
          <p:cNvPr id="5" name="Espace réservé du pied de page 4"/>
          <p:cNvSpPr>
            <a:spLocks noGrp="1"/>
          </p:cNvSpPr>
          <p:nvPr>
            <p:ph type="ftr" sz="quarter" idx="11"/>
          </p:nvPr>
        </p:nvSpPr>
        <p:spPr/>
        <p:txBody>
          <a:bodyPr/>
          <a:lstStyle/>
          <a:p>
            <a:r>
              <a:rPr lang="fr-FR"/>
              <a:t>Dr. R. SAKER OUARGLI</a:t>
            </a:r>
          </a:p>
        </p:txBody>
      </p:sp>
      <p:sp>
        <p:nvSpPr>
          <p:cNvPr id="6" name="Espace réservé du numéro de diapositive 5"/>
          <p:cNvSpPr>
            <a:spLocks noGrp="1"/>
          </p:cNvSpPr>
          <p:nvPr>
            <p:ph type="sldNum" sz="quarter" idx="12"/>
          </p:nvPr>
        </p:nvSpPr>
        <p:spPr/>
        <p:txBody>
          <a:bodyPr/>
          <a:lstStyle/>
          <a:p>
            <a:fld id="{B97729CE-91C6-4231-B289-DB745BF7E375}" type="slidenum">
              <a:rPr lang="fr-FR" smtClean="0"/>
              <a:pPr/>
              <a:t>30</a:t>
            </a:fld>
            <a:endParaRPr lang="fr-F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0"/>
            <a:ext cx="4678288" cy="722511"/>
          </a:xfrm>
        </p:spPr>
        <p:txBody>
          <a:bodyPr>
            <a:normAutofit/>
          </a:bodyPr>
          <a:lstStyle/>
          <a:p>
            <a:pPr algn="l"/>
            <a:r>
              <a:rPr lang="fr-FR" sz="2400" b="1" dirty="0">
                <a:latin typeface="Times New Roman" pitchFamily="18" charset="0"/>
                <a:cs typeface="Times New Roman" pitchFamily="18" charset="0"/>
              </a:rPr>
              <a:t>3. Cycle de Hirn</a:t>
            </a:r>
          </a:p>
        </p:txBody>
      </p:sp>
      <p:sp>
        <p:nvSpPr>
          <p:cNvPr id="3" name="Sous-titre 2"/>
          <p:cNvSpPr>
            <a:spLocks noGrp="1"/>
          </p:cNvSpPr>
          <p:nvPr>
            <p:ph type="subTitle" idx="1"/>
          </p:nvPr>
        </p:nvSpPr>
        <p:spPr>
          <a:xfrm>
            <a:off x="278306" y="624028"/>
            <a:ext cx="8424936" cy="1752600"/>
          </a:xfrm>
        </p:spPr>
        <p:txBody>
          <a:bodyPr>
            <a:noAutofit/>
          </a:bodyPr>
          <a:lstStyle/>
          <a:p>
            <a:pPr algn="l">
              <a:lnSpc>
                <a:spcPct val="150000"/>
              </a:lnSpc>
              <a:spcBef>
                <a:spcPts val="0"/>
              </a:spcBef>
            </a:pPr>
            <a:r>
              <a:rPr lang="fr-FR" sz="2400" dirty="0">
                <a:solidFill>
                  <a:schemeClr val="tx1"/>
                </a:solidFill>
                <a:latin typeface="Times New Roman" pitchFamily="18" charset="0"/>
                <a:cs typeface="Times New Roman" pitchFamily="18" charset="0"/>
              </a:rPr>
              <a:t>Le cycle de Hirn est un cycle de Rankine, dans lequel la vapeur sortante de la chaudière est surchauffée à une température supérieure à la température critique.</a:t>
            </a:r>
          </a:p>
        </p:txBody>
      </p:sp>
      <p:sp>
        <p:nvSpPr>
          <p:cNvPr id="5" name="Espace réservé du pied de page 4"/>
          <p:cNvSpPr>
            <a:spLocks noGrp="1"/>
          </p:cNvSpPr>
          <p:nvPr>
            <p:ph type="ftr" sz="quarter" idx="11"/>
          </p:nvPr>
        </p:nvSpPr>
        <p:spPr/>
        <p:txBody>
          <a:bodyPr/>
          <a:lstStyle/>
          <a:p>
            <a:r>
              <a:rPr lang="fr-FR"/>
              <a:t>Dr. R. SAKER OUARGLI</a:t>
            </a:r>
          </a:p>
        </p:txBody>
      </p:sp>
      <p:sp>
        <p:nvSpPr>
          <p:cNvPr id="6" name="Espace réservé du numéro de diapositive 5"/>
          <p:cNvSpPr>
            <a:spLocks noGrp="1"/>
          </p:cNvSpPr>
          <p:nvPr>
            <p:ph type="sldNum" sz="quarter" idx="12"/>
          </p:nvPr>
        </p:nvSpPr>
        <p:spPr/>
        <p:txBody>
          <a:bodyPr/>
          <a:lstStyle/>
          <a:p>
            <a:fld id="{B97729CE-91C6-4231-B289-DB745BF7E375}" type="slidenum">
              <a:rPr lang="fr-FR" smtClean="0"/>
              <a:pPr/>
              <a:t>31</a:t>
            </a:fld>
            <a:endParaRPr lang="fr-FR"/>
          </a:p>
        </p:txBody>
      </p:sp>
      <p:pic>
        <p:nvPicPr>
          <p:cNvPr id="3074" name="Picture 2"/>
          <p:cNvPicPr>
            <a:picLocks noChangeAspect="1" noChangeArrowheads="1"/>
          </p:cNvPicPr>
          <p:nvPr/>
        </p:nvPicPr>
        <p:blipFill>
          <a:blip r:embed="rId2" cstate="print"/>
          <a:srcRect/>
          <a:stretch>
            <a:fillRect/>
          </a:stretch>
        </p:blipFill>
        <p:spPr bwMode="auto">
          <a:xfrm>
            <a:off x="1619672" y="2492896"/>
            <a:ext cx="6048672" cy="3219024"/>
          </a:xfrm>
          <a:prstGeom prst="rect">
            <a:avLst/>
          </a:prstGeom>
          <a:noFill/>
          <a:ln w="9525">
            <a:noFill/>
            <a:miter lim="800000"/>
            <a:headEnd/>
            <a:tailEnd/>
          </a:ln>
        </p:spPr>
      </p:pic>
      <p:sp>
        <p:nvSpPr>
          <p:cNvPr id="3075" name="Rectangle 3"/>
          <p:cNvSpPr>
            <a:spLocks noChangeArrowheads="1"/>
          </p:cNvSpPr>
          <p:nvPr/>
        </p:nvSpPr>
        <p:spPr bwMode="auto">
          <a:xfrm>
            <a:off x="1475656" y="5877272"/>
            <a:ext cx="665618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effectLst/>
                <a:latin typeface="Times New Roman" pitchFamily="18" charset="0"/>
                <a:ea typeface="Calibri" pitchFamily="34" charset="0"/>
                <a:cs typeface="Times New Roman" pitchFamily="18" charset="0"/>
              </a:rPr>
              <a:t>Installation d’une turbine avec une surchauffe de la vapeur</a:t>
            </a:r>
            <a:endParaRPr kumimoji="0" lang="fr-FR" sz="2000" b="1" i="0" u="none" strike="noStrike" cap="none" normalizeH="0" baseline="0" dirty="0">
              <a:ln>
                <a:noFill/>
              </a:ln>
              <a:effectLst/>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0"/>
            <a:ext cx="8820472" cy="2780928"/>
          </a:xfrm>
        </p:spPr>
        <p:txBody>
          <a:bodyPr>
            <a:noAutofit/>
          </a:bodyPr>
          <a:lstStyle/>
          <a:p>
            <a:pPr algn="l">
              <a:lnSpc>
                <a:spcPct val="150000"/>
              </a:lnSpc>
            </a:pPr>
            <a:r>
              <a:rPr lang="fr-FR" sz="2400" b="1" dirty="0">
                <a:latin typeface="Times New Roman" pitchFamily="18" charset="0"/>
                <a:cs typeface="Times New Roman" pitchFamily="18" charset="0"/>
              </a:rPr>
              <a:t>Ce cycle présente deux avantages :</a:t>
            </a:r>
            <a:br>
              <a:rPr lang="fr-FR" sz="2400" dirty="0">
                <a:latin typeface="Times New Roman" pitchFamily="18" charset="0"/>
                <a:cs typeface="Times New Roman" pitchFamily="18" charset="0"/>
              </a:rPr>
            </a:br>
            <a:r>
              <a:rPr lang="fr-FR" sz="2400" b="1" dirty="0">
                <a:latin typeface="Times New Roman" pitchFamily="18" charset="0"/>
                <a:cs typeface="Times New Roman" pitchFamily="18" charset="0"/>
              </a:rPr>
              <a:t>1.  </a:t>
            </a:r>
            <a:r>
              <a:rPr lang="fr-FR" sz="2400" dirty="0">
                <a:latin typeface="Times New Roman" pitchFamily="18" charset="0"/>
                <a:cs typeface="Times New Roman" pitchFamily="18" charset="0"/>
              </a:rPr>
              <a:t>la surchauffe augmente la température (l’énergie) de la vapeur en début de détente</a:t>
            </a:r>
            <a:br>
              <a:rPr lang="fr-FR" sz="2400" dirty="0">
                <a:latin typeface="Times New Roman" pitchFamily="18" charset="0"/>
                <a:cs typeface="Times New Roman" pitchFamily="18" charset="0"/>
              </a:rPr>
            </a:br>
            <a:r>
              <a:rPr lang="fr-FR" sz="2400" b="1" dirty="0">
                <a:latin typeface="Times New Roman" pitchFamily="18" charset="0"/>
                <a:cs typeface="Times New Roman" pitchFamily="18" charset="0"/>
              </a:rPr>
              <a:t>2.  </a:t>
            </a:r>
            <a:r>
              <a:rPr lang="fr-FR" sz="2400" dirty="0">
                <a:latin typeface="Times New Roman" pitchFamily="18" charset="0"/>
                <a:cs typeface="Times New Roman" pitchFamily="18" charset="0"/>
              </a:rPr>
              <a:t>la détente est effectuée en régime sec.</a:t>
            </a:r>
          </a:p>
        </p:txBody>
      </p:sp>
      <p:sp>
        <p:nvSpPr>
          <p:cNvPr id="3" name="Sous-titre 2"/>
          <p:cNvSpPr>
            <a:spLocks noGrp="1"/>
          </p:cNvSpPr>
          <p:nvPr>
            <p:ph type="subTitle" idx="1"/>
          </p:nvPr>
        </p:nvSpPr>
        <p:spPr>
          <a:xfrm>
            <a:off x="3131840" y="6021288"/>
            <a:ext cx="2520280" cy="360040"/>
          </a:xfrm>
        </p:spPr>
        <p:txBody>
          <a:bodyPr>
            <a:normAutofit fontScale="92500" lnSpcReduction="20000"/>
          </a:bodyPr>
          <a:lstStyle/>
          <a:p>
            <a:r>
              <a:rPr lang="fr-FR" sz="2400" b="1" dirty="0">
                <a:solidFill>
                  <a:schemeClr val="tx1"/>
                </a:solidFill>
                <a:latin typeface="Times New Roman" pitchFamily="18" charset="0"/>
                <a:cs typeface="Times New Roman" pitchFamily="18" charset="0"/>
              </a:rPr>
              <a:t>Cycle de Hirn</a:t>
            </a:r>
          </a:p>
        </p:txBody>
      </p:sp>
      <p:sp>
        <p:nvSpPr>
          <p:cNvPr id="5" name="Espace réservé du pied de page 4"/>
          <p:cNvSpPr>
            <a:spLocks noGrp="1"/>
          </p:cNvSpPr>
          <p:nvPr>
            <p:ph type="ftr" sz="quarter" idx="11"/>
          </p:nvPr>
        </p:nvSpPr>
        <p:spPr/>
        <p:txBody>
          <a:bodyPr/>
          <a:lstStyle/>
          <a:p>
            <a:r>
              <a:rPr lang="fr-FR"/>
              <a:t>Dr. R. SAKER OUARGLI</a:t>
            </a:r>
          </a:p>
        </p:txBody>
      </p:sp>
      <p:sp>
        <p:nvSpPr>
          <p:cNvPr id="6" name="Espace réservé du numéro de diapositive 5"/>
          <p:cNvSpPr>
            <a:spLocks noGrp="1"/>
          </p:cNvSpPr>
          <p:nvPr>
            <p:ph type="sldNum" sz="quarter" idx="12"/>
          </p:nvPr>
        </p:nvSpPr>
        <p:spPr/>
        <p:txBody>
          <a:bodyPr/>
          <a:lstStyle/>
          <a:p>
            <a:fld id="{B97729CE-91C6-4231-B289-DB745BF7E375}" type="slidenum">
              <a:rPr lang="fr-FR" smtClean="0"/>
              <a:pPr/>
              <a:t>32</a:t>
            </a:fld>
            <a:endParaRPr lang="fr-FR"/>
          </a:p>
        </p:txBody>
      </p:sp>
      <p:pic>
        <p:nvPicPr>
          <p:cNvPr id="39938" name="Picture 2"/>
          <p:cNvPicPr>
            <a:picLocks noChangeAspect="1" noChangeArrowheads="1"/>
          </p:cNvPicPr>
          <p:nvPr/>
        </p:nvPicPr>
        <p:blipFill>
          <a:blip r:embed="rId2" cstate="print"/>
          <a:srcRect/>
          <a:stretch>
            <a:fillRect/>
          </a:stretch>
        </p:blipFill>
        <p:spPr bwMode="auto">
          <a:xfrm>
            <a:off x="1684020" y="2533650"/>
            <a:ext cx="5336252" cy="341563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400" b="1" dirty="0">
                <a:latin typeface="Times New Roman" pitchFamily="18" charset="0"/>
                <a:cs typeface="Times New Roman" pitchFamily="18" charset="0"/>
              </a:rPr>
              <a:t>Calcul du rendement du cycle réel de Hirn:</a:t>
            </a:r>
            <a:endParaRPr lang="fr-FR" sz="2400" dirty="0"/>
          </a:p>
        </p:txBody>
      </p:sp>
      <p:sp>
        <p:nvSpPr>
          <p:cNvPr id="4" name="Espace réservé du pied de page 3"/>
          <p:cNvSpPr>
            <a:spLocks noGrp="1"/>
          </p:cNvSpPr>
          <p:nvPr>
            <p:ph type="ftr" sz="quarter" idx="11"/>
          </p:nvPr>
        </p:nvSpPr>
        <p:spPr/>
        <p:txBody>
          <a:bodyPr/>
          <a:lstStyle/>
          <a:p>
            <a:r>
              <a:rPr lang="fr-FR"/>
              <a:t>Dr. R. SAKER OUARGLI</a:t>
            </a:r>
          </a:p>
        </p:txBody>
      </p:sp>
      <p:sp>
        <p:nvSpPr>
          <p:cNvPr id="5" name="Espace réservé du numéro de diapositive 4"/>
          <p:cNvSpPr>
            <a:spLocks noGrp="1"/>
          </p:cNvSpPr>
          <p:nvPr>
            <p:ph type="sldNum" sz="quarter" idx="12"/>
          </p:nvPr>
        </p:nvSpPr>
        <p:spPr/>
        <p:txBody>
          <a:bodyPr/>
          <a:lstStyle/>
          <a:p>
            <a:fld id="{B97729CE-91C6-4231-B289-DB745BF7E375}" type="slidenum">
              <a:rPr lang="fr-FR" smtClean="0"/>
              <a:pPr/>
              <a:t>33</a:t>
            </a:fld>
            <a:endParaRPr lang="fr-F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404664"/>
            <a:ext cx="8208912" cy="2232247"/>
          </a:xfrm>
        </p:spPr>
        <p:txBody>
          <a:bodyPr>
            <a:noAutofit/>
          </a:bodyPr>
          <a:lstStyle/>
          <a:p>
            <a:pPr algn="l"/>
            <a:r>
              <a:rPr lang="fr-FR" sz="2400" b="1" dirty="0">
                <a:latin typeface="Times New Roman" pitchFamily="18" charset="0"/>
                <a:cs typeface="Times New Roman" pitchFamily="18" charset="0"/>
              </a:rPr>
              <a:t>Cycle de Hirn avec resurchauffe</a:t>
            </a:r>
            <a:r>
              <a:rPr lang="fr-FR" sz="2400" dirty="0">
                <a:latin typeface="Times New Roman" pitchFamily="18" charset="0"/>
                <a:cs typeface="Times New Roman" pitchFamily="18" charset="0"/>
              </a:rPr>
              <a:t>:</a:t>
            </a:r>
            <a:br>
              <a:rPr lang="fr-FR" sz="2400" dirty="0">
                <a:latin typeface="Times New Roman" pitchFamily="18" charset="0"/>
                <a:cs typeface="Times New Roman" pitchFamily="18" charset="0"/>
              </a:rPr>
            </a:br>
            <a:br>
              <a:rPr lang="fr-FR" sz="2400" dirty="0">
                <a:latin typeface="Times New Roman" pitchFamily="18" charset="0"/>
                <a:cs typeface="Times New Roman" pitchFamily="18" charset="0"/>
              </a:rPr>
            </a:br>
            <a:r>
              <a:rPr lang="fr-FR" sz="2400" dirty="0">
                <a:latin typeface="Times New Roman" pitchFamily="18" charset="0"/>
                <a:cs typeface="Times New Roman" pitchFamily="18" charset="0"/>
              </a:rPr>
              <a:t>Pour améliorer le rendement du cycle de Hirn, on cherche à augmenter la pression P2. </a:t>
            </a:r>
            <a:br>
              <a:rPr lang="fr-FR" sz="2400" dirty="0">
                <a:latin typeface="Times New Roman" pitchFamily="18" charset="0"/>
                <a:cs typeface="Times New Roman" pitchFamily="18" charset="0"/>
              </a:rPr>
            </a:br>
            <a:r>
              <a:rPr lang="fr-FR" sz="2400" dirty="0">
                <a:latin typeface="Times New Roman" pitchFamily="18" charset="0"/>
                <a:cs typeface="Times New Roman" pitchFamily="18" charset="0"/>
              </a:rPr>
              <a:t>Cette augmentation de pression risque de déplacer la détente en</a:t>
            </a:r>
            <a:br>
              <a:rPr lang="fr-FR" sz="2400" dirty="0">
                <a:latin typeface="Times New Roman" pitchFamily="18" charset="0"/>
                <a:cs typeface="Times New Roman" pitchFamily="18" charset="0"/>
              </a:rPr>
            </a:br>
            <a:r>
              <a:rPr lang="fr-FR" sz="2400" dirty="0">
                <a:latin typeface="Times New Roman" pitchFamily="18" charset="0"/>
                <a:cs typeface="Times New Roman" pitchFamily="18" charset="0"/>
              </a:rPr>
              <a:t>milieu humide :</a:t>
            </a:r>
          </a:p>
        </p:txBody>
      </p:sp>
      <p:sp>
        <p:nvSpPr>
          <p:cNvPr id="3" name="Sous-titre 2"/>
          <p:cNvSpPr>
            <a:spLocks noGrp="1"/>
          </p:cNvSpPr>
          <p:nvPr>
            <p:ph type="subTitle" idx="1"/>
          </p:nvPr>
        </p:nvSpPr>
        <p:spPr>
          <a:xfrm>
            <a:off x="1835696" y="5949280"/>
            <a:ext cx="5328592" cy="576064"/>
          </a:xfrm>
        </p:spPr>
        <p:txBody>
          <a:bodyPr>
            <a:normAutofit fontScale="85000" lnSpcReduction="10000"/>
          </a:bodyPr>
          <a:lstStyle/>
          <a:p>
            <a:r>
              <a:rPr lang="fr-FR" sz="2400" b="1" dirty="0">
                <a:solidFill>
                  <a:schemeClr val="tx1"/>
                </a:solidFill>
                <a:latin typeface="Times New Roman" pitchFamily="18" charset="0"/>
                <a:cs typeface="Times New Roman" pitchFamily="18" charset="0"/>
              </a:rPr>
              <a:t>Cycle de Hirn avec augmentation de pression</a:t>
            </a:r>
          </a:p>
        </p:txBody>
      </p:sp>
      <p:sp>
        <p:nvSpPr>
          <p:cNvPr id="5" name="Espace réservé du pied de page 4"/>
          <p:cNvSpPr>
            <a:spLocks noGrp="1"/>
          </p:cNvSpPr>
          <p:nvPr>
            <p:ph type="ftr" sz="quarter" idx="11"/>
          </p:nvPr>
        </p:nvSpPr>
        <p:spPr/>
        <p:txBody>
          <a:bodyPr/>
          <a:lstStyle/>
          <a:p>
            <a:r>
              <a:rPr lang="fr-FR"/>
              <a:t>Dr. R. SAKER OUARGLI</a:t>
            </a:r>
          </a:p>
        </p:txBody>
      </p:sp>
      <p:sp>
        <p:nvSpPr>
          <p:cNvPr id="6" name="Espace réservé du numéro de diapositive 5"/>
          <p:cNvSpPr>
            <a:spLocks noGrp="1"/>
          </p:cNvSpPr>
          <p:nvPr>
            <p:ph type="sldNum" sz="quarter" idx="12"/>
          </p:nvPr>
        </p:nvSpPr>
        <p:spPr/>
        <p:txBody>
          <a:bodyPr/>
          <a:lstStyle/>
          <a:p>
            <a:fld id="{B97729CE-91C6-4231-B289-DB745BF7E375}" type="slidenum">
              <a:rPr lang="fr-FR" smtClean="0"/>
              <a:pPr/>
              <a:t>34</a:t>
            </a:fld>
            <a:endParaRPr lang="fr-FR"/>
          </a:p>
        </p:txBody>
      </p:sp>
      <p:pic>
        <p:nvPicPr>
          <p:cNvPr id="40962" name="Picture 2"/>
          <p:cNvPicPr>
            <a:picLocks noChangeAspect="1" noChangeArrowheads="1"/>
          </p:cNvPicPr>
          <p:nvPr/>
        </p:nvPicPr>
        <p:blipFill>
          <a:blip r:embed="rId2" cstate="print"/>
          <a:srcRect/>
          <a:stretch>
            <a:fillRect/>
          </a:stretch>
        </p:blipFill>
        <p:spPr bwMode="auto">
          <a:xfrm>
            <a:off x="2051720" y="2708920"/>
            <a:ext cx="4752528" cy="3096344"/>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404664"/>
            <a:ext cx="8136904" cy="1470025"/>
          </a:xfrm>
        </p:spPr>
        <p:txBody>
          <a:bodyPr>
            <a:noAutofit/>
          </a:bodyPr>
          <a:lstStyle/>
          <a:p>
            <a:pPr algn="l">
              <a:lnSpc>
                <a:spcPct val="150000"/>
              </a:lnSpc>
            </a:pPr>
            <a:r>
              <a:rPr lang="fr-FR" sz="2400" dirty="0">
                <a:latin typeface="Times New Roman" pitchFamily="18" charset="0"/>
                <a:cs typeface="Times New Roman" pitchFamily="18" charset="0"/>
              </a:rPr>
              <a:t>Afin de conserver une détente en vapeur sèche, la détente est fractionnée, permettant de resurchauffer la vapeur après une détente partielle :</a:t>
            </a:r>
          </a:p>
        </p:txBody>
      </p:sp>
      <p:sp>
        <p:nvSpPr>
          <p:cNvPr id="3" name="Sous-titre 2"/>
          <p:cNvSpPr>
            <a:spLocks noGrp="1"/>
          </p:cNvSpPr>
          <p:nvPr>
            <p:ph type="subTitle" idx="1"/>
          </p:nvPr>
        </p:nvSpPr>
        <p:spPr>
          <a:xfrm>
            <a:off x="1475656" y="5877272"/>
            <a:ext cx="6400800" cy="550912"/>
          </a:xfrm>
        </p:spPr>
        <p:txBody>
          <a:bodyPr>
            <a:normAutofit/>
          </a:bodyPr>
          <a:lstStyle/>
          <a:p>
            <a:r>
              <a:rPr lang="fr-FR" sz="2400" b="1" dirty="0">
                <a:solidFill>
                  <a:schemeClr val="tx1"/>
                </a:solidFill>
                <a:latin typeface="Times New Roman" pitchFamily="18" charset="0"/>
                <a:cs typeface="Times New Roman" pitchFamily="18" charset="0"/>
              </a:rPr>
              <a:t>Cycle de Hirn avec resurchauffe</a:t>
            </a:r>
          </a:p>
        </p:txBody>
      </p:sp>
      <p:sp>
        <p:nvSpPr>
          <p:cNvPr id="5" name="Espace réservé du pied de page 4"/>
          <p:cNvSpPr>
            <a:spLocks noGrp="1"/>
          </p:cNvSpPr>
          <p:nvPr>
            <p:ph type="ftr" sz="quarter" idx="11"/>
          </p:nvPr>
        </p:nvSpPr>
        <p:spPr/>
        <p:txBody>
          <a:bodyPr/>
          <a:lstStyle/>
          <a:p>
            <a:r>
              <a:rPr lang="fr-FR"/>
              <a:t>Dr. R. SAKER OUARGLI</a:t>
            </a:r>
          </a:p>
        </p:txBody>
      </p:sp>
      <p:sp>
        <p:nvSpPr>
          <p:cNvPr id="6" name="Espace réservé du numéro de diapositive 5"/>
          <p:cNvSpPr>
            <a:spLocks noGrp="1"/>
          </p:cNvSpPr>
          <p:nvPr>
            <p:ph type="sldNum" sz="quarter" idx="12"/>
          </p:nvPr>
        </p:nvSpPr>
        <p:spPr/>
        <p:txBody>
          <a:bodyPr/>
          <a:lstStyle/>
          <a:p>
            <a:fld id="{B97729CE-91C6-4231-B289-DB745BF7E375}" type="slidenum">
              <a:rPr lang="fr-FR" smtClean="0"/>
              <a:pPr/>
              <a:t>35</a:t>
            </a:fld>
            <a:endParaRPr lang="fr-FR"/>
          </a:p>
        </p:txBody>
      </p:sp>
      <p:pic>
        <p:nvPicPr>
          <p:cNvPr id="41986" name="Picture 2"/>
          <p:cNvPicPr>
            <a:picLocks noChangeAspect="1" noChangeArrowheads="1"/>
          </p:cNvPicPr>
          <p:nvPr/>
        </p:nvPicPr>
        <p:blipFill>
          <a:blip r:embed="rId2" cstate="print"/>
          <a:srcRect/>
          <a:stretch>
            <a:fillRect/>
          </a:stretch>
        </p:blipFill>
        <p:spPr bwMode="auto">
          <a:xfrm>
            <a:off x="1979712" y="2204864"/>
            <a:ext cx="5472608" cy="3672408"/>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t>22/10/2017</a:t>
            </a:r>
          </a:p>
        </p:txBody>
      </p:sp>
      <p:sp>
        <p:nvSpPr>
          <p:cNvPr id="5" name="Espace réservé du pied de page 4"/>
          <p:cNvSpPr>
            <a:spLocks noGrp="1"/>
          </p:cNvSpPr>
          <p:nvPr>
            <p:ph type="ftr" sz="quarter" idx="11"/>
          </p:nvPr>
        </p:nvSpPr>
        <p:spPr/>
        <p:txBody>
          <a:bodyPr/>
          <a:lstStyle/>
          <a:p>
            <a:r>
              <a:rPr lang="fr-FR"/>
              <a:t>Dr. R. SAKER OUARGLI</a:t>
            </a:r>
          </a:p>
        </p:txBody>
      </p:sp>
      <p:sp>
        <p:nvSpPr>
          <p:cNvPr id="6" name="Espace réservé du numéro de diapositive 5"/>
          <p:cNvSpPr>
            <a:spLocks noGrp="1"/>
          </p:cNvSpPr>
          <p:nvPr>
            <p:ph type="sldNum" sz="quarter" idx="12"/>
          </p:nvPr>
        </p:nvSpPr>
        <p:spPr/>
        <p:txBody>
          <a:bodyPr/>
          <a:lstStyle/>
          <a:p>
            <a:fld id="{B97729CE-91C6-4231-B289-DB745BF7E375}" type="slidenum">
              <a:rPr lang="fr-FR" smtClean="0"/>
              <a:pPr/>
              <a:t>36</a:t>
            </a:fld>
            <a:endParaRPr lang="fr-FR"/>
          </a:p>
        </p:txBody>
      </p:sp>
      <p:pic>
        <p:nvPicPr>
          <p:cNvPr id="1026"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23528" y="332656"/>
            <a:ext cx="8568952" cy="3744416"/>
          </a:xfrm>
        </p:spPr>
        <p:txBody>
          <a:bodyPr>
            <a:noAutofit/>
          </a:bodyPr>
          <a:lstStyle/>
          <a:p>
            <a:pPr algn="just">
              <a:lnSpc>
                <a:spcPct val="150000"/>
              </a:lnSpc>
              <a:spcBef>
                <a:spcPts val="0"/>
              </a:spcBef>
              <a:buFont typeface="Wingdings" pitchFamily="2" charset="2"/>
              <a:buChar char="Ø"/>
            </a:pPr>
            <a:r>
              <a:rPr lang="fr-FR" sz="2400" dirty="0">
                <a:solidFill>
                  <a:schemeClr val="tx1"/>
                </a:solidFill>
                <a:latin typeface="Times New Roman" pitchFamily="18" charset="0"/>
                <a:cs typeface="Times New Roman" pitchFamily="18" charset="0"/>
              </a:rPr>
              <a:t>La turbine à gaz comprend deux roues indépendantes mécaniquement. La première roue ou étage  haute pression, entraîne le rotor de compresseur ainsi que les accessoires entraînés par l’arbre. La roue turbine  du deuxième étage ou basse pression, entraîne le compresseur de charge.</a:t>
            </a:r>
          </a:p>
          <a:p>
            <a:pPr algn="just">
              <a:lnSpc>
                <a:spcPct val="150000"/>
              </a:lnSpc>
              <a:spcBef>
                <a:spcPts val="0"/>
              </a:spcBef>
            </a:pPr>
            <a:endParaRPr lang="fr-FR" sz="2400" dirty="0">
              <a:solidFill>
                <a:schemeClr val="tx1"/>
              </a:solidFill>
              <a:latin typeface="Times New Roman" pitchFamily="18" charset="0"/>
              <a:cs typeface="Times New Roman" pitchFamily="18" charset="0"/>
            </a:endParaRPr>
          </a:p>
          <a:p>
            <a:pPr algn="just">
              <a:lnSpc>
                <a:spcPct val="150000"/>
              </a:lnSpc>
              <a:spcBef>
                <a:spcPts val="0"/>
              </a:spcBef>
              <a:buFont typeface="Wingdings" pitchFamily="2" charset="2"/>
              <a:buChar char="Ø"/>
            </a:pPr>
            <a:r>
              <a:rPr lang="fr-FR" sz="2400" dirty="0">
                <a:solidFill>
                  <a:schemeClr val="tx1"/>
                </a:solidFill>
                <a:latin typeface="Times New Roman" pitchFamily="18" charset="0"/>
                <a:cs typeface="Times New Roman" pitchFamily="18" charset="0"/>
              </a:rPr>
              <a:t>Les deux roues de la turbine portent des aubes. </a:t>
            </a:r>
          </a:p>
          <a:p>
            <a:pPr algn="just">
              <a:lnSpc>
                <a:spcPct val="150000"/>
              </a:lnSpc>
              <a:spcBef>
                <a:spcPts val="0"/>
              </a:spcBef>
            </a:pPr>
            <a:endParaRPr lang="fr-FR" sz="2400" dirty="0">
              <a:solidFill>
                <a:schemeClr val="tx1"/>
              </a:solidFill>
              <a:latin typeface="Times New Roman" pitchFamily="18" charset="0"/>
              <a:cs typeface="Times New Roman" pitchFamily="18" charset="0"/>
            </a:endParaRPr>
          </a:p>
          <a:p>
            <a:pPr algn="just">
              <a:lnSpc>
                <a:spcPct val="150000"/>
              </a:lnSpc>
              <a:spcBef>
                <a:spcPts val="0"/>
              </a:spcBef>
              <a:buFont typeface="Wingdings" pitchFamily="2" charset="2"/>
              <a:buChar char="Ø"/>
            </a:pPr>
            <a:r>
              <a:rPr lang="fr-FR" sz="2400" dirty="0">
                <a:solidFill>
                  <a:schemeClr val="tx1"/>
                </a:solidFill>
                <a:latin typeface="Times New Roman" pitchFamily="18" charset="0"/>
                <a:cs typeface="Times New Roman" pitchFamily="18" charset="0"/>
              </a:rPr>
              <a:t>La turbine à gaz sous sa forme simple est un ensemble d’une installation  thermique constituée principalement par trois appareils: </a:t>
            </a:r>
          </a:p>
          <a:p>
            <a:pPr algn="just">
              <a:lnSpc>
                <a:spcPct val="150000"/>
              </a:lnSpc>
              <a:spcBef>
                <a:spcPts val="0"/>
              </a:spcBef>
            </a:pPr>
            <a:endParaRPr lang="fr-FR" sz="2400" dirty="0">
              <a:solidFill>
                <a:schemeClr val="tx1"/>
              </a:solidFill>
              <a:latin typeface="Times New Roman" pitchFamily="18" charset="0"/>
              <a:cs typeface="Times New Roman" pitchFamily="18" charset="0"/>
            </a:endParaRPr>
          </a:p>
        </p:txBody>
      </p:sp>
      <p:sp>
        <p:nvSpPr>
          <p:cNvPr id="5" name="Espace réservé du pied de page 4"/>
          <p:cNvSpPr>
            <a:spLocks noGrp="1"/>
          </p:cNvSpPr>
          <p:nvPr>
            <p:ph type="ftr" sz="quarter" idx="11"/>
          </p:nvPr>
        </p:nvSpPr>
        <p:spPr/>
        <p:txBody>
          <a:bodyPr/>
          <a:lstStyle/>
          <a:p>
            <a:r>
              <a:rPr lang="fr-FR"/>
              <a:t>Dr. R. SAKER OUARGLI</a:t>
            </a:r>
          </a:p>
        </p:txBody>
      </p:sp>
      <p:sp>
        <p:nvSpPr>
          <p:cNvPr id="6" name="Espace réservé du numéro de diapositive 5"/>
          <p:cNvSpPr>
            <a:spLocks noGrp="1"/>
          </p:cNvSpPr>
          <p:nvPr>
            <p:ph type="sldNum" sz="quarter" idx="12"/>
          </p:nvPr>
        </p:nvSpPr>
        <p:spPr/>
        <p:txBody>
          <a:bodyPr/>
          <a:lstStyle/>
          <a:p>
            <a:fld id="{B97729CE-91C6-4231-B289-DB745BF7E375}" type="slidenum">
              <a:rPr lang="fr-FR" smtClean="0"/>
              <a:pPr/>
              <a:t>4</a:t>
            </a:fld>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23528" y="332656"/>
            <a:ext cx="8424936" cy="4154016"/>
          </a:xfrm>
        </p:spPr>
        <p:txBody>
          <a:bodyPr>
            <a:noAutofit/>
          </a:bodyPr>
          <a:lstStyle/>
          <a:p>
            <a:pPr algn="just">
              <a:lnSpc>
                <a:spcPct val="170000"/>
              </a:lnSpc>
              <a:spcBef>
                <a:spcPts val="0"/>
              </a:spcBef>
              <a:buFont typeface="Wingdings" pitchFamily="2" charset="2"/>
              <a:buChar char="§"/>
            </a:pPr>
            <a:r>
              <a:rPr lang="fr-FR" sz="2400" b="1" dirty="0">
                <a:solidFill>
                  <a:schemeClr val="tx1"/>
                </a:solidFill>
                <a:latin typeface="Times New Roman" pitchFamily="18" charset="0"/>
                <a:cs typeface="Times New Roman" pitchFamily="18" charset="0"/>
              </a:rPr>
              <a:t>Compresseur </a:t>
            </a:r>
            <a:endParaRPr lang="fr-FR" sz="2400" dirty="0">
              <a:solidFill>
                <a:schemeClr val="tx1"/>
              </a:solidFill>
              <a:latin typeface="Times New Roman" pitchFamily="18" charset="0"/>
              <a:cs typeface="Times New Roman" pitchFamily="18" charset="0"/>
            </a:endParaRPr>
          </a:p>
          <a:p>
            <a:pPr algn="just">
              <a:lnSpc>
                <a:spcPct val="170000"/>
              </a:lnSpc>
              <a:spcBef>
                <a:spcPts val="0"/>
              </a:spcBef>
              <a:buFont typeface="Wingdings" pitchFamily="2" charset="2"/>
              <a:buChar char="§"/>
            </a:pPr>
            <a:r>
              <a:rPr lang="fr-FR" sz="2400" b="1" dirty="0">
                <a:solidFill>
                  <a:schemeClr val="tx1"/>
                </a:solidFill>
                <a:latin typeface="Times New Roman" pitchFamily="18" charset="0"/>
                <a:cs typeface="Times New Roman" pitchFamily="18" charset="0"/>
              </a:rPr>
              <a:t>Chambre de Combustion </a:t>
            </a:r>
          </a:p>
          <a:p>
            <a:pPr algn="just">
              <a:lnSpc>
                <a:spcPct val="170000"/>
              </a:lnSpc>
              <a:spcBef>
                <a:spcPts val="0"/>
              </a:spcBef>
              <a:buFont typeface="Wingdings" pitchFamily="2" charset="2"/>
              <a:buChar char="§"/>
            </a:pPr>
            <a:r>
              <a:rPr lang="fr-FR" sz="2400" b="1" dirty="0">
                <a:solidFill>
                  <a:schemeClr val="tx1"/>
                </a:solidFill>
                <a:latin typeface="Times New Roman" pitchFamily="18" charset="0"/>
                <a:cs typeface="Times New Roman" pitchFamily="18" charset="0"/>
              </a:rPr>
              <a:t> Turbine</a:t>
            </a:r>
          </a:p>
          <a:p>
            <a:pPr algn="just">
              <a:lnSpc>
                <a:spcPct val="170000"/>
              </a:lnSpc>
              <a:spcBef>
                <a:spcPts val="0"/>
              </a:spcBef>
            </a:pPr>
            <a:endParaRPr lang="fr-FR" sz="2400" b="1" dirty="0">
              <a:solidFill>
                <a:schemeClr val="tx1"/>
              </a:solidFill>
              <a:latin typeface="Times New Roman" pitchFamily="18" charset="0"/>
              <a:cs typeface="Times New Roman" pitchFamily="18" charset="0"/>
            </a:endParaRPr>
          </a:p>
          <a:p>
            <a:pPr algn="just">
              <a:lnSpc>
                <a:spcPct val="170000"/>
              </a:lnSpc>
              <a:spcBef>
                <a:spcPts val="0"/>
              </a:spcBef>
            </a:pPr>
            <a:r>
              <a:rPr lang="fr-FR" sz="2400" dirty="0">
                <a:solidFill>
                  <a:schemeClr val="tx1"/>
                </a:solidFill>
                <a:latin typeface="Times New Roman" pitchFamily="18" charset="0"/>
                <a:cs typeface="Times New Roman" pitchFamily="18" charset="0"/>
              </a:rPr>
              <a:t>Ces trois appareils se trouvent soit enfermés dans une </a:t>
            </a:r>
            <a:r>
              <a:rPr lang="fr-FR" sz="2400" b="1" dirty="0">
                <a:solidFill>
                  <a:schemeClr val="tx1"/>
                </a:solidFill>
                <a:latin typeface="Times New Roman" pitchFamily="18" charset="0"/>
                <a:cs typeface="Times New Roman" pitchFamily="18" charset="0"/>
              </a:rPr>
              <a:t>même enveloppe </a:t>
            </a:r>
            <a:r>
              <a:rPr lang="fr-FR" sz="2400" dirty="0">
                <a:solidFill>
                  <a:schemeClr val="tx1"/>
                </a:solidFill>
                <a:latin typeface="Times New Roman" pitchFamily="18" charset="0"/>
                <a:cs typeface="Times New Roman" pitchFamily="18" charset="0"/>
              </a:rPr>
              <a:t>, soit séparés et montés en série en </a:t>
            </a:r>
            <a:r>
              <a:rPr lang="fr-FR" sz="2400" b="1" dirty="0">
                <a:solidFill>
                  <a:schemeClr val="tx1"/>
                </a:solidFill>
                <a:latin typeface="Times New Roman" pitchFamily="18" charset="0"/>
                <a:cs typeface="Times New Roman" pitchFamily="18" charset="0"/>
              </a:rPr>
              <a:t>circuit ouvert </a:t>
            </a:r>
            <a:r>
              <a:rPr lang="fr-FR" sz="2400" dirty="0">
                <a:solidFill>
                  <a:schemeClr val="tx1"/>
                </a:solidFill>
                <a:latin typeface="Times New Roman" pitchFamily="18" charset="0"/>
                <a:cs typeface="Times New Roman" pitchFamily="18" charset="0"/>
              </a:rPr>
              <a:t>ou </a:t>
            </a:r>
            <a:r>
              <a:rPr lang="fr-FR" sz="2400" b="1" dirty="0">
                <a:solidFill>
                  <a:schemeClr val="tx1"/>
                </a:solidFill>
                <a:latin typeface="Times New Roman" pitchFamily="18" charset="0"/>
                <a:cs typeface="Times New Roman" pitchFamily="18" charset="0"/>
              </a:rPr>
              <a:t>fermé</a:t>
            </a:r>
            <a:r>
              <a:rPr lang="fr-FR" sz="2400" dirty="0">
                <a:solidFill>
                  <a:schemeClr val="tx1"/>
                </a:solidFill>
                <a:latin typeface="Times New Roman" pitchFamily="18" charset="0"/>
                <a:cs typeface="Times New Roman" pitchFamily="18" charset="0"/>
              </a:rPr>
              <a:t>. </a:t>
            </a:r>
          </a:p>
        </p:txBody>
      </p:sp>
      <p:sp>
        <p:nvSpPr>
          <p:cNvPr id="5" name="Espace réservé du numéro de diapositive 4"/>
          <p:cNvSpPr>
            <a:spLocks noGrp="1"/>
          </p:cNvSpPr>
          <p:nvPr>
            <p:ph type="sldNum" sz="quarter" idx="12"/>
          </p:nvPr>
        </p:nvSpPr>
        <p:spPr/>
        <p:txBody>
          <a:bodyPr/>
          <a:lstStyle/>
          <a:p>
            <a:fld id="{B97729CE-91C6-4231-B289-DB745BF7E375}" type="slidenum">
              <a:rPr lang="fr-FR" smtClean="0"/>
              <a:pPr/>
              <a:t>5</a:t>
            </a:fld>
            <a:endParaRPr lang="fr-FR"/>
          </a:p>
        </p:txBody>
      </p:sp>
      <p:sp>
        <p:nvSpPr>
          <p:cNvPr id="6" name="Espace réservé du pied de page 5"/>
          <p:cNvSpPr>
            <a:spLocks noGrp="1"/>
          </p:cNvSpPr>
          <p:nvPr>
            <p:ph type="ftr" sz="quarter" idx="11"/>
          </p:nvPr>
        </p:nvSpPr>
        <p:spPr/>
        <p:txBody>
          <a:bodyPr/>
          <a:lstStyle/>
          <a:p>
            <a:r>
              <a:rPr lang="fr-FR"/>
              <a:t>Dr. R. SAKER OUARGLI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4606280" cy="794519"/>
          </a:xfrm>
        </p:spPr>
        <p:txBody>
          <a:bodyPr>
            <a:normAutofit/>
          </a:bodyPr>
          <a:lstStyle/>
          <a:p>
            <a:r>
              <a:rPr lang="fr-FR" sz="3200" b="1" dirty="0">
                <a:latin typeface="Times New Roman" pitchFamily="18" charset="0"/>
                <a:cs typeface="Times New Roman" pitchFamily="18" charset="0"/>
              </a:rPr>
              <a:t>a- Circuit ouvert</a:t>
            </a:r>
          </a:p>
        </p:txBody>
      </p:sp>
      <p:sp>
        <p:nvSpPr>
          <p:cNvPr id="3" name="Sous-titre 2"/>
          <p:cNvSpPr>
            <a:spLocks noGrp="1"/>
          </p:cNvSpPr>
          <p:nvPr>
            <p:ph type="subTitle" idx="1"/>
          </p:nvPr>
        </p:nvSpPr>
        <p:spPr>
          <a:xfrm>
            <a:off x="323528" y="908720"/>
            <a:ext cx="8424936" cy="4730080"/>
          </a:xfrm>
        </p:spPr>
        <p:txBody>
          <a:bodyPr/>
          <a:lstStyle/>
          <a:p>
            <a:pPr algn="just"/>
            <a:r>
              <a:rPr lang="fr-FR" dirty="0">
                <a:solidFill>
                  <a:schemeClr val="tx1"/>
                </a:solidFill>
                <a:latin typeface="Times New Roman" pitchFamily="18" charset="0"/>
                <a:cs typeface="Times New Roman" pitchFamily="18" charset="0"/>
              </a:rPr>
              <a:t>En circuit ouvert, l’air comprimé provient de l’atmosphère et les gaz brulés sortant sont évacués à l’atmosphère par l’échappement de la turbine.</a:t>
            </a:r>
          </a:p>
          <a:p>
            <a:pPr algn="just"/>
            <a:endParaRPr lang="fr-FR" dirty="0">
              <a:solidFill>
                <a:schemeClr val="tx1"/>
              </a:solidFill>
              <a:latin typeface="Times New Roman" pitchFamily="18" charset="0"/>
              <a:cs typeface="Times New Roman" pitchFamily="18" charset="0"/>
            </a:endParaRPr>
          </a:p>
        </p:txBody>
      </p:sp>
      <p:sp>
        <p:nvSpPr>
          <p:cNvPr id="5" name="Espace réservé du pied de page 4"/>
          <p:cNvSpPr>
            <a:spLocks noGrp="1"/>
          </p:cNvSpPr>
          <p:nvPr>
            <p:ph type="ftr" sz="quarter" idx="11"/>
          </p:nvPr>
        </p:nvSpPr>
        <p:spPr/>
        <p:txBody>
          <a:bodyPr/>
          <a:lstStyle/>
          <a:p>
            <a:r>
              <a:rPr lang="fr-FR"/>
              <a:t>Dr. R. SAKER OUARGLI</a:t>
            </a:r>
          </a:p>
        </p:txBody>
      </p:sp>
      <p:sp>
        <p:nvSpPr>
          <p:cNvPr id="6" name="Espace réservé du numéro de diapositive 5"/>
          <p:cNvSpPr>
            <a:spLocks noGrp="1"/>
          </p:cNvSpPr>
          <p:nvPr>
            <p:ph type="sldNum" sz="quarter" idx="12"/>
          </p:nvPr>
        </p:nvSpPr>
        <p:spPr/>
        <p:txBody>
          <a:bodyPr/>
          <a:lstStyle/>
          <a:p>
            <a:fld id="{B97729CE-91C6-4231-B289-DB745BF7E375}" type="slidenum">
              <a:rPr lang="fr-FR" smtClean="0"/>
              <a:pPr/>
              <a:t>6</a:t>
            </a:fld>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a:t>Dr. R. SAKER OUARGLI</a:t>
            </a:r>
          </a:p>
        </p:txBody>
      </p:sp>
      <p:sp>
        <p:nvSpPr>
          <p:cNvPr id="4" name="Espace réservé du numéro de diapositive 3"/>
          <p:cNvSpPr>
            <a:spLocks noGrp="1"/>
          </p:cNvSpPr>
          <p:nvPr>
            <p:ph type="sldNum" sz="quarter" idx="12"/>
          </p:nvPr>
        </p:nvSpPr>
        <p:spPr/>
        <p:txBody>
          <a:bodyPr/>
          <a:lstStyle/>
          <a:p>
            <a:fld id="{B97729CE-91C6-4231-B289-DB745BF7E375}" type="slidenum">
              <a:rPr lang="fr-FR" smtClean="0"/>
              <a:pPr/>
              <a:t>7</a:t>
            </a:fld>
            <a:endParaRPr lang="fr-FR"/>
          </a:p>
        </p:txBody>
      </p:sp>
      <p:sp>
        <p:nvSpPr>
          <p:cNvPr id="2088"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grpSp>
        <p:nvGrpSpPr>
          <p:cNvPr id="2049" name="Group 1"/>
          <p:cNvGrpSpPr>
            <a:grpSpLocks/>
          </p:cNvGrpSpPr>
          <p:nvPr/>
        </p:nvGrpSpPr>
        <p:grpSpPr bwMode="auto">
          <a:xfrm>
            <a:off x="1628591" y="617538"/>
            <a:ext cx="6903849" cy="3410334"/>
            <a:chOff x="2137" y="9337"/>
            <a:chExt cx="5220" cy="3375"/>
          </a:xfrm>
        </p:grpSpPr>
        <p:sp>
          <p:nvSpPr>
            <p:cNvPr id="2087" name="Freeform 39"/>
            <p:cNvSpPr>
              <a:spLocks/>
            </p:cNvSpPr>
            <p:nvPr/>
          </p:nvSpPr>
          <p:spPr bwMode="auto">
            <a:xfrm>
              <a:off x="4425" y="9405"/>
              <a:ext cx="690" cy="1"/>
            </a:xfrm>
            <a:custGeom>
              <a:avLst/>
              <a:gdLst/>
              <a:ahLst/>
              <a:cxnLst>
                <a:cxn ang="0">
                  <a:pos x="0" y="0"/>
                </a:cxn>
                <a:cxn ang="0">
                  <a:pos x="690" y="0"/>
                </a:cxn>
              </a:cxnLst>
              <a:rect l="0" t="0" r="r" b="b"/>
              <a:pathLst>
                <a:path w="690" h="1">
                  <a:moveTo>
                    <a:pt x="0" y="0"/>
                  </a:moveTo>
                  <a:lnTo>
                    <a:pt x="690" y="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86" name="Freeform 38"/>
            <p:cNvSpPr>
              <a:spLocks/>
            </p:cNvSpPr>
            <p:nvPr/>
          </p:nvSpPr>
          <p:spPr bwMode="auto">
            <a:xfrm>
              <a:off x="4410" y="9405"/>
              <a:ext cx="1" cy="270"/>
            </a:xfrm>
            <a:custGeom>
              <a:avLst/>
              <a:gdLst/>
              <a:ahLst/>
              <a:cxnLst>
                <a:cxn ang="0">
                  <a:pos x="0" y="0"/>
                </a:cxn>
                <a:cxn ang="0">
                  <a:pos x="0" y="270"/>
                </a:cxn>
              </a:cxnLst>
              <a:rect l="0" t="0" r="r" b="b"/>
              <a:pathLst>
                <a:path w="1" h="270">
                  <a:moveTo>
                    <a:pt x="0" y="0"/>
                  </a:moveTo>
                  <a:lnTo>
                    <a:pt x="0" y="27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85" name="Freeform 37"/>
            <p:cNvSpPr>
              <a:spLocks/>
            </p:cNvSpPr>
            <p:nvPr/>
          </p:nvSpPr>
          <p:spPr bwMode="auto">
            <a:xfrm>
              <a:off x="4425" y="9675"/>
              <a:ext cx="690" cy="1"/>
            </a:xfrm>
            <a:custGeom>
              <a:avLst/>
              <a:gdLst/>
              <a:ahLst/>
              <a:cxnLst>
                <a:cxn ang="0">
                  <a:pos x="0" y="0"/>
                </a:cxn>
                <a:cxn ang="0">
                  <a:pos x="690" y="0"/>
                </a:cxn>
              </a:cxnLst>
              <a:rect l="0" t="0" r="r" b="b"/>
              <a:pathLst>
                <a:path w="690" h="1">
                  <a:moveTo>
                    <a:pt x="0" y="0"/>
                  </a:moveTo>
                  <a:lnTo>
                    <a:pt x="690" y="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84" name="Freeform 36"/>
            <p:cNvSpPr>
              <a:spLocks/>
            </p:cNvSpPr>
            <p:nvPr/>
          </p:nvSpPr>
          <p:spPr bwMode="auto">
            <a:xfrm>
              <a:off x="5137" y="9405"/>
              <a:ext cx="1" cy="270"/>
            </a:xfrm>
            <a:custGeom>
              <a:avLst/>
              <a:gdLst/>
              <a:ahLst/>
              <a:cxnLst>
                <a:cxn ang="0">
                  <a:pos x="0" y="0"/>
                </a:cxn>
                <a:cxn ang="0">
                  <a:pos x="0" y="270"/>
                </a:cxn>
              </a:cxnLst>
              <a:rect l="0" t="0" r="r" b="b"/>
              <a:pathLst>
                <a:path w="1" h="270">
                  <a:moveTo>
                    <a:pt x="0" y="0"/>
                  </a:moveTo>
                  <a:lnTo>
                    <a:pt x="0" y="27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82" name="Line 34"/>
            <p:cNvSpPr>
              <a:spLocks noChangeShapeType="1"/>
            </p:cNvSpPr>
            <p:nvPr/>
          </p:nvSpPr>
          <p:spPr bwMode="auto">
            <a:xfrm>
              <a:off x="5924" y="9483"/>
              <a:ext cx="0" cy="126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081" name="Line 33"/>
            <p:cNvSpPr>
              <a:spLocks noChangeShapeType="1"/>
            </p:cNvSpPr>
            <p:nvPr/>
          </p:nvSpPr>
          <p:spPr bwMode="auto">
            <a:xfrm>
              <a:off x="5557" y="10900"/>
              <a:ext cx="0"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80" name="Line 32"/>
            <p:cNvSpPr>
              <a:spLocks noChangeShapeType="1"/>
            </p:cNvSpPr>
            <p:nvPr/>
          </p:nvSpPr>
          <p:spPr bwMode="auto">
            <a:xfrm flipV="1">
              <a:off x="5557" y="10705"/>
              <a:ext cx="36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79" name="Line 31"/>
            <p:cNvSpPr>
              <a:spLocks noChangeShapeType="1"/>
            </p:cNvSpPr>
            <p:nvPr/>
          </p:nvSpPr>
          <p:spPr bwMode="auto">
            <a:xfrm>
              <a:off x="5557" y="11275"/>
              <a:ext cx="36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78" name="Line 30"/>
            <p:cNvSpPr>
              <a:spLocks noChangeShapeType="1"/>
            </p:cNvSpPr>
            <p:nvPr/>
          </p:nvSpPr>
          <p:spPr bwMode="auto">
            <a:xfrm>
              <a:off x="5917" y="10705"/>
              <a:ext cx="0" cy="72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77" name="Line 29"/>
            <p:cNvSpPr>
              <a:spLocks noChangeShapeType="1"/>
            </p:cNvSpPr>
            <p:nvPr/>
          </p:nvSpPr>
          <p:spPr bwMode="auto">
            <a:xfrm>
              <a:off x="5917" y="11242"/>
              <a:ext cx="9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75" name="Line 27"/>
            <p:cNvSpPr>
              <a:spLocks noChangeShapeType="1"/>
            </p:cNvSpPr>
            <p:nvPr/>
          </p:nvSpPr>
          <p:spPr bwMode="auto">
            <a:xfrm>
              <a:off x="6817" y="11074"/>
              <a:ext cx="0"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74" name="Line 26"/>
            <p:cNvSpPr>
              <a:spLocks noChangeShapeType="1"/>
            </p:cNvSpPr>
            <p:nvPr/>
          </p:nvSpPr>
          <p:spPr bwMode="auto">
            <a:xfrm>
              <a:off x="7357" y="11059"/>
              <a:ext cx="0"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73" name="Line 25"/>
            <p:cNvSpPr>
              <a:spLocks noChangeShapeType="1"/>
            </p:cNvSpPr>
            <p:nvPr/>
          </p:nvSpPr>
          <p:spPr bwMode="auto">
            <a:xfrm>
              <a:off x="6817" y="11074"/>
              <a:ext cx="54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72" name="Line 24"/>
            <p:cNvSpPr>
              <a:spLocks noChangeShapeType="1"/>
            </p:cNvSpPr>
            <p:nvPr/>
          </p:nvSpPr>
          <p:spPr bwMode="auto">
            <a:xfrm>
              <a:off x="6817" y="11440"/>
              <a:ext cx="54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70" name="Line 22"/>
            <p:cNvSpPr>
              <a:spLocks noChangeShapeType="1"/>
            </p:cNvSpPr>
            <p:nvPr/>
          </p:nvSpPr>
          <p:spPr bwMode="auto">
            <a:xfrm flipH="1">
              <a:off x="3577" y="11281"/>
              <a:ext cx="19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69" name="Freeform 21"/>
            <p:cNvSpPr>
              <a:spLocks/>
            </p:cNvSpPr>
            <p:nvPr/>
          </p:nvSpPr>
          <p:spPr bwMode="auto">
            <a:xfrm flipV="1">
              <a:off x="3577" y="9436"/>
              <a:ext cx="833" cy="179"/>
            </a:xfrm>
            <a:custGeom>
              <a:avLst/>
              <a:gdLst/>
              <a:ahLst/>
              <a:cxnLst>
                <a:cxn ang="0">
                  <a:pos x="0" y="0"/>
                </a:cxn>
                <a:cxn ang="0">
                  <a:pos x="705" y="0"/>
                </a:cxn>
              </a:cxnLst>
              <a:rect l="0" t="0" r="r" b="b"/>
              <a:pathLst>
                <a:path w="705" h="1">
                  <a:moveTo>
                    <a:pt x="0" y="0"/>
                  </a:moveTo>
                  <a:lnTo>
                    <a:pt x="705" y="0"/>
                  </a:lnTo>
                </a:path>
              </a:pathLst>
            </a:cu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068" name="Line 20"/>
            <p:cNvSpPr>
              <a:spLocks noChangeShapeType="1"/>
            </p:cNvSpPr>
            <p:nvPr/>
          </p:nvSpPr>
          <p:spPr bwMode="auto">
            <a:xfrm>
              <a:off x="3577" y="9622"/>
              <a:ext cx="0" cy="217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67" name="Line 19"/>
            <p:cNvSpPr>
              <a:spLocks noChangeShapeType="1"/>
            </p:cNvSpPr>
            <p:nvPr/>
          </p:nvSpPr>
          <p:spPr bwMode="auto">
            <a:xfrm flipH="1">
              <a:off x="3217" y="11642"/>
              <a:ext cx="36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66" name="Line 18"/>
            <p:cNvSpPr>
              <a:spLocks noChangeShapeType="1"/>
            </p:cNvSpPr>
            <p:nvPr/>
          </p:nvSpPr>
          <p:spPr bwMode="auto">
            <a:xfrm flipH="1" flipV="1">
              <a:off x="3217" y="11059"/>
              <a:ext cx="36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65" name="Line 17"/>
            <p:cNvSpPr>
              <a:spLocks noChangeShapeType="1"/>
            </p:cNvSpPr>
            <p:nvPr/>
          </p:nvSpPr>
          <p:spPr bwMode="auto">
            <a:xfrm>
              <a:off x="3217" y="11059"/>
              <a:ext cx="0" cy="72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64" name="Line 16"/>
            <p:cNvSpPr>
              <a:spLocks noChangeShapeType="1"/>
            </p:cNvSpPr>
            <p:nvPr/>
          </p:nvSpPr>
          <p:spPr bwMode="auto">
            <a:xfrm flipH="1">
              <a:off x="2497" y="11325"/>
              <a:ext cx="72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63" name="Rectangle 15"/>
            <p:cNvSpPr>
              <a:spLocks noChangeArrowheads="1"/>
            </p:cNvSpPr>
            <p:nvPr/>
          </p:nvSpPr>
          <p:spPr bwMode="auto">
            <a:xfrm>
              <a:off x="2137" y="11059"/>
              <a:ext cx="540" cy="5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ML</a:t>
              </a:r>
              <a:endParaRPr kumimoji="0" lang="fr-FR" sz="36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061" name="Line 13"/>
            <p:cNvSpPr>
              <a:spLocks noChangeShapeType="1"/>
            </p:cNvSpPr>
            <p:nvPr/>
          </p:nvSpPr>
          <p:spPr bwMode="auto">
            <a:xfrm flipV="1">
              <a:off x="3577" y="11695"/>
              <a:ext cx="0" cy="54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060" name="Line 12"/>
            <p:cNvSpPr>
              <a:spLocks noChangeShapeType="1"/>
            </p:cNvSpPr>
            <p:nvPr/>
          </p:nvSpPr>
          <p:spPr bwMode="auto">
            <a:xfrm>
              <a:off x="5917" y="11407"/>
              <a:ext cx="0" cy="36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059" name="Text Box 11"/>
            <p:cNvSpPr txBox="1">
              <a:spLocks noChangeArrowheads="1"/>
            </p:cNvSpPr>
            <p:nvPr/>
          </p:nvSpPr>
          <p:spPr bwMode="auto">
            <a:xfrm>
              <a:off x="6817" y="11062"/>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a:t>
              </a:r>
              <a:endParaRPr kumimoji="0" lang="fr-FR" sz="36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058" name="Text Box 10"/>
            <p:cNvSpPr txBox="1">
              <a:spLocks noChangeArrowheads="1"/>
            </p:cNvSpPr>
            <p:nvPr/>
          </p:nvSpPr>
          <p:spPr bwMode="auto">
            <a:xfrm>
              <a:off x="5527" y="10882"/>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a:t>
              </a:r>
              <a:endParaRPr kumimoji="0" lang="fr-FR" sz="36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057" name="Text Box 9"/>
            <p:cNvSpPr txBox="1">
              <a:spLocks noChangeArrowheads="1"/>
            </p:cNvSpPr>
            <p:nvPr/>
          </p:nvSpPr>
          <p:spPr bwMode="auto">
            <a:xfrm>
              <a:off x="4477" y="9337"/>
              <a:ext cx="66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CC</a:t>
              </a:r>
              <a:endParaRPr kumimoji="0" lang="fr-FR" sz="32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056" name="Text Box 8"/>
            <p:cNvSpPr txBox="1">
              <a:spLocks noChangeArrowheads="1"/>
            </p:cNvSpPr>
            <p:nvPr/>
          </p:nvSpPr>
          <p:spPr bwMode="auto">
            <a:xfrm>
              <a:off x="3172" y="11197"/>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C</a:t>
              </a:r>
              <a:endParaRPr kumimoji="0" lang="fr-FR" sz="32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055" name="Text Box 7"/>
            <p:cNvSpPr txBox="1">
              <a:spLocks noChangeArrowheads="1"/>
            </p:cNvSpPr>
            <p:nvPr/>
          </p:nvSpPr>
          <p:spPr bwMode="auto">
            <a:xfrm>
              <a:off x="5302" y="11827"/>
              <a:ext cx="1359"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tab pos="1266825" algn="l"/>
                </a:tabLst>
              </a:pPr>
              <a:r>
                <a:rPr kumimoji="0" lang="fr-FR" sz="24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Gaz brûlé</a:t>
              </a:r>
              <a:endParaRPr kumimoji="0" lang="fr-FR" sz="36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054" name="Text Box 6"/>
            <p:cNvSpPr txBox="1">
              <a:spLocks noChangeArrowheads="1"/>
            </p:cNvSpPr>
            <p:nvPr/>
          </p:nvSpPr>
          <p:spPr bwMode="auto">
            <a:xfrm>
              <a:off x="3277" y="12173"/>
              <a:ext cx="673" cy="5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tab pos="1266825" algn="l"/>
                </a:tabLst>
              </a:pPr>
              <a:r>
                <a:rPr kumimoji="0" lang="fr-FR"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Air  </a:t>
              </a:r>
              <a:endParaRPr kumimoji="0" lang="fr-FR" sz="3600" b="1" i="0" u="none" strike="noStrike" cap="none" normalizeH="0" baseline="0" dirty="0">
                <a:ln>
                  <a:noFill/>
                </a:ln>
                <a:solidFill>
                  <a:schemeClr val="tx1"/>
                </a:solidFill>
                <a:effectLst/>
                <a:latin typeface="Times New Roman" pitchFamily="18" charset="0"/>
                <a:cs typeface="Times New Roman" pitchFamily="18" charset="0"/>
              </a:endParaRPr>
            </a:p>
          </p:txBody>
        </p:sp>
      </p:grpSp>
      <p:sp>
        <p:nvSpPr>
          <p:cNvPr id="2099" name="Rectangle 51"/>
          <p:cNvSpPr>
            <a:spLocks noChangeArrowheads="1"/>
          </p:cNvSpPr>
          <p:nvPr/>
        </p:nvSpPr>
        <p:spPr bwMode="auto">
          <a:xfrm>
            <a:off x="362354" y="-4817639"/>
            <a:ext cx="8419292" cy="113723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br>
              <a:rPr kumimoji="0" lang="fr-FR" sz="1100" b="0" i="0" u="none" strike="noStrike" cap="none" normalizeH="0" baseline="0" dirty="0">
                <a:ln>
                  <a:noFill/>
                </a:ln>
                <a:solidFill>
                  <a:schemeClr val="tx1"/>
                </a:solidFill>
                <a:effectLst/>
                <a:latin typeface="Arial" pitchFamily="34" charset="0"/>
                <a:cs typeface="Arial" pitchFamily="34" charset="0"/>
              </a:rPr>
            </a:br>
            <a:endParaRPr kumimoji="0" lang="fr-FR" sz="18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sz="11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lang="fr-FR" sz="1200" dirty="0">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lang="fr-FR" sz="1200" dirty="0">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lang="fr-FR" sz="1200" dirty="0">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lang="fr-FR" sz="1200" dirty="0">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lang="fr-FR" sz="1200" dirty="0">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lang="fr-FR" sz="1200" dirty="0">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lang="fr-FR" sz="1200" dirty="0">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lang="fr-FR" sz="1200" dirty="0">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lang="fr-FR" sz="1200" dirty="0">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lang="fr-FR" sz="1200" dirty="0">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lang="fr-FR" sz="1200" dirty="0">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lang="fr-FR" sz="1200" dirty="0">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lang="fr-FR" sz="1200" dirty="0">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lang="fr-FR" sz="1200" dirty="0">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lang="fr-FR" sz="1200" dirty="0">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lang="fr-FR" sz="1200" dirty="0">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lang="fr-FR" sz="1200" dirty="0">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lang="fr-FR" sz="1200" dirty="0">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lang="fr-FR" sz="1200" dirty="0">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lang="fr-FR" sz="1200" dirty="0">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lang="fr-FR" sz="1200" dirty="0">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lang="fr-FR" sz="1200" dirty="0">
              <a:latin typeface="Arial" pitchFamily="34" charset="0"/>
              <a:ea typeface="Times New Roman" pitchFamily="18" charset="0"/>
              <a:cs typeface="Arial" pitchFamily="34" charset="0"/>
            </a:endParaRPr>
          </a:p>
          <a:p>
            <a:pPr algn="justLow" eaLnBrk="0" fontAlgn="base" hangingPunct="0">
              <a:spcBef>
                <a:spcPct val="0"/>
              </a:spcBef>
              <a:spcAft>
                <a:spcPct val="0"/>
              </a:spcAft>
            </a:pPr>
            <a:r>
              <a:rPr lang="fr-FR" b="1" dirty="0">
                <a:latin typeface="Times New Roman" pitchFamily="18" charset="0"/>
                <a:ea typeface="Times New Roman" pitchFamily="18" charset="0"/>
                <a:cs typeface="Times New Roman" pitchFamily="18" charset="0"/>
              </a:rPr>
              <a:t>ML- Moteur de lancement.</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C- compresseur d’air.    </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CC- chambre de combustion</a:t>
            </a:r>
            <a:r>
              <a:rPr kumimoji="0" lang="fr-FR"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p>
          <a:p>
            <a:pPr algn="justLow" eaLnBrk="0" fontAlgn="base" hangingPunct="0">
              <a:spcBef>
                <a:spcPct val="0"/>
              </a:spcBef>
              <a:spcAft>
                <a:spcPct val="0"/>
              </a:spcAft>
            </a:pPr>
            <a:r>
              <a:rPr lang="fr-FR" b="1" dirty="0">
                <a:latin typeface="Times New Roman" pitchFamily="18" charset="0"/>
                <a:ea typeface="Times New Roman" pitchFamily="18" charset="0"/>
                <a:cs typeface="Times New Roman" pitchFamily="18" charset="0"/>
              </a:rPr>
              <a:t>T- turbine à gaz.</a:t>
            </a:r>
            <a:endParaRPr lang="fr-FR" sz="1600" b="1" dirty="0">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lang="fr-FR" b="1" dirty="0">
                <a:latin typeface="Times New Roman" pitchFamily="18" charset="0"/>
                <a:ea typeface="Times New Roman" pitchFamily="18" charset="0"/>
                <a:cs typeface="Times New Roman" pitchFamily="18" charset="0"/>
              </a:rPr>
              <a:t>R</a:t>
            </a:r>
            <a:r>
              <a:rPr kumimoji="0" lang="fr-FR"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machine réceptrice (pompe, compresseur, ..</a:t>
            </a:r>
            <a:r>
              <a:rPr kumimoji="0" lang="fr-FR"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etc</a:t>
            </a:r>
            <a:r>
              <a:rPr kumimoji="0" lang="fr-FR"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Low" defTabSz="914400" rtl="0" eaLnBrk="0" fontAlgn="base" latinLnBrk="0" hangingPunct="0">
              <a:lnSpc>
                <a:spcPct val="100000"/>
              </a:lnSpc>
              <a:spcBef>
                <a:spcPct val="0"/>
              </a:spcBef>
              <a:spcAft>
                <a:spcPct val="0"/>
              </a:spcAft>
              <a:buClrTx/>
              <a:buSzTx/>
              <a:buFontTx/>
              <a:buNone/>
              <a:tabLst/>
            </a:pPr>
            <a:endParaRPr lang="fr-FR" sz="2800" b="1" dirty="0">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fr-FR" sz="2400" b="1" i="0" u="none" strike="noStrike" cap="none" normalizeH="0" baseline="0" dirty="0">
                <a:ln>
                  <a:noFill/>
                </a:ln>
                <a:solidFill>
                  <a:schemeClr val="tx1"/>
                </a:solidFill>
                <a:effectLst/>
                <a:latin typeface="Times New Roman" pitchFamily="18" charset="0"/>
                <a:cs typeface="Times New Roman" pitchFamily="18" charset="0"/>
              </a:rPr>
              <a:t>Figure: Schéma</a:t>
            </a:r>
            <a:r>
              <a:rPr kumimoji="0" lang="fr-FR" sz="2400" b="1" i="0" u="none" strike="noStrike" cap="none" normalizeH="0" dirty="0">
                <a:ln>
                  <a:noFill/>
                </a:ln>
                <a:solidFill>
                  <a:schemeClr val="tx1"/>
                </a:solidFill>
                <a:effectLst/>
                <a:latin typeface="Times New Roman" pitchFamily="18" charset="0"/>
                <a:cs typeface="Times New Roman" pitchFamily="18" charset="0"/>
              </a:rPr>
              <a:t> d’une turbine à gaz à circuit ouvert</a:t>
            </a:r>
            <a:endParaRPr kumimoji="0" lang="fr-FR" sz="24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46" name="Line 22"/>
          <p:cNvSpPr>
            <a:spLocks noChangeShapeType="1"/>
          </p:cNvSpPr>
          <p:nvPr/>
        </p:nvSpPr>
        <p:spPr bwMode="auto">
          <a:xfrm flipH="1">
            <a:off x="1855801" y="716142"/>
            <a:ext cx="2788206"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 name="Rectangle 15"/>
          <p:cNvSpPr>
            <a:spLocks noChangeArrowheads="1"/>
          </p:cNvSpPr>
          <p:nvPr/>
        </p:nvSpPr>
        <p:spPr bwMode="auto">
          <a:xfrm>
            <a:off x="70338" y="548680"/>
            <a:ext cx="2051720" cy="4736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Combustible</a:t>
            </a:r>
            <a:endParaRPr kumimoji="0" lang="fr-FR" sz="36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49" name="Freeform 21"/>
          <p:cNvSpPr>
            <a:spLocks/>
          </p:cNvSpPr>
          <p:nvPr/>
        </p:nvSpPr>
        <p:spPr bwMode="auto">
          <a:xfrm flipV="1">
            <a:off x="5580112" y="620688"/>
            <a:ext cx="1101706" cy="180874"/>
          </a:xfrm>
          <a:custGeom>
            <a:avLst/>
            <a:gdLst/>
            <a:ahLst/>
            <a:cxnLst>
              <a:cxn ang="0">
                <a:pos x="0" y="0"/>
              </a:cxn>
              <a:cxn ang="0">
                <a:pos x="705" y="0"/>
              </a:cxn>
            </a:cxnLst>
            <a:rect l="0" t="0" r="r" b="b"/>
            <a:pathLst>
              <a:path w="705" h="1">
                <a:moveTo>
                  <a:pt x="0" y="0"/>
                </a:moveTo>
                <a:lnTo>
                  <a:pt x="705" y="0"/>
                </a:lnTo>
              </a:path>
            </a:pathLst>
          </a:cu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332657"/>
            <a:ext cx="3672408" cy="504056"/>
          </a:xfrm>
        </p:spPr>
        <p:txBody>
          <a:bodyPr>
            <a:noAutofit/>
          </a:bodyPr>
          <a:lstStyle/>
          <a:p>
            <a:r>
              <a:rPr lang="fr-FR" sz="3200" b="1" dirty="0">
                <a:latin typeface="Times New Roman" pitchFamily="18" charset="0"/>
                <a:cs typeface="Times New Roman" pitchFamily="18" charset="0"/>
              </a:rPr>
              <a:t>b- Circuit fermé</a:t>
            </a:r>
          </a:p>
        </p:txBody>
      </p:sp>
      <p:sp>
        <p:nvSpPr>
          <p:cNvPr id="3" name="Sous-titre 2"/>
          <p:cNvSpPr>
            <a:spLocks noGrp="1"/>
          </p:cNvSpPr>
          <p:nvPr>
            <p:ph type="subTitle" idx="1"/>
          </p:nvPr>
        </p:nvSpPr>
        <p:spPr>
          <a:xfrm>
            <a:off x="140676" y="908720"/>
            <a:ext cx="8820472" cy="3096344"/>
          </a:xfrm>
        </p:spPr>
        <p:txBody>
          <a:bodyPr>
            <a:noAutofit/>
          </a:bodyPr>
          <a:lstStyle/>
          <a:p>
            <a:pPr algn="just">
              <a:lnSpc>
                <a:spcPct val="150000"/>
              </a:lnSpc>
              <a:spcBef>
                <a:spcPts val="0"/>
              </a:spcBef>
            </a:pPr>
            <a:r>
              <a:rPr lang="fr-FR" sz="2800" dirty="0">
                <a:solidFill>
                  <a:schemeClr val="tx1"/>
                </a:solidFill>
                <a:latin typeface="Times New Roman" pitchFamily="18" charset="0"/>
                <a:cs typeface="Times New Roman" pitchFamily="18" charset="0"/>
              </a:rPr>
              <a:t>En circuit fermé, le même gaz reste toujours en circulation dans l’installation, en générale de l’air pur qui est propulsé par un compresseur en traversant successivement un réchauffeur d’air, une turbine et un refroidisseur en aval de la turbine.</a:t>
            </a:r>
          </a:p>
        </p:txBody>
      </p:sp>
      <p:sp>
        <p:nvSpPr>
          <p:cNvPr id="5" name="Espace réservé du pied de page 4"/>
          <p:cNvSpPr>
            <a:spLocks noGrp="1"/>
          </p:cNvSpPr>
          <p:nvPr>
            <p:ph type="ftr" sz="quarter" idx="11"/>
          </p:nvPr>
        </p:nvSpPr>
        <p:spPr/>
        <p:txBody>
          <a:bodyPr/>
          <a:lstStyle/>
          <a:p>
            <a:r>
              <a:rPr lang="fr-FR"/>
              <a:t>Dr. R. SAKER OUARGLI</a:t>
            </a:r>
          </a:p>
        </p:txBody>
      </p:sp>
      <p:sp>
        <p:nvSpPr>
          <p:cNvPr id="6" name="Espace réservé du numéro de diapositive 5"/>
          <p:cNvSpPr>
            <a:spLocks noGrp="1"/>
          </p:cNvSpPr>
          <p:nvPr>
            <p:ph type="sldNum" sz="quarter" idx="12"/>
          </p:nvPr>
        </p:nvSpPr>
        <p:spPr/>
        <p:txBody>
          <a:bodyPr/>
          <a:lstStyle/>
          <a:p>
            <a:fld id="{B97729CE-91C6-4231-B289-DB745BF7E375}" type="slidenum">
              <a:rPr lang="fr-FR" smtClean="0"/>
              <a:pPr/>
              <a:t>8</a:t>
            </a:fld>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000">
            <a:alpha val="23000"/>
          </a:srgbClr>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a:t>Dr. R. SAKER OUARGLI</a:t>
            </a:r>
          </a:p>
        </p:txBody>
      </p:sp>
      <p:sp>
        <p:nvSpPr>
          <p:cNvPr id="4" name="Espace réservé du numéro de diapositive 3"/>
          <p:cNvSpPr>
            <a:spLocks noGrp="1"/>
          </p:cNvSpPr>
          <p:nvPr>
            <p:ph type="sldNum" sz="quarter" idx="12"/>
          </p:nvPr>
        </p:nvSpPr>
        <p:spPr/>
        <p:txBody>
          <a:bodyPr/>
          <a:lstStyle/>
          <a:p>
            <a:fld id="{B97729CE-91C6-4231-B289-DB745BF7E375}" type="slidenum">
              <a:rPr lang="fr-FR" smtClean="0"/>
              <a:pPr/>
              <a:t>9</a:t>
            </a:fld>
            <a:endParaRPr lang="fr-FR"/>
          </a:p>
        </p:txBody>
      </p:sp>
      <p:grpSp>
        <p:nvGrpSpPr>
          <p:cNvPr id="5" name="Group 1"/>
          <p:cNvGrpSpPr>
            <a:grpSpLocks/>
          </p:cNvGrpSpPr>
          <p:nvPr/>
        </p:nvGrpSpPr>
        <p:grpSpPr bwMode="auto">
          <a:xfrm>
            <a:off x="1628591" y="717572"/>
            <a:ext cx="6903849" cy="3183988"/>
            <a:chOff x="2137" y="9436"/>
            <a:chExt cx="5220" cy="3151"/>
          </a:xfrm>
        </p:grpSpPr>
        <p:sp>
          <p:nvSpPr>
            <p:cNvPr id="10" name="Line 35"/>
            <p:cNvSpPr>
              <a:spLocks noChangeShapeType="1"/>
            </p:cNvSpPr>
            <p:nvPr/>
          </p:nvSpPr>
          <p:spPr bwMode="auto">
            <a:xfrm>
              <a:off x="5152" y="9547"/>
              <a:ext cx="54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 name="Line 34"/>
            <p:cNvSpPr>
              <a:spLocks noChangeShapeType="1"/>
            </p:cNvSpPr>
            <p:nvPr/>
          </p:nvSpPr>
          <p:spPr bwMode="auto">
            <a:xfrm>
              <a:off x="5692" y="9562"/>
              <a:ext cx="0" cy="126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12" name="Line 33"/>
            <p:cNvSpPr>
              <a:spLocks noChangeShapeType="1"/>
            </p:cNvSpPr>
            <p:nvPr/>
          </p:nvSpPr>
          <p:spPr bwMode="auto">
            <a:xfrm>
              <a:off x="5557" y="10900"/>
              <a:ext cx="0"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 name="Line 32"/>
            <p:cNvSpPr>
              <a:spLocks noChangeShapeType="1"/>
            </p:cNvSpPr>
            <p:nvPr/>
          </p:nvSpPr>
          <p:spPr bwMode="auto">
            <a:xfrm flipV="1">
              <a:off x="5557" y="10705"/>
              <a:ext cx="36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 name="Line 31"/>
            <p:cNvSpPr>
              <a:spLocks noChangeShapeType="1"/>
            </p:cNvSpPr>
            <p:nvPr/>
          </p:nvSpPr>
          <p:spPr bwMode="auto">
            <a:xfrm>
              <a:off x="5557" y="11275"/>
              <a:ext cx="36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 name="Line 30"/>
            <p:cNvSpPr>
              <a:spLocks noChangeShapeType="1"/>
            </p:cNvSpPr>
            <p:nvPr/>
          </p:nvSpPr>
          <p:spPr bwMode="auto">
            <a:xfrm>
              <a:off x="5917" y="10705"/>
              <a:ext cx="0" cy="72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 name="Line 29"/>
            <p:cNvSpPr>
              <a:spLocks noChangeShapeType="1"/>
            </p:cNvSpPr>
            <p:nvPr/>
          </p:nvSpPr>
          <p:spPr bwMode="auto">
            <a:xfrm>
              <a:off x="5917" y="11242"/>
              <a:ext cx="9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 name="Line 27"/>
            <p:cNvSpPr>
              <a:spLocks noChangeShapeType="1"/>
            </p:cNvSpPr>
            <p:nvPr/>
          </p:nvSpPr>
          <p:spPr bwMode="auto">
            <a:xfrm>
              <a:off x="6817" y="11074"/>
              <a:ext cx="0"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 name="Line 26"/>
            <p:cNvSpPr>
              <a:spLocks noChangeShapeType="1"/>
            </p:cNvSpPr>
            <p:nvPr/>
          </p:nvSpPr>
          <p:spPr bwMode="auto">
            <a:xfrm>
              <a:off x="7357" y="11059"/>
              <a:ext cx="0"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 name="Line 25"/>
            <p:cNvSpPr>
              <a:spLocks noChangeShapeType="1"/>
            </p:cNvSpPr>
            <p:nvPr/>
          </p:nvSpPr>
          <p:spPr bwMode="auto">
            <a:xfrm>
              <a:off x="6817" y="11074"/>
              <a:ext cx="54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 name="Line 24"/>
            <p:cNvSpPr>
              <a:spLocks noChangeShapeType="1"/>
            </p:cNvSpPr>
            <p:nvPr/>
          </p:nvSpPr>
          <p:spPr bwMode="auto">
            <a:xfrm>
              <a:off x="6817" y="11440"/>
              <a:ext cx="54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 name="Line 22"/>
            <p:cNvSpPr>
              <a:spLocks noChangeShapeType="1"/>
            </p:cNvSpPr>
            <p:nvPr/>
          </p:nvSpPr>
          <p:spPr bwMode="auto">
            <a:xfrm flipH="1">
              <a:off x="3577" y="11281"/>
              <a:ext cx="19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 name="Freeform 21"/>
            <p:cNvSpPr>
              <a:spLocks/>
            </p:cNvSpPr>
            <p:nvPr/>
          </p:nvSpPr>
          <p:spPr bwMode="auto">
            <a:xfrm flipV="1">
              <a:off x="3577" y="9436"/>
              <a:ext cx="833" cy="179"/>
            </a:xfrm>
            <a:custGeom>
              <a:avLst/>
              <a:gdLst/>
              <a:ahLst/>
              <a:cxnLst>
                <a:cxn ang="0">
                  <a:pos x="0" y="0"/>
                </a:cxn>
                <a:cxn ang="0">
                  <a:pos x="705" y="0"/>
                </a:cxn>
              </a:cxnLst>
              <a:rect l="0" t="0" r="r" b="b"/>
              <a:pathLst>
                <a:path w="705" h="1">
                  <a:moveTo>
                    <a:pt x="0" y="0"/>
                  </a:moveTo>
                  <a:lnTo>
                    <a:pt x="705" y="0"/>
                  </a:lnTo>
                </a:path>
              </a:pathLst>
            </a:cu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3" name="Line 20"/>
            <p:cNvSpPr>
              <a:spLocks noChangeShapeType="1"/>
            </p:cNvSpPr>
            <p:nvPr/>
          </p:nvSpPr>
          <p:spPr bwMode="auto">
            <a:xfrm>
              <a:off x="3577" y="9622"/>
              <a:ext cx="0" cy="217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 name="Line 19"/>
            <p:cNvSpPr>
              <a:spLocks noChangeShapeType="1"/>
            </p:cNvSpPr>
            <p:nvPr/>
          </p:nvSpPr>
          <p:spPr bwMode="auto">
            <a:xfrm flipH="1">
              <a:off x="3217" y="11642"/>
              <a:ext cx="36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 name="Line 18"/>
            <p:cNvSpPr>
              <a:spLocks noChangeShapeType="1"/>
            </p:cNvSpPr>
            <p:nvPr/>
          </p:nvSpPr>
          <p:spPr bwMode="auto">
            <a:xfrm flipH="1" flipV="1">
              <a:off x="3217" y="11059"/>
              <a:ext cx="36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 name="Line 17"/>
            <p:cNvSpPr>
              <a:spLocks noChangeShapeType="1"/>
            </p:cNvSpPr>
            <p:nvPr/>
          </p:nvSpPr>
          <p:spPr bwMode="auto">
            <a:xfrm>
              <a:off x="3217" y="11059"/>
              <a:ext cx="0" cy="72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 name="Line 16"/>
            <p:cNvSpPr>
              <a:spLocks noChangeShapeType="1"/>
            </p:cNvSpPr>
            <p:nvPr/>
          </p:nvSpPr>
          <p:spPr bwMode="auto">
            <a:xfrm flipH="1">
              <a:off x="2497" y="11325"/>
              <a:ext cx="72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 name="Rectangle 15"/>
            <p:cNvSpPr>
              <a:spLocks noChangeArrowheads="1"/>
            </p:cNvSpPr>
            <p:nvPr/>
          </p:nvSpPr>
          <p:spPr bwMode="auto">
            <a:xfrm>
              <a:off x="2137" y="11059"/>
              <a:ext cx="540" cy="5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ML</a:t>
              </a:r>
              <a:endParaRPr kumimoji="0" lang="fr-FR" sz="36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9" name="Line 13"/>
            <p:cNvSpPr>
              <a:spLocks noChangeShapeType="1"/>
            </p:cNvSpPr>
            <p:nvPr/>
          </p:nvSpPr>
          <p:spPr bwMode="auto">
            <a:xfrm flipV="1">
              <a:off x="3577" y="11695"/>
              <a:ext cx="0" cy="709"/>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30" name="Line 12"/>
            <p:cNvSpPr>
              <a:spLocks noChangeShapeType="1"/>
            </p:cNvSpPr>
            <p:nvPr/>
          </p:nvSpPr>
          <p:spPr bwMode="auto">
            <a:xfrm>
              <a:off x="5917" y="11407"/>
              <a:ext cx="0" cy="99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31" name="Text Box 11"/>
            <p:cNvSpPr txBox="1">
              <a:spLocks noChangeArrowheads="1"/>
            </p:cNvSpPr>
            <p:nvPr/>
          </p:nvSpPr>
          <p:spPr bwMode="auto">
            <a:xfrm>
              <a:off x="6817" y="11062"/>
              <a:ext cx="540" cy="5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a:t>
              </a:r>
              <a:endParaRPr kumimoji="0" lang="fr-FR" sz="36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32" name="Text Box 10"/>
            <p:cNvSpPr txBox="1">
              <a:spLocks noChangeArrowheads="1"/>
            </p:cNvSpPr>
            <p:nvPr/>
          </p:nvSpPr>
          <p:spPr bwMode="auto">
            <a:xfrm>
              <a:off x="5527" y="10882"/>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a:t>
              </a:r>
              <a:endParaRPr kumimoji="0" lang="fr-FR" sz="36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34" name="Text Box 8"/>
            <p:cNvSpPr txBox="1">
              <a:spLocks noChangeArrowheads="1"/>
            </p:cNvSpPr>
            <p:nvPr/>
          </p:nvSpPr>
          <p:spPr bwMode="auto">
            <a:xfrm>
              <a:off x="3172" y="11197"/>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C</a:t>
              </a:r>
              <a:endParaRPr kumimoji="0" lang="fr-FR" sz="32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36" name="Text Box 6"/>
            <p:cNvSpPr txBox="1">
              <a:spLocks noChangeArrowheads="1"/>
            </p:cNvSpPr>
            <p:nvPr/>
          </p:nvSpPr>
          <p:spPr bwMode="auto">
            <a:xfrm>
              <a:off x="2838" y="12048"/>
              <a:ext cx="673" cy="5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tab pos="1266825" algn="l"/>
                </a:tabLst>
              </a:pPr>
              <a:r>
                <a:rPr kumimoji="0" lang="fr-FR"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Air  </a:t>
              </a:r>
              <a:endParaRPr kumimoji="0" lang="fr-FR" sz="3600" b="1" i="0" u="none" strike="noStrike" cap="none" normalizeH="0" baseline="0" dirty="0">
                <a:ln>
                  <a:noFill/>
                </a:ln>
                <a:solidFill>
                  <a:schemeClr val="tx1"/>
                </a:solidFill>
                <a:effectLst/>
                <a:latin typeface="Times New Roman" pitchFamily="18" charset="0"/>
                <a:cs typeface="Times New Roman" pitchFamily="18" charset="0"/>
              </a:endParaRPr>
            </a:p>
          </p:txBody>
        </p:sp>
      </p:grpSp>
      <p:sp>
        <p:nvSpPr>
          <p:cNvPr id="40" name="Rectangle 15"/>
          <p:cNvSpPr>
            <a:spLocks noChangeArrowheads="1"/>
          </p:cNvSpPr>
          <p:nvPr/>
        </p:nvSpPr>
        <p:spPr bwMode="auto">
          <a:xfrm>
            <a:off x="4572000" y="3429000"/>
            <a:ext cx="1152128" cy="61766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36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41" name="Line 29"/>
          <p:cNvSpPr>
            <a:spLocks noChangeShapeType="1"/>
          </p:cNvSpPr>
          <p:nvPr/>
        </p:nvSpPr>
        <p:spPr bwMode="auto">
          <a:xfrm>
            <a:off x="5771020" y="3717032"/>
            <a:ext cx="830279"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 name="Freeform 3"/>
          <p:cNvSpPr>
            <a:spLocks/>
          </p:cNvSpPr>
          <p:nvPr/>
        </p:nvSpPr>
        <p:spPr bwMode="auto">
          <a:xfrm rot="-46713677">
            <a:off x="4912019" y="3601182"/>
            <a:ext cx="472089" cy="724170"/>
          </a:xfrm>
          <a:custGeom>
            <a:avLst/>
            <a:gdLst/>
            <a:ahLst/>
            <a:cxnLst>
              <a:cxn ang="0">
                <a:pos x="0" y="0"/>
              </a:cxn>
              <a:cxn ang="0">
                <a:pos x="180" y="180"/>
              </a:cxn>
              <a:cxn ang="0">
                <a:pos x="540" y="180"/>
              </a:cxn>
              <a:cxn ang="0">
                <a:pos x="360" y="540"/>
              </a:cxn>
              <a:cxn ang="0">
                <a:pos x="720" y="360"/>
              </a:cxn>
              <a:cxn ang="0">
                <a:pos x="540" y="720"/>
              </a:cxn>
              <a:cxn ang="0">
                <a:pos x="900" y="540"/>
              </a:cxn>
              <a:cxn ang="0">
                <a:pos x="720" y="900"/>
              </a:cxn>
              <a:cxn ang="0">
                <a:pos x="900" y="1080"/>
              </a:cxn>
            </a:cxnLst>
            <a:rect l="0" t="0" r="r" b="b"/>
            <a:pathLst>
              <a:path w="930" h="1080">
                <a:moveTo>
                  <a:pt x="0" y="0"/>
                </a:moveTo>
                <a:cubicBezTo>
                  <a:pt x="45" y="75"/>
                  <a:pt x="90" y="150"/>
                  <a:pt x="180" y="180"/>
                </a:cubicBezTo>
                <a:cubicBezTo>
                  <a:pt x="270" y="210"/>
                  <a:pt x="510" y="120"/>
                  <a:pt x="540" y="180"/>
                </a:cubicBezTo>
                <a:cubicBezTo>
                  <a:pt x="570" y="240"/>
                  <a:pt x="330" y="510"/>
                  <a:pt x="360" y="540"/>
                </a:cubicBezTo>
                <a:cubicBezTo>
                  <a:pt x="390" y="570"/>
                  <a:pt x="690" y="330"/>
                  <a:pt x="720" y="360"/>
                </a:cubicBezTo>
                <a:cubicBezTo>
                  <a:pt x="750" y="390"/>
                  <a:pt x="510" y="690"/>
                  <a:pt x="540" y="720"/>
                </a:cubicBezTo>
                <a:cubicBezTo>
                  <a:pt x="570" y="750"/>
                  <a:pt x="870" y="510"/>
                  <a:pt x="900" y="540"/>
                </a:cubicBezTo>
                <a:cubicBezTo>
                  <a:pt x="930" y="570"/>
                  <a:pt x="720" y="810"/>
                  <a:pt x="720" y="900"/>
                </a:cubicBezTo>
                <a:cubicBezTo>
                  <a:pt x="720" y="990"/>
                  <a:pt x="870" y="1050"/>
                  <a:pt x="900" y="108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 name="Freeform 3"/>
          <p:cNvSpPr>
            <a:spLocks/>
          </p:cNvSpPr>
          <p:nvPr/>
        </p:nvSpPr>
        <p:spPr bwMode="auto">
          <a:xfrm rot="-46713677">
            <a:off x="4912018" y="3313151"/>
            <a:ext cx="472089" cy="724170"/>
          </a:xfrm>
          <a:custGeom>
            <a:avLst/>
            <a:gdLst/>
            <a:ahLst/>
            <a:cxnLst>
              <a:cxn ang="0">
                <a:pos x="0" y="0"/>
              </a:cxn>
              <a:cxn ang="0">
                <a:pos x="180" y="180"/>
              </a:cxn>
              <a:cxn ang="0">
                <a:pos x="540" y="180"/>
              </a:cxn>
              <a:cxn ang="0">
                <a:pos x="360" y="540"/>
              </a:cxn>
              <a:cxn ang="0">
                <a:pos x="720" y="360"/>
              </a:cxn>
              <a:cxn ang="0">
                <a:pos x="540" y="720"/>
              </a:cxn>
              <a:cxn ang="0">
                <a:pos x="900" y="540"/>
              </a:cxn>
              <a:cxn ang="0">
                <a:pos x="720" y="900"/>
              </a:cxn>
              <a:cxn ang="0">
                <a:pos x="900" y="1080"/>
              </a:cxn>
            </a:cxnLst>
            <a:rect l="0" t="0" r="r" b="b"/>
            <a:pathLst>
              <a:path w="930" h="1080">
                <a:moveTo>
                  <a:pt x="0" y="0"/>
                </a:moveTo>
                <a:cubicBezTo>
                  <a:pt x="45" y="75"/>
                  <a:pt x="90" y="150"/>
                  <a:pt x="180" y="180"/>
                </a:cubicBezTo>
                <a:cubicBezTo>
                  <a:pt x="270" y="210"/>
                  <a:pt x="510" y="120"/>
                  <a:pt x="540" y="180"/>
                </a:cubicBezTo>
                <a:cubicBezTo>
                  <a:pt x="570" y="240"/>
                  <a:pt x="330" y="510"/>
                  <a:pt x="360" y="540"/>
                </a:cubicBezTo>
                <a:cubicBezTo>
                  <a:pt x="390" y="570"/>
                  <a:pt x="690" y="330"/>
                  <a:pt x="720" y="360"/>
                </a:cubicBezTo>
                <a:cubicBezTo>
                  <a:pt x="750" y="390"/>
                  <a:pt x="510" y="690"/>
                  <a:pt x="540" y="720"/>
                </a:cubicBezTo>
                <a:cubicBezTo>
                  <a:pt x="570" y="750"/>
                  <a:pt x="870" y="510"/>
                  <a:pt x="900" y="540"/>
                </a:cubicBezTo>
                <a:cubicBezTo>
                  <a:pt x="930" y="570"/>
                  <a:pt x="720" y="810"/>
                  <a:pt x="720" y="900"/>
                </a:cubicBezTo>
                <a:cubicBezTo>
                  <a:pt x="720" y="990"/>
                  <a:pt x="870" y="1050"/>
                  <a:pt x="900" y="108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 name="Line 29"/>
          <p:cNvSpPr>
            <a:spLocks noChangeShapeType="1"/>
          </p:cNvSpPr>
          <p:nvPr/>
        </p:nvSpPr>
        <p:spPr bwMode="auto">
          <a:xfrm>
            <a:off x="3563888" y="3717032"/>
            <a:ext cx="97429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 name="Text Box 7"/>
          <p:cNvSpPr txBox="1">
            <a:spLocks noChangeArrowheads="1"/>
          </p:cNvSpPr>
          <p:nvPr/>
        </p:nvSpPr>
        <p:spPr bwMode="auto">
          <a:xfrm>
            <a:off x="4499992" y="4149080"/>
            <a:ext cx="1440160"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tab pos="1266825" algn="l"/>
              </a:tabLst>
            </a:pPr>
            <a:r>
              <a:rPr kumimoji="0" lang="fr-FR" sz="20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Eau froide</a:t>
            </a:r>
            <a:endParaRPr kumimoji="0" lang="fr-FR" sz="32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47" name="Rectangle 46"/>
          <p:cNvSpPr/>
          <p:nvPr/>
        </p:nvSpPr>
        <p:spPr>
          <a:xfrm>
            <a:off x="1259632" y="6021288"/>
            <a:ext cx="6012160" cy="369332"/>
          </a:xfrm>
          <a:prstGeom prst="rect">
            <a:avLst/>
          </a:prstGeom>
        </p:spPr>
        <p:txBody>
          <a:bodyPr wrap="square">
            <a:spAutoFit/>
          </a:bodyPr>
          <a:lstStyle/>
          <a:p>
            <a:pPr algn="ctr"/>
            <a:r>
              <a:rPr lang="fr-FR" b="1" dirty="0">
                <a:latin typeface="Times New Roman" pitchFamily="18" charset="0"/>
                <a:cs typeface="Times New Roman" pitchFamily="18" charset="0"/>
              </a:rPr>
              <a:t>Figure: Schéma d’une turbine à gaz à circuit fermé</a:t>
            </a:r>
            <a:endParaRPr lang="fr-FR" dirty="0"/>
          </a:p>
        </p:txBody>
      </p:sp>
      <p:sp>
        <p:nvSpPr>
          <p:cNvPr id="48" name="Rectangle 47"/>
          <p:cNvSpPr/>
          <p:nvPr/>
        </p:nvSpPr>
        <p:spPr>
          <a:xfrm>
            <a:off x="539552" y="4509120"/>
            <a:ext cx="5832648" cy="1446550"/>
          </a:xfrm>
          <a:prstGeom prst="rect">
            <a:avLst/>
          </a:prstGeom>
        </p:spPr>
        <p:txBody>
          <a:bodyPr wrap="square">
            <a:spAutoFit/>
          </a:bodyPr>
          <a:lstStyle/>
          <a:p>
            <a:pPr algn="justLow" eaLnBrk="0" fontAlgn="base" hangingPunct="0">
              <a:spcBef>
                <a:spcPct val="0"/>
              </a:spcBef>
              <a:spcAft>
                <a:spcPct val="0"/>
              </a:spcAft>
            </a:pPr>
            <a:r>
              <a:rPr lang="fr-FR" b="1" dirty="0">
                <a:latin typeface="Times New Roman" pitchFamily="18" charset="0"/>
                <a:ea typeface="Times New Roman" pitchFamily="18" charset="0"/>
                <a:cs typeface="Times New Roman" pitchFamily="18" charset="0"/>
              </a:rPr>
              <a:t>ML- Moteur de lancement.</a:t>
            </a:r>
          </a:p>
          <a:p>
            <a:pPr lvl="0" algn="justLow" eaLnBrk="0" fontAlgn="base" hangingPunct="0">
              <a:spcBef>
                <a:spcPct val="0"/>
              </a:spcBef>
              <a:spcAft>
                <a:spcPct val="0"/>
              </a:spcAft>
            </a:pPr>
            <a:r>
              <a:rPr lang="fr-FR" b="1" dirty="0">
                <a:latin typeface="Times New Roman" pitchFamily="18" charset="0"/>
                <a:ea typeface="Times New Roman" pitchFamily="18" charset="0"/>
                <a:cs typeface="Times New Roman" pitchFamily="18" charset="0"/>
              </a:rPr>
              <a:t>C- compresseur d’air.    </a:t>
            </a:r>
          </a:p>
          <a:p>
            <a:pPr algn="justLow" eaLnBrk="0" fontAlgn="base" hangingPunct="0">
              <a:spcBef>
                <a:spcPct val="0"/>
              </a:spcBef>
              <a:spcAft>
                <a:spcPct val="0"/>
              </a:spcAft>
            </a:pPr>
            <a:r>
              <a:rPr lang="fr-FR" b="1" dirty="0">
                <a:latin typeface="Times New Roman" pitchFamily="18" charset="0"/>
                <a:ea typeface="Times New Roman" pitchFamily="18" charset="0"/>
                <a:cs typeface="Times New Roman" pitchFamily="18" charset="0"/>
              </a:rPr>
              <a:t>T- turbine à gaz.</a:t>
            </a:r>
          </a:p>
          <a:p>
            <a:pPr algn="justLow" eaLnBrk="0" fontAlgn="base" hangingPunct="0">
              <a:spcBef>
                <a:spcPct val="0"/>
              </a:spcBef>
              <a:spcAft>
                <a:spcPct val="0"/>
              </a:spcAft>
            </a:pPr>
            <a:r>
              <a:rPr lang="fr-FR" sz="1600" b="1" dirty="0">
                <a:latin typeface="Times New Roman" pitchFamily="18" charset="0"/>
                <a:cs typeface="Times New Roman" pitchFamily="18" charset="0"/>
              </a:rPr>
              <a:t>E- Echangeur</a:t>
            </a:r>
          </a:p>
          <a:p>
            <a:pPr lvl="0" algn="justLow" eaLnBrk="0" fontAlgn="base" hangingPunct="0">
              <a:spcBef>
                <a:spcPct val="0"/>
              </a:spcBef>
              <a:spcAft>
                <a:spcPct val="0"/>
              </a:spcAft>
            </a:pPr>
            <a:r>
              <a:rPr lang="fr-FR" b="1" dirty="0">
                <a:latin typeface="Times New Roman" pitchFamily="18" charset="0"/>
                <a:ea typeface="Times New Roman" pitchFamily="18" charset="0"/>
                <a:cs typeface="Times New Roman" pitchFamily="18" charset="0"/>
              </a:rPr>
              <a:t>R- machine réceptrice (pompe, compresseur, ..</a:t>
            </a:r>
            <a:r>
              <a:rPr lang="fr-FR" b="1" dirty="0" err="1">
                <a:latin typeface="Times New Roman" pitchFamily="18" charset="0"/>
                <a:ea typeface="Times New Roman" pitchFamily="18" charset="0"/>
                <a:cs typeface="Times New Roman" pitchFamily="18" charset="0"/>
              </a:rPr>
              <a:t>etc</a:t>
            </a:r>
            <a:r>
              <a:rPr lang="fr-FR" b="1" dirty="0">
                <a:latin typeface="Times New Roman" pitchFamily="18" charset="0"/>
                <a:ea typeface="Times New Roman" pitchFamily="18" charset="0"/>
                <a:cs typeface="Times New Roman" pitchFamily="18" charset="0"/>
              </a:rPr>
              <a:t>).                        </a:t>
            </a:r>
          </a:p>
        </p:txBody>
      </p:sp>
      <p:sp>
        <p:nvSpPr>
          <p:cNvPr id="49" name="Text Box 7"/>
          <p:cNvSpPr txBox="1">
            <a:spLocks noChangeArrowheads="1"/>
          </p:cNvSpPr>
          <p:nvPr/>
        </p:nvSpPr>
        <p:spPr bwMode="auto">
          <a:xfrm>
            <a:off x="4860032" y="2996952"/>
            <a:ext cx="432048"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tab pos="1266825" algn="l"/>
              </a:tabLst>
            </a:pPr>
            <a:r>
              <a:rPr kumimoji="0" lang="fr-FR" sz="20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E</a:t>
            </a:r>
            <a:endParaRPr kumimoji="0" lang="fr-FR" sz="32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50" name="Text Box 7"/>
          <p:cNvSpPr txBox="1">
            <a:spLocks noChangeArrowheads="1"/>
          </p:cNvSpPr>
          <p:nvPr/>
        </p:nvSpPr>
        <p:spPr bwMode="auto">
          <a:xfrm>
            <a:off x="5004048" y="1268760"/>
            <a:ext cx="504056"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tab pos="1266825" algn="l"/>
              </a:tabLst>
            </a:pPr>
            <a:r>
              <a:rPr kumimoji="0" lang="fr-FR" sz="20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E</a:t>
            </a:r>
            <a:endParaRPr kumimoji="0" lang="fr-FR" sz="32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51" name="Text Box 11">
            <a:extLst>
              <a:ext uri="{FF2B5EF4-FFF2-40B4-BE49-F238E27FC236}">
                <a16:creationId xmlns:a16="http://schemas.microsoft.com/office/drawing/2014/main" id="{4A69AC2B-E8B9-9F42-8957-F50E877A196A}"/>
              </a:ext>
            </a:extLst>
          </p:cNvPr>
          <p:cNvSpPr txBox="1">
            <a:spLocks noChangeArrowheads="1"/>
          </p:cNvSpPr>
          <p:nvPr/>
        </p:nvSpPr>
        <p:spPr bwMode="auto">
          <a:xfrm>
            <a:off x="4634807" y="635850"/>
            <a:ext cx="976093" cy="477309"/>
          </a:xfrm>
          <a:prstGeom prst="rect">
            <a:avLst/>
          </a:prstGeom>
          <a:solidFill>
            <a:schemeClr val="tx1"/>
          </a:solidFill>
          <a:ln w="12700">
            <a:solidFill>
              <a:srgbClr val="404040">
                <a:alpha val="0"/>
              </a:srgbClr>
            </a:solidFill>
            <a:miter lim="800000"/>
            <a:headEnd/>
            <a:tailEnd/>
          </a:ln>
          <a:effectLst>
            <a:softEdge rad="1270000"/>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CC</a:t>
            </a:r>
            <a:endParaRPr kumimoji="0" lang="fr-FR" sz="36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 name="ZoneTexte 1">
            <a:extLst>
              <a:ext uri="{FF2B5EF4-FFF2-40B4-BE49-F238E27FC236}">
                <a16:creationId xmlns:a16="http://schemas.microsoft.com/office/drawing/2014/main" id="{A9039D3D-879F-4640-9179-B6E130413454}"/>
              </a:ext>
            </a:extLst>
          </p:cNvPr>
          <p:cNvSpPr txBox="1"/>
          <p:nvPr/>
        </p:nvSpPr>
        <p:spPr>
          <a:xfrm>
            <a:off x="4664964" y="662203"/>
            <a:ext cx="945935" cy="439026"/>
          </a:xfrm>
          <a:prstGeom prst="rect">
            <a:avLst/>
          </a:prstGeom>
          <a:noFill/>
          <a:ln>
            <a:solidFill>
              <a:srgbClr val="404040"/>
            </a:solidFill>
          </a:ln>
        </p:spPr>
        <p:txBody>
          <a:bodyPr wrap="square" rtlCol="0">
            <a:spAutoFit/>
          </a:bodyPr>
          <a:lstStyle/>
          <a:p>
            <a:endParaRPr lang="fr-FR"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2159</TotalTime>
  <Words>1716</Words>
  <Application>Microsoft Macintosh PowerPoint</Application>
  <PresentationFormat>Affichage à l'écran (4:3)</PresentationFormat>
  <Paragraphs>263</Paragraphs>
  <Slides>36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36</vt:i4>
      </vt:variant>
    </vt:vector>
  </HeadingPairs>
  <TitlesOfParts>
    <vt:vector size="41" baseType="lpstr">
      <vt:lpstr>Arial</vt:lpstr>
      <vt:lpstr>Calibri</vt:lpstr>
      <vt:lpstr>Times New Roman</vt:lpstr>
      <vt:lpstr>Wingdings</vt:lpstr>
      <vt:lpstr>Thème Office</vt:lpstr>
      <vt:lpstr>Cours sur les Turbines</vt:lpstr>
      <vt:lpstr>1. Introduction</vt:lpstr>
      <vt:lpstr>2. TURBINE A GAZ</vt:lpstr>
      <vt:lpstr>Présentation PowerPoint</vt:lpstr>
      <vt:lpstr>Présentation PowerPoint</vt:lpstr>
      <vt:lpstr>a- Circuit ouvert</vt:lpstr>
      <vt:lpstr>Présentation PowerPoint</vt:lpstr>
      <vt:lpstr>b- Circuit fermé</vt:lpstr>
      <vt:lpstr>Présentation PowerPoint</vt:lpstr>
      <vt:lpstr>3. Cycle théorique d’une turbine à gaz</vt:lpstr>
      <vt:lpstr>Présentation PowerPoint</vt:lpstr>
      <vt:lpstr>Présentation PowerPoint</vt:lpstr>
      <vt:lpstr>Présentation PowerPoint</vt:lpstr>
      <vt:lpstr>3. TURBINE A VAPEUR</vt:lpstr>
      <vt:lpstr>La turbine placée entre ces deux sources assure la transformation en énergie de rotation avec le minimum possible de pertes.  </vt:lpstr>
      <vt:lpstr>L’eau refoulée par la pompe passe dans l’économiseur où elle est réchauffée à pression constante jusqu’à la température d’ébullition . Ensuite, elle est vaporisée dans la chaudière  et par la suite surchauffée dans le surchauffeur. Ces trois éléments (Economiseur, chaudière , surchauffeur) forment un seul bloc  appelé générateur de vapeur.  La vapeur sortante se détend dans la turbine où l’énergie thermique est transformée en travail mécanique. Ensuite la vapeur est condensée dans le condensateur. L’eau obtenue est par la suite aspirée par la pompe pour décrire un autre cycle.</vt:lpstr>
      <vt:lpstr>Présentation PowerPoint</vt:lpstr>
      <vt:lpstr>     Les différentes catégories de la turbine à vapeur: La turbine est une machine qui grâce à la vitesse acquise par le fluide moteur permet de faire tourner un arbre pouvant lui-même entrainer une autre machine. Il y a deux classes de turbines d’un point de vue de fonctionnement c’est  à dire la turbine à action et la turbine à réaction.     </vt:lpstr>
      <vt:lpstr>2. Turbine à réaction:</vt:lpstr>
      <vt:lpstr>Présentation PowerPoint</vt:lpstr>
      <vt:lpstr>Présentation PowerPoint</vt:lpstr>
      <vt:lpstr>Présentation PowerPoint</vt:lpstr>
      <vt:lpstr>Présentation PowerPoint</vt:lpstr>
      <vt:lpstr>Cycle théorique d’une turbine à vapeur (cycle de Rankine) :  Le cycle de base d’une turbine à vapeur (cycle théorique comportant un changement d’état) est un cycle de Rankine qui se déroule totalement en vapeur humide. Ce cycle comporte :  1. Deux isobares (changement d’état isotherme) . 2. Deux adiabatiques.  C’est un cycle de Carnot (rectangle dans le diagramme (T −S)), appliqué aux vapeurs condensables : </vt:lpstr>
      <vt:lpstr>Présentation PowerPoint</vt:lpstr>
      <vt:lpstr>Présentation PowerPoint</vt:lpstr>
      <vt:lpstr>Remarque : </vt:lpstr>
      <vt:lpstr>Cycle d'une turbine à vapeur</vt:lpstr>
      <vt:lpstr>Cycle de Rankine</vt:lpstr>
      <vt:lpstr>Calcul du rendement du cycle réel de Rankine:</vt:lpstr>
      <vt:lpstr>3. Cycle de Hirn</vt:lpstr>
      <vt:lpstr>Ce cycle présente deux avantages : 1.  la surchauffe augmente la température (l’énergie) de la vapeur en début de détente 2.  la détente est effectuée en régime sec.</vt:lpstr>
      <vt:lpstr>Calcul du rendement du cycle réel de Hirn:</vt:lpstr>
      <vt:lpstr>Cycle de Hirn avec resurchauffe:  Pour améliorer le rendement du cycle de Hirn, on cherche à augmenter la pression P2.  Cette augmentation de pression risque de déplacer la détente en milieu humide :</vt:lpstr>
      <vt:lpstr>Afin de conserver une détente en vapeur sèche, la détente est fractionnée, permettant de resurchauffer la vapeur après une détente partielle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racha</dc:creator>
  <cp:lastModifiedBy>Microsoft Office User</cp:lastModifiedBy>
  <cp:revision>137</cp:revision>
  <dcterms:created xsi:type="dcterms:W3CDTF">2017-10-21T07:39:51Z</dcterms:created>
  <dcterms:modified xsi:type="dcterms:W3CDTF">2022-01-11T07:56:07Z</dcterms:modified>
</cp:coreProperties>
</file>