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0"/>
  </p:notesMasterIdLst>
  <p:sldIdLst>
    <p:sldId id="374" r:id="rId2"/>
    <p:sldId id="569" r:id="rId3"/>
    <p:sldId id="581" r:id="rId4"/>
    <p:sldId id="580" r:id="rId5"/>
    <p:sldId id="574" r:id="rId6"/>
    <p:sldId id="573" r:id="rId7"/>
    <p:sldId id="578" r:id="rId8"/>
    <p:sldId id="575"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CC66"/>
    <a:srgbClr val="FFFFCC"/>
    <a:srgbClr val="FAF5D0"/>
    <a:srgbClr val="FFCCCC"/>
    <a:srgbClr val="FBDF85"/>
    <a:srgbClr val="99FF33"/>
    <a:srgbClr val="00FF99"/>
  </p:clrMru>
</p:presentationPr>
</file>

<file path=ppt/tableStyles.xml><?xml version="1.0" encoding="utf-8"?>
<a:tblStyleLst xmlns:a="http://schemas.openxmlformats.org/drawingml/2006/main" def="{5C22544A-7EE6-4342-B048-85BDC9FD1C3A}">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83235" autoAdjust="0"/>
  </p:normalViewPr>
  <p:slideViewPr>
    <p:cSldViewPr>
      <p:cViewPr>
        <p:scale>
          <a:sx n="100" d="100"/>
          <a:sy n="100" d="100"/>
        </p:scale>
        <p:origin x="-1860" y="132"/>
      </p:cViewPr>
      <p:guideLst>
        <p:guide orient="horz" pos="2160"/>
        <p:guide pos="2880"/>
      </p:guideLst>
    </p:cSldViewPr>
  </p:slideViewPr>
  <p:outlineViewPr>
    <p:cViewPr>
      <p:scale>
        <a:sx n="33" d="100"/>
        <a:sy n="33" d="100"/>
      </p:scale>
      <p:origin x="246"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F73D87-7340-41E6-A4AF-76915493FD90}" type="datetimeFigureOut">
              <a:rPr lang="fr-FR" smtClean="0"/>
              <a:pPr/>
              <a:t>18/03/2023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45F255-2A97-4197-A9BF-65702549E44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sz="1200" kern="1200" dirty="0" smtClean="0">
                <a:solidFill>
                  <a:schemeClr val="tx1"/>
                </a:solidFill>
                <a:latin typeface="+mn-lt"/>
                <a:ea typeface="+mn-ea"/>
                <a:cs typeface="+mn-cs"/>
              </a:rPr>
              <a:t>	</a:t>
            </a:r>
            <a:endParaRPr lang="fr-FR" dirty="0"/>
          </a:p>
        </p:txBody>
      </p:sp>
      <p:sp>
        <p:nvSpPr>
          <p:cNvPr id="4" name="Espace réservé du numéro de diapositive 3"/>
          <p:cNvSpPr>
            <a:spLocks noGrp="1"/>
          </p:cNvSpPr>
          <p:nvPr>
            <p:ph type="sldNum" sz="quarter" idx="10"/>
          </p:nvPr>
        </p:nvSpPr>
        <p:spPr/>
        <p:txBody>
          <a:bodyPr/>
          <a:lstStyle/>
          <a:p>
            <a:fld id="{9745F255-2A97-4197-A9BF-65702549E445}"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Les droits dont il dispose et les responsabilités qui lui incombent </a:t>
            </a:r>
          </a:p>
          <a:p>
            <a:endParaRPr lang="fr-FR" dirty="0" smtClean="0"/>
          </a:p>
          <a:p>
            <a:r>
              <a:rPr lang="fr-FR" dirty="0" smtClean="0"/>
              <a:t>Il vise à rappeler aux étudiants leur statut, aussi bien</a:t>
            </a:r>
            <a:r>
              <a:rPr lang="fr-FR" baseline="0" dirty="0" smtClean="0"/>
              <a:t> </a:t>
            </a:r>
            <a:r>
              <a:rPr lang="fr-FR" dirty="0" smtClean="0"/>
              <a:t>à l’Université que dans le monde du travail,</a:t>
            </a:r>
            <a:r>
              <a:rPr lang="fr-FR" baseline="0" dirty="0" smtClean="0"/>
              <a:t> e</a:t>
            </a:r>
            <a:r>
              <a:rPr lang="fr-FR" dirty="0" smtClean="0"/>
              <a:t>t leur ………………. les droits dont il dispose ainsi que les responsabilités qui leur incombent </a:t>
            </a:r>
          </a:p>
          <a:p>
            <a:endParaRPr lang="fr-FR" dirty="0" smtClean="0"/>
          </a:p>
          <a:p>
            <a:r>
              <a:rPr lang="fr-FR" dirty="0" smtClean="0"/>
              <a:t>Étudiants, composante essentiel de la communauté universitaire et de la société en général</a:t>
            </a:r>
            <a:endParaRPr lang="fr-FR" dirty="0"/>
          </a:p>
        </p:txBody>
      </p:sp>
      <p:sp>
        <p:nvSpPr>
          <p:cNvPr id="4" name="Espace réservé du numéro de diapositive 3"/>
          <p:cNvSpPr>
            <a:spLocks noGrp="1"/>
          </p:cNvSpPr>
          <p:nvPr>
            <p:ph type="sldNum" sz="quarter" idx="10"/>
          </p:nvPr>
        </p:nvSpPr>
        <p:spPr/>
        <p:txBody>
          <a:bodyPr/>
          <a:lstStyle/>
          <a:p>
            <a:fld id="{9745F255-2A97-4197-A9BF-65702549E445}"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	Rappeler aux étudiants qu'ils constituent, bien sûr, le principal élément de la communauté universitaire, mais aussi les futurs cadres de la nation, qui auront à gérer les différents secteurs d'activité du pays et à contribuer à son développement social, économique et culturel.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	Qu'ils représentent donc ce qu'il y'a de mieux dans la société, et constituent la vitrine et le modèle de cette société.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	</a:t>
            </a:r>
          </a:p>
          <a:p>
            <a:endParaRPr lang="fr-FR" dirty="0"/>
          </a:p>
        </p:txBody>
      </p:sp>
      <p:sp>
        <p:nvSpPr>
          <p:cNvPr id="4" name="Espace réservé du numéro de diapositive 3"/>
          <p:cNvSpPr>
            <a:spLocks noGrp="1"/>
          </p:cNvSpPr>
          <p:nvPr>
            <p:ph type="sldNum" sz="quarter" idx="10"/>
          </p:nvPr>
        </p:nvSpPr>
        <p:spPr/>
        <p:txBody>
          <a:bodyPr/>
          <a:lstStyle/>
          <a:p>
            <a:fld id="{9745F255-2A97-4197-A9BF-65702549E445}"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	Un tel statut confère à l'étudiant des droits, mais lui impose aussi des devoirs, des obligations et des responsabilités. </a:t>
            </a:r>
          </a:p>
          <a:p>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Pour justifier ce statut, l'étudiant doit, en premier lieu, avoir un comportement exemplaire et être une référence sur les plans moral, éthique et déontologique, aussi bien au sein de  l'Université que dans le monde professionnel. </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	Pour maximiser leurs chances de réussite dans le monde professionnel, les étudiants doivent développer, au terme de leur formation,  </a:t>
            </a:r>
            <a:r>
              <a:rPr lang="ar-DZ" sz="1200" b="1" kern="1200" dirty="0" smtClean="0">
                <a:solidFill>
                  <a:schemeClr val="tx1"/>
                </a:solidFill>
                <a:latin typeface="+mn-lt"/>
                <a:ea typeface="+mn-ea"/>
                <a:cs typeface="+mn-cs"/>
              </a:rPr>
              <a:t>3</a:t>
            </a:r>
            <a:r>
              <a:rPr lang="fr-FR" sz="1200" b="1" kern="1200" dirty="0" smtClean="0">
                <a:solidFill>
                  <a:schemeClr val="tx1"/>
                </a:solidFill>
                <a:latin typeface="+mn-lt"/>
                <a:ea typeface="+mn-ea"/>
                <a:cs typeface="+mn-cs"/>
              </a:rPr>
              <a:t> types de compétences</a:t>
            </a:r>
            <a:r>
              <a:rPr lang="fr-FR" sz="1200" kern="1200" dirty="0" smtClean="0">
                <a:solidFill>
                  <a:schemeClr val="tx1"/>
                </a:solidFill>
                <a:latin typeface="+mn-lt"/>
                <a:ea typeface="+mn-ea"/>
                <a:cs typeface="+mn-cs"/>
              </a:rPr>
              <a:t> (</a:t>
            </a:r>
            <a:r>
              <a:rPr lang="fr-FR" sz="1200" b="1" kern="1200" dirty="0" smtClean="0">
                <a:solidFill>
                  <a:schemeClr val="tx1"/>
                </a:solidFill>
                <a:latin typeface="+mn-lt"/>
                <a:ea typeface="+mn-ea"/>
                <a:cs typeface="+mn-cs"/>
              </a:rPr>
              <a:t>3 savoirs</a:t>
            </a:r>
            <a:r>
              <a:rPr lang="fr-FR" sz="1200" kern="1200" dirty="0" smtClean="0">
                <a:solidFill>
                  <a:schemeClr val="tx1"/>
                </a:solidFill>
                <a:latin typeface="+mn-lt"/>
                <a:ea typeface="+mn-ea"/>
                <a:cs typeface="+mn-cs"/>
              </a:rPr>
              <a:t>) :</a:t>
            </a:r>
          </a:p>
          <a:p>
            <a:pPr lvl="0"/>
            <a:r>
              <a:rPr lang="fr-FR" sz="1200" b="1" kern="1200" dirty="0" smtClean="0">
                <a:solidFill>
                  <a:schemeClr val="tx1"/>
                </a:solidFill>
                <a:latin typeface="+mn-lt"/>
                <a:ea typeface="+mn-ea"/>
                <a:cs typeface="+mn-cs"/>
              </a:rPr>
              <a:t>Le savoir</a:t>
            </a:r>
            <a:r>
              <a:rPr lang="fr-FR" sz="1200" kern="1200" dirty="0" smtClean="0">
                <a:solidFill>
                  <a:schemeClr val="tx1"/>
                </a:solidFill>
                <a:latin typeface="+mn-lt"/>
                <a:ea typeface="+mn-ea"/>
                <a:cs typeface="+mn-cs"/>
              </a:rPr>
              <a:t> </a:t>
            </a:r>
            <a:r>
              <a:rPr lang="fr-FR" sz="1200" b="1" kern="1200" dirty="0" smtClean="0">
                <a:solidFill>
                  <a:schemeClr val="tx1"/>
                </a:solidFill>
                <a:latin typeface="+mn-lt"/>
                <a:ea typeface="+mn-ea"/>
                <a:cs typeface="+mn-cs"/>
              </a:rPr>
              <a:t> :</a:t>
            </a:r>
            <a:r>
              <a:rPr lang="fr-FR" sz="1200" kern="1200" dirty="0" smtClean="0">
                <a:solidFill>
                  <a:schemeClr val="tx1"/>
                </a:solidFill>
                <a:latin typeface="+mn-lt"/>
                <a:ea typeface="+mn-ea"/>
                <a:cs typeface="+mn-cs"/>
              </a:rPr>
              <a:t> connaissances théoriques acquises lors de la formation </a:t>
            </a:r>
            <a:r>
              <a:rPr lang="fr-FR" sz="1200" b="1" kern="1200" dirty="0" smtClean="0">
                <a:solidFill>
                  <a:schemeClr val="tx1"/>
                </a:solidFill>
                <a:latin typeface="+mn-lt"/>
                <a:ea typeface="+mn-ea"/>
                <a:cs typeface="+mn-cs"/>
              </a:rPr>
              <a:t>(</a:t>
            </a:r>
            <a:r>
              <a:rPr lang="ar-DZ" sz="1200" b="1" kern="1200" dirty="0" smtClean="0">
                <a:solidFill>
                  <a:schemeClr val="tx1"/>
                </a:solidFill>
                <a:latin typeface="+mn-lt"/>
                <a:ea typeface="+mn-ea"/>
                <a:cs typeface="+mn-cs"/>
              </a:rPr>
              <a:t>المعرفة</a:t>
            </a:r>
            <a:r>
              <a:rPr lang="fr-FR" sz="1200" b="1" kern="1200" dirty="0" smtClean="0">
                <a:solidFill>
                  <a:schemeClr val="tx1"/>
                </a:solidFill>
                <a:latin typeface="+mn-lt"/>
                <a:ea typeface="+mn-ea"/>
                <a:cs typeface="+mn-cs"/>
              </a:rPr>
              <a:t>)</a:t>
            </a:r>
            <a:r>
              <a:rPr lang="fr-FR" sz="1200" kern="1200" dirty="0" smtClean="0">
                <a:solidFill>
                  <a:schemeClr val="tx1"/>
                </a:solidFill>
                <a:latin typeface="+mn-lt"/>
                <a:ea typeface="+mn-ea"/>
                <a:cs typeface="+mn-cs"/>
              </a:rPr>
              <a:t>.</a:t>
            </a:r>
          </a:p>
          <a:p>
            <a:pPr lvl="0"/>
            <a:r>
              <a:rPr lang="fr-FR" sz="1200" b="1" kern="1200" dirty="0" smtClean="0">
                <a:solidFill>
                  <a:schemeClr val="tx1"/>
                </a:solidFill>
                <a:latin typeface="+mn-lt"/>
                <a:ea typeface="+mn-ea"/>
                <a:cs typeface="+mn-cs"/>
              </a:rPr>
              <a:t>Le savoir-faire</a:t>
            </a:r>
            <a:r>
              <a:rPr lang="fr-FR" sz="1200" kern="1200" dirty="0" smtClean="0">
                <a:solidFill>
                  <a:schemeClr val="tx1"/>
                </a:solidFill>
                <a:latin typeface="+mn-lt"/>
                <a:ea typeface="+mn-ea"/>
                <a:cs typeface="+mn-cs"/>
              </a:rPr>
              <a:t> </a:t>
            </a:r>
            <a:r>
              <a:rPr lang="fr-FR" sz="1200" b="1" kern="1200" dirty="0" smtClean="0">
                <a:solidFill>
                  <a:schemeClr val="tx1"/>
                </a:solidFill>
                <a:latin typeface="+mn-lt"/>
                <a:ea typeface="+mn-ea"/>
                <a:cs typeface="+mn-cs"/>
              </a:rPr>
              <a:t>:</a:t>
            </a:r>
            <a:r>
              <a:rPr lang="fr-FR" sz="1200" kern="1200" dirty="0" smtClean="0">
                <a:solidFill>
                  <a:schemeClr val="tx1"/>
                </a:solidFill>
                <a:latin typeface="+mn-lt"/>
                <a:ea typeface="+mn-ea"/>
                <a:cs typeface="+mn-cs"/>
              </a:rPr>
              <a:t> l'expérience pratique qui permet l’application de ses connaissances, </a:t>
            </a:r>
            <a:r>
              <a:rPr lang="fr-FR" sz="1200" b="1" kern="1200" dirty="0" smtClean="0">
                <a:solidFill>
                  <a:schemeClr val="tx1"/>
                </a:solidFill>
                <a:latin typeface="+mn-lt"/>
                <a:ea typeface="+mn-ea"/>
                <a:cs typeface="+mn-cs"/>
              </a:rPr>
              <a:t>(</a:t>
            </a:r>
            <a:r>
              <a:rPr lang="ar-DZ" sz="1200" b="1" kern="1200" dirty="0" smtClean="0">
                <a:solidFill>
                  <a:schemeClr val="tx1"/>
                </a:solidFill>
                <a:latin typeface="+mn-lt"/>
                <a:ea typeface="+mn-ea"/>
                <a:cs typeface="+mn-cs"/>
              </a:rPr>
              <a:t>المهارات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الخبرة العملية</a:t>
            </a:r>
            <a:r>
              <a:rPr lang="fr-FR" sz="1200" b="1" kern="1200" dirty="0" smtClean="0">
                <a:solidFill>
                  <a:schemeClr val="tx1"/>
                </a:solidFill>
                <a:latin typeface="+mn-lt"/>
                <a:ea typeface="+mn-ea"/>
                <a:cs typeface="+mn-cs"/>
              </a:rPr>
              <a:t>)</a:t>
            </a:r>
            <a:r>
              <a:rPr lang="fr-FR" sz="1200" kern="1200" dirty="0" smtClean="0">
                <a:solidFill>
                  <a:schemeClr val="tx1"/>
                </a:solidFill>
                <a:latin typeface="+mn-lt"/>
                <a:ea typeface="+mn-ea"/>
                <a:cs typeface="+mn-cs"/>
              </a:rPr>
              <a:t>. </a:t>
            </a:r>
          </a:p>
          <a:p>
            <a:pPr lvl="0"/>
            <a:r>
              <a:rPr lang="fr-FR" sz="1200" b="1" kern="1200" dirty="0" smtClean="0">
                <a:solidFill>
                  <a:schemeClr val="tx1"/>
                </a:solidFill>
                <a:latin typeface="+mn-lt"/>
                <a:ea typeface="+mn-ea"/>
                <a:cs typeface="+mn-cs"/>
              </a:rPr>
              <a:t>Le savoir-être : </a:t>
            </a:r>
            <a:r>
              <a:rPr lang="fr-FR" sz="1200" kern="1200" dirty="0" smtClean="0">
                <a:solidFill>
                  <a:schemeClr val="tx1"/>
                </a:solidFill>
                <a:latin typeface="+mn-lt"/>
                <a:ea typeface="+mn-ea"/>
                <a:cs typeface="+mn-cs"/>
              </a:rPr>
              <a:t>qualités personnelles, relationnelles et comportementales d'un individu dans un environnement professionnel</a:t>
            </a:r>
            <a:r>
              <a:rPr lang="ar-DZ" sz="1200" b="1" kern="1200" dirty="0" smtClean="0">
                <a:solidFill>
                  <a:schemeClr val="tx1"/>
                </a:solidFill>
                <a:latin typeface="+mn-lt"/>
                <a:ea typeface="+mn-ea"/>
                <a:cs typeface="+mn-cs"/>
              </a:rPr>
              <a:t>الشخصية والسلوكية للفرد)  </a:t>
            </a:r>
            <a:r>
              <a:rPr lang="fr-FR" sz="1200" b="1" kern="1200" dirty="0" smtClean="0">
                <a:solidFill>
                  <a:schemeClr val="tx1"/>
                </a:solidFill>
                <a:latin typeface="+mn-lt"/>
                <a:ea typeface="+mn-ea"/>
                <a:cs typeface="+mn-cs"/>
              </a:rPr>
              <a:t>)</a:t>
            </a:r>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	Sans le savoir-être les deux premières qualités sont insuffisantes pour la réussite : On a beau avoir acquis toutes les connaissances théoriques du monde dans son domaine, on a beau être un géni sur le plan pratique, si on n’est pas doté de qualités humaines et comportementales nécessaires pour s’adapter et évoluer dans son environnement professionnel, cela ne peut finir que par un échec. Tout comme </a:t>
            </a:r>
            <a:r>
              <a:rPr lang="fr-FR" sz="1200" i="1" kern="1200" dirty="0" smtClean="0">
                <a:solidFill>
                  <a:schemeClr val="tx1"/>
                </a:solidFill>
                <a:latin typeface="+mn-lt"/>
                <a:ea typeface="+mn-ea"/>
                <a:cs typeface="+mn-cs"/>
              </a:rPr>
              <a:t>le savoir</a:t>
            </a:r>
            <a:r>
              <a:rPr lang="fr-FR" sz="1200" kern="1200" dirty="0" smtClean="0">
                <a:solidFill>
                  <a:schemeClr val="tx1"/>
                </a:solidFill>
                <a:latin typeface="+mn-lt"/>
                <a:ea typeface="+mn-ea"/>
                <a:cs typeface="+mn-cs"/>
              </a:rPr>
              <a:t> et </a:t>
            </a:r>
            <a:r>
              <a:rPr lang="fr-FR" sz="1200" i="1" kern="1200" dirty="0" smtClean="0">
                <a:solidFill>
                  <a:schemeClr val="tx1"/>
                </a:solidFill>
                <a:latin typeface="+mn-lt"/>
                <a:ea typeface="+mn-ea"/>
                <a:cs typeface="+mn-cs"/>
              </a:rPr>
              <a:t>le savoir-faire</a:t>
            </a:r>
            <a:r>
              <a:rPr lang="fr-FR" sz="1200" kern="1200" dirty="0" smtClean="0">
                <a:solidFill>
                  <a:schemeClr val="tx1"/>
                </a:solidFill>
                <a:latin typeface="+mn-lt"/>
                <a:ea typeface="+mn-ea"/>
                <a:cs typeface="+mn-cs"/>
              </a:rPr>
              <a:t>, </a:t>
            </a:r>
            <a:r>
              <a:rPr lang="fr-FR" sz="1200" i="1" kern="1200" dirty="0" smtClean="0">
                <a:solidFill>
                  <a:schemeClr val="tx1"/>
                </a:solidFill>
                <a:latin typeface="+mn-lt"/>
                <a:ea typeface="+mn-ea"/>
                <a:cs typeface="+mn-cs"/>
              </a:rPr>
              <a:t>le savoir-être </a:t>
            </a:r>
            <a:r>
              <a:rPr lang="fr-FR" sz="1200" kern="1200" dirty="0" smtClean="0">
                <a:solidFill>
                  <a:schemeClr val="tx1"/>
                </a:solidFill>
                <a:latin typeface="+mn-lt"/>
                <a:ea typeface="+mn-ea"/>
                <a:cs typeface="+mn-cs"/>
              </a:rPr>
              <a:t>constitue donc un critère de recrutement majeurs recherché par les recruteurs et les employeurs. Dans le milieu professionnel, il s’agit généralement de réaliser un travail d’équipe où il est indispensable de se coordonner avec les autres, en faisant preuve de</a:t>
            </a:r>
            <a:r>
              <a:rPr lang="fr-FR" sz="1200" i="1" kern="1200" dirty="0" smtClean="0">
                <a:solidFill>
                  <a:schemeClr val="tx1"/>
                </a:solidFill>
                <a:latin typeface="+mn-lt"/>
                <a:ea typeface="+mn-ea"/>
                <a:cs typeface="+mn-cs"/>
              </a:rPr>
              <a:t> </a:t>
            </a:r>
            <a:r>
              <a:rPr lang="fr-FR" sz="1200" b="1" kern="1200" dirty="0" smtClean="0">
                <a:solidFill>
                  <a:schemeClr val="tx1"/>
                </a:solidFill>
                <a:latin typeface="+mn-lt"/>
                <a:ea typeface="+mn-ea"/>
                <a:cs typeface="+mn-cs"/>
              </a:rPr>
              <a:t>civisme</a:t>
            </a:r>
            <a:r>
              <a:rPr lang="fr-FR" sz="1200" kern="1200" dirty="0" smtClean="0">
                <a:solidFill>
                  <a:schemeClr val="tx1"/>
                </a:solidFill>
                <a:latin typeface="+mn-lt"/>
                <a:ea typeface="+mn-ea"/>
                <a:cs typeface="+mn-cs"/>
              </a:rPr>
              <a:t> et de</a:t>
            </a:r>
            <a:r>
              <a:rPr lang="fr-FR" sz="1200" b="1" kern="1200" dirty="0" smtClean="0">
                <a:solidFill>
                  <a:schemeClr val="tx1"/>
                </a:solidFill>
                <a:latin typeface="+mn-lt"/>
                <a:ea typeface="+mn-ea"/>
                <a:cs typeface="+mn-cs"/>
              </a:rPr>
              <a:t> civilité</a:t>
            </a:r>
            <a:r>
              <a:rPr lang="fr-FR" sz="1200" kern="1200" dirty="0" smtClean="0">
                <a:solidFill>
                  <a:schemeClr val="tx1"/>
                </a:solidFill>
                <a:latin typeface="+mn-lt"/>
                <a:ea typeface="+mn-ea"/>
                <a:cs typeface="+mn-cs"/>
              </a:rPr>
              <a:t>. </a:t>
            </a:r>
          </a:p>
          <a:p>
            <a:endParaRPr lang="fr-FR" sz="1200" kern="120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9745F255-2A97-4197-A9BF-65702549E445}"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r>
              <a:rPr lang="fr-FR" sz="1200" kern="1200" dirty="0" smtClean="0">
                <a:solidFill>
                  <a:schemeClr val="tx1"/>
                </a:solidFill>
                <a:latin typeface="+mn-lt"/>
                <a:ea typeface="+mn-ea"/>
                <a:cs typeface="+mn-cs"/>
              </a:rPr>
              <a:t>	Nous évoquerons au début de ce cours en quoi consiste l'Université, quelle est sa mission et quel sont ses objectifs.</a:t>
            </a:r>
          </a:p>
          <a:p>
            <a:endParaRPr lang="fr-FR" b="1" dirty="0" smtClean="0"/>
          </a:p>
          <a:p>
            <a:r>
              <a:rPr lang="fr-FR" sz="1200" b="1" kern="1200" dirty="0" smtClean="0">
                <a:solidFill>
                  <a:schemeClr val="tx1"/>
                </a:solidFill>
                <a:latin typeface="+mn-lt"/>
                <a:ea typeface="+mn-ea"/>
                <a:cs typeface="+mn-cs"/>
              </a:rPr>
              <a:t>	L'Université </a:t>
            </a:r>
            <a:r>
              <a:rPr lang="fr-FR" sz="1200" kern="1200" dirty="0" smtClean="0">
                <a:solidFill>
                  <a:schemeClr val="tx1"/>
                </a:solidFill>
                <a:latin typeface="+mn-lt"/>
                <a:ea typeface="+mn-ea"/>
                <a:cs typeface="+mn-cs"/>
              </a:rPr>
              <a:t>est une institution d’intérêt public, ayant pour mission générale le développement des personnes sur le plan individuel et collectif et la promotion humaine et sociale. </a:t>
            </a:r>
          </a:p>
          <a:p>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Nous verrons que la </a:t>
            </a:r>
            <a:r>
              <a:rPr lang="fr-FR" sz="1200" b="1" kern="1200" dirty="0" smtClean="0">
                <a:solidFill>
                  <a:schemeClr val="tx1"/>
                </a:solidFill>
                <a:latin typeface="+mn-lt"/>
                <a:ea typeface="+mn-ea"/>
                <a:cs typeface="+mn-cs"/>
              </a:rPr>
              <a:t>mission première </a:t>
            </a:r>
            <a:r>
              <a:rPr lang="fr-FR" sz="1200" kern="1200" dirty="0" smtClean="0">
                <a:solidFill>
                  <a:schemeClr val="tx1"/>
                </a:solidFill>
                <a:latin typeface="+mn-lt"/>
                <a:ea typeface="+mn-ea"/>
                <a:cs typeface="+mn-cs"/>
              </a:rPr>
              <a:t>de l'université est une mission de formation générale qui consiste à dispenser </a:t>
            </a:r>
            <a:r>
              <a:rPr lang="fr-FR" sz="1200" b="1" kern="1200" dirty="0" smtClean="0">
                <a:solidFill>
                  <a:schemeClr val="tx1"/>
                </a:solidFill>
                <a:latin typeface="+mn-lt"/>
                <a:ea typeface="+mn-ea"/>
                <a:cs typeface="+mn-cs"/>
              </a:rPr>
              <a:t>le savoir</a:t>
            </a:r>
            <a:r>
              <a:rPr lang="fr-FR" sz="1200" kern="1200" dirty="0" smtClean="0">
                <a:solidFill>
                  <a:schemeClr val="tx1"/>
                </a:solidFill>
                <a:latin typeface="+mn-lt"/>
                <a:ea typeface="+mn-ea"/>
                <a:cs typeface="+mn-cs"/>
              </a:rPr>
              <a:t> et </a:t>
            </a:r>
            <a:r>
              <a:rPr lang="fr-FR" sz="1200" b="1" kern="1200" dirty="0" smtClean="0">
                <a:solidFill>
                  <a:schemeClr val="tx1"/>
                </a:solidFill>
                <a:latin typeface="+mn-lt"/>
                <a:ea typeface="+mn-ea"/>
                <a:cs typeface="+mn-cs"/>
              </a:rPr>
              <a:t>le savoir-faire</a:t>
            </a:r>
            <a:r>
              <a:rPr lang="fr-FR" sz="1200" kern="1200" dirty="0" smtClean="0">
                <a:solidFill>
                  <a:schemeClr val="tx1"/>
                </a:solidFill>
                <a:latin typeface="+mn-lt"/>
                <a:ea typeface="+mn-ea"/>
                <a:cs typeface="+mn-cs"/>
              </a:rPr>
              <a:t> nécessaires à l’insertion des étudiants dans la société (dans le monde professionnel). </a:t>
            </a:r>
          </a:p>
          <a:p>
            <a:endParaRPr lang="fr-FR" sz="1200" kern="1200" dirty="0" smtClean="0">
              <a:solidFill>
                <a:schemeClr val="tx1"/>
              </a:solidFill>
              <a:latin typeface="+mn-lt"/>
              <a:ea typeface="+mn-ea"/>
              <a:cs typeface="+mn-cs"/>
            </a:endParaRPr>
          </a:p>
          <a:p>
            <a:r>
              <a:rPr lang="fr-FR" sz="1200" b="1" i="0" kern="1200" dirty="0" smtClean="0">
                <a:solidFill>
                  <a:schemeClr val="tx1"/>
                </a:solidFill>
                <a:latin typeface="+mn-lt"/>
                <a:ea typeface="+mn-ea"/>
                <a:cs typeface="+mn-cs"/>
              </a:rPr>
              <a:t>	Objectif de l’Université :</a:t>
            </a:r>
            <a:r>
              <a:rPr lang="fr-FR" sz="1200" b="1" i="0" kern="1200" baseline="0" dirty="0" smtClean="0">
                <a:solidFill>
                  <a:schemeClr val="tx1"/>
                </a:solidFill>
                <a:latin typeface="+mn-lt"/>
                <a:ea typeface="+mn-ea"/>
                <a:cs typeface="+mn-cs"/>
              </a:rPr>
              <a:t> </a:t>
            </a:r>
            <a:r>
              <a:rPr lang="fr-FR" sz="1200" kern="1200" dirty="0" smtClean="0">
                <a:solidFill>
                  <a:schemeClr val="tx1"/>
                </a:solidFill>
                <a:latin typeface="+mn-lt"/>
                <a:ea typeface="+mn-ea"/>
                <a:cs typeface="+mn-cs"/>
              </a:rPr>
              <a:t>Recherche de nouvelles connaissances, leur conservation et leur transmission, ce qui permet de satisfaire des besoins aussi bien individuels que collectifs. </a:t>
            </a:r>
          </a:p>
          <a:p>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A travers sa fonction formatrice, l’université vise à promouvoir (à développer, à favoriser) les facteurs qui contribuent à l'épanouissement social et professionnel des individus </a:t>
            </a:r>
            <a:r>
              <a:rPr lang="fr-FR" sz="1200" i="1" kern="1200" dirty="0" smtClean="0">
                <a:solidFill>
                  <a:schemeClr val="tx1"/>
                </a:solidFill>
                <a:latin typeface="+mn-lt"/>
                <a:ea typeface="+mn-ea"/>
                <a:cs typeface="+mn-cs"/>
              </a:rPr>
              <a:t>(savoir, savoir-faire et savoir-être)</a:t>
            </a:r>
            <a:r>
              <a:rPr lang="fr-FR" sz="1200" kern="1200" dirty="0" smtClean="0">
                <a:solidFill>
                  <a:schemeClr val="tx1"/>
                </a:solidFill>
                <a:latin typeface="+mn-lt"/>
                <a:ea typeface="+mn-ea"/>
                <a:cs typeface="+mn-cs"/>
              </a:rPr>
              <a:t>, pour qu'ils puissent accéder à des fonctions, à des emplois supérieurs, qui leurs permettent de vivre dignement,</a:t>
            </a:r>
            <a:r>
              <a:rPr lang="fr-FR" sz="1200" b="1" kern="1200" dirty="0" smtClean="0">
                <a:solidFill>
                  <a:schemeClr val="tx1"/>
                </a:solidFill>
                <a:latin typeface="+mn-lt"/>
                <a:ea typeface="+mn-ea"/>
                <a:cs typeface="+mn-cs"/>
              </a:rPr>
              <a:t> </a:t>
            </a:r>
            <a:r>
              <a:rPr lang="fr-FR" sz="1200" kern="1200" dirty="0" smtClean="0">
                <a:solidFill>
                  <a:schemeClr val="tx1"/>
                </a:solidFill>
                <a:latin typeface="+mn-lt"/>
                <a:ea typeface="+mn-ea"/>
                <a:cs typeface="+mn-cs"/>
              </a:rPr>
              <a:t>de</a:t>
            </a:r>
            <a:r>
              <a:rPr lang="fr-FR" sz="1200" b="1" kern="1200" dirty="0" smtClean="0">
                <a:solidFill>
                  <a:schemeClr val="tx1"/>
                </a:solidFill>
                <a:latin typeface="+mn-lt"/>
                <a:ea typeface="+mn-ea"/>
                <a:cs typeface="+mn-cs"/>
              </a:rPr>
              <a:t> </a:t>
            </a:r>
            <a:r>
              <a:rPr lang="fr-FR" sz="1200" kern="1200" dirty="0" smtClean="0">
                <a:solidFill>
                  <a:schemeClr val="tx1"/>
                </a:solidFill>
                <a:latin typeface="+mn-lt"/>
                <a:ea typeface="+mn-ea"/>
                <a:cs typeface="+mn-cs"/>
              </a:rPr>
              <a:t>jouir d'une bonne qualité de vie (en matière de santé, d'éducation, de niveau de vie…), qu'ils puissent s'épanouir matériellement et moralement. </a:t>
            </a:r>
          </a:p>
          <a:p>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L'Université contribue, par ailleurs, au développement de la recherche et à l'élévation du niveau scientifique, culturel et professionnel, et à l'essor économique par une meilleure adaptation des études supérieures au marché de l'emploi. L’Université est sensée dispenser des formations qui répondent aux exigences du marché de l’emploi et qui répondent à ses besoins.</a:t>
            </a:r>
          </a:p>
          <a:p>
            <a:endParaRPr lang="fr-FR" sz="1200" kern="120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9745F255-2A97-4197-A9BF-65702549E445}"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	Pour atteindre ses objectifs de formation, l'université doit bénéficier d'une totale </a:t>
            </a:r>
            <a:r>
              <a:rPr lang="fr-FR" sz="1200" b="1" kern="1200" dirty="0" smtClean="0">
                <a:solidFill>
                  <a:schemeClr val="tx1"/>
                </a:solidFill>
                <a:latin typeface="+mn-lt"/>
                <a:ea typeface="+mn-ea"/>
                <a:cs typeface="+mn-cs"/>
              </a:rPr>
              <a:t>liberté académique</a:t>
            </a:r>
            <a:r>
              <a:rPr lang="fr-FR" sz="1200" kern="1200" dirty="0" smtClean="0">
                <a:solidFill>
                  <a:schemeClr val="tx1"/>
                </a:solidFill>
                <a:latin typeface="+mn-lt"/>
                <a:ea typeface="+mn-ea"/>
                <a:cs typeface="+mn-cs"/>
              </a:rPr>
              <a:t> (liberté que les universitaires doivent avoir en matière de recherche scientifique, d'enseignement et d'expression dans le cadre de leurs fonctions, sans subir de pressions ou de contraintes). </a:t>
            </a:r>
          </a:p>
          <a:p>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L’étudiant dans sa quête du savoir, l’enseignant dans ses activités d’enseignement et de recherche doivent avoir les moyens d’évoluer dans des conditions d'indépendance et de sérénité favorables à la réflexion et à la création intellectuelle. </a:t>
            </a:r>
          </a:p>
          <a:p>
            <a:endParaRPr lang="fr-F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	Pour éviter que cette </a:t>
            </a:r>
            <a:r>
              <a:rPr lang="fr-FR" sz="1200" b="1" kern="1200" dirty="0" smtClean="0">
                <a:solidFill>
                  <a:schemeClr val="tx1"/>
                </a:solidFill>
                <a:latin typeface="+mn-lt"/>
                <a:ea typeface="+mn-ea"/>
                <a:cs typeface="+mn-cs"/>
              </a:rPr>
              <a:t>liberté académique </a:t>
            </a:r>
            <a:r>
              <a:rPr lang="fr-FR" sz="1200" kern="1200" dirty="0" smtClean="0">
                <a:solidFill>
                  <a:schemeClr val="tx1"/>
                </a:solidFill>
                <a:latin typeface="+mn-lt"/>
                <a:ea typeface="+mn-ea"/>
                <a:cs typeface="+mn-cs"/>
              </a:rPr>
              <a:t>ne devienne une </a:t>
            </a:r>
            <a:r>
              <a:rPr lang="fr-FR" sz="1200" b="1" kern="1200" dirty="0" smtClean="0">
                <a:solidFill>
                  <a:schemeClr val="tx1"/>
                </a:solidFill>
                <a:latin typeface="+mn-lt"/>
                <a:ea typeface="+mn-ea"/>
                <a:cs typeface="+mn-cs"/>
              </a:rPr>
              <a:t>anarchie académique</a:t>
            </a:r>
            <a:r>
              <a:rPr lang="fr-FR" sz="1200" kern="1200" dirty="0" smtClean="0">
                <a:solidFill>
                  <a:schemeClr val="tx1"/>
                </a:solidFill>
                <a:latin typeface="+mn-lt"/>
                <a:ea typeface="+mn-ea"/>
                <a:cs typeface="+mn-cs"/>
              </a:rPr>
              <a:t>, les établissements universitaires doivent être régies par une morale, une éthique, dictées par un </a:t>
            </a:r>
            <a:r>
              <a:rPr lang="fr-FR" sz="1200" i="1" kern="1200" dirty="0" smtClean="0">
                <a:solidFill>
                  <a:schemeClr val="tx1"/>
                </a:solidFill>
                <a:latin typeface="+mn-lt"/>
                <a:ea typeface="+mn-ea"/>
                <a:cs typeface="+mn-cs"/>
              </a:rPr>
              <a:t>code de déontologie</a:t>
            </a:r>
            <a:r>
              <a:rPr lang="fr-FR" sz="1200" kern="1200" dirty="0" smtClean="0">
                <a:solidFill>
                  <a:schemeClr val="tx1"/>
                </a:solidFill>
                <a:latin typeface="+mn-lt"/>
                <a:ea typeface="+mn-ea"/>
                <a:cs typeface="+mn-cs"/>
              </a:rPr>
              <a:t> auquel doivent se soumettre l'ensemble des membres de la communauté universitaire, étudiants, enseignants-chercheurs et personnel technique et administratif ; d’où l’existence de ce qu’on appelle  </a:t>
            </a:r>
            <a:r>
              <a:rPr lang="fr-FR" sz="1200" b="1" kern="1200" dirty="0" smtClean="0">
                <a:solidFill>
                  <a:schemeClr val="tx1"/>
                </a:solidFill>
                <a:latin typeface="+mn-lt"/>
                <a:ea typeface="+mn-ea"/>
                <a:cs typeface="+mn-cs"/>
              </a:rPr>
              <a:t>« </a:t>
            </a:r>
            <a:r>
              <a:rPr lang="fr-FR" sz="1200" i="1" kern="1200" dirty="0" smtClean="0">
                <a:solidFill>
                  <a:schemeClr val="tx1"/>
                </a:solidFill>
                <a:latin typeface="+mn-lt"/>
                <a:ea typeface="+mn-ea"/>
                <a:cs typeface="+mn-cs"/>
              </a:rPr>
              <a:t>la charte d’étique et de déontologie universitaire</a:t>
            </a:r>
            <a:r>
              <a:rPr lang="fr-FR" sz="1200" b="1" kern="1200" dirty="0" smtClean="0">
                <a:solidFill>
                  <a:schemeClr val="tx1"/>
                </a:solidFill>
                <a:latin typeface="+mn-lt"/>
                <a:ea typeface="+mn-ea"/>
                <a:cs typeface="+mn-cs"/>
              </a:rPr>
              <a:t> »</a:t>
            </a:r>
            <a:r>
              <a:rPr lang="fr-FR" sz="1200" kern="1200" dirty="0" smtClean="0">
                <a:solidFill>
                  <a:schemeClr val="tx1"/>
                </a:solidFill>
                <a:latin typeface="+mn-lt"/>
                <a:ea typeface="+mn-ea"/>
                <a:cs typeface="+mn-cs"/>
              </a:rPr>
              <a:t>,</a:t>
            </a:r>
            <a:r>
              <a:rPr lang="fr-FR" sz="1200" b="1" kern="1200" dirty="0" smtClean="0">
                <a:solidFill>
                  <a:schemeClr val="tx1"/>
                </a:solidFill>
                <a:latin typeface="+mn-lt"/>
                <a:ea typeface="+mn-ea"/>
                <a:cs typeface="+mn-cs"/>
              </a:rPr>
              <a:t> </a:t>
            </a:r>
            <a:r>
              <a:rPr lang="fr-FR" sz="1200" kern="1200" dirty="0" smtClean="0">
                <a:solidFill>
                  <a:schemeClr val="tx1"/>
                </a:solidFill>
                <a:latin typeface="+mn-lt"/>
                <a:ea typeface="+mn-ea"/>
                <a:cs typeface="+mn-cs"/>
              </a:rPr>
              <a:t>qui résume l’ensemble des règlements (droits, obligations et responsabilités)  auxquels doivent se conformer les membres de la communauté universitaire.</a:t>
            </a:r>
            <a:endParaRPr lang="fr-FR" dirty="0" smtClean="0"/>
          </a:p>
          <a:p>
            <a:r>
              <a:rPr lang="fr-FR" sz="1200" kern="1200" dirty="0" smtClean="0">
                <a:solidFill>
                  <a:schemeClr val="tx1"/>
                </a:solidFill>
                <a:latin typeface="+mn-lt"/>
                <a:ea typeface="+mn-ea"/>
                <a:cs typeface="+mn-cs"/>
              </a:rPr>
              <a:t>	</a:t>
            </a:r>
          </a:p>
          <a:p>
            <a:endParaRPr lang="fr-FR" dirty="0"/>
          </a:p>
        </p:txBody>
      </p:sp>
      <p:sp>
        <p:nvSpPr>
          <p:cNvPr id="4" name="Espace réservé du numéro de diapositive 3"/>
          <p:cNvSpPr>
            <a:spLocks noGrp="1"/>
          </p:cNvSpPr>
          <p:nvPr>
            <p:ph type="sldNum" sz="quarter" idx="10"/>
          </p:nvPr>
        </p:nvSpPr>
        <p:spPr/>
        <p:txBody>
          <a:bodyPr/>
          <a:lstStyle/>
          <a:p>
            <a:fld id="{9745F255-2A97-4197-A9BF-65702549E44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	</a:t>
            </a:r>
            <a:endParaRPr lang="fr-FR" dirty="0"/>
          </a:p>
        </p:txBody>
      </p:sp>
      <p:sp>
        <p:nvSpPr>
          <p:cNvPr id="4" name="Espace réservé du numéro de diapositive 3"/>
          <p:cNvSpPr>
            <a:spLocks noGrp="1"/>
          </p:cNvSpPr>
          <p:nvPr>
            <p:ph type="sldNum" sz="quarter" idx="10"/>
          </p:nvPr>
        </p:nvSpPr>
        <p:spPr/>
        <p:txBody>
          <a:bodyPr/>
          <a:lstStyle/>
          <a:p>
            <a:fld id="{9745F255-2A97-4197-A9BF-65702549E445}"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66A3D806-9F93-4B02-854C-67CB6A25BC22}" type="datetime1">
              <a:rPr lang="fr-FR" smtClean="0"/>
              <a:pPr/>
              <a:t>18/03/2023</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CB13B9C-FB4F-4845-A288-5F639EA12647}"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5FCCB9A-780E-463A-9F18-9697B6CFC58E}" type="datetime1">
              <a:rPr lang="fr-FR" smtClean="0"/>
              <a:pPr/>
              <a:t>18/03/2023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CB13B9C-FB4F-4845-A288-5F639EA12647}"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0CB13B9C-FB4F-4845-A288-5F639EA12647}"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4978DD6-B9D8-420B-B848-8F783DC2EB5F}" type="datetime1">
              <a:rPr lang="fr-FR" smtClean="0"/>
              <a:pPr/>
              <a:t>18/03/2023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CED4A2EC-2C2B-434F-A77A-DD498CE635AB}" type="datetime1">
              <a:rPr lang="fr-FR" smtClean="0"/>
              <a:pPr/>
              <a:t>18/03/2023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0CB13B9C-FB4F-4845-A288-5F639EA12647}"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2ADF8FA1-C781-4736-98D7-AF85368D8414}" type="datetime1">
              <a:rPr lang="fr-FR" smtClean="0"/>
              <a:pPr/>
              <a:t>18/03/2023</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CB13B9C-FB4F-4845-A288-5F639EA12647}"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61CDF2C0-7C16-4A78-9DE0-3EE3AFCD1CE3}" type="datetime1">
              <a:rPr lang="fr-FR" smtClean="0"/>
              <a:pPr/>
              <a:t>18/03/2023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CB13B9C-FB4F-4845-A288-5F639EA12647}"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6267B6F3-C4B0-41DC-B33D-6CA4BDD7F530}" type="datetime1">
              <a:rPr lang="fr-FR" smtClean="0"/>
              <a:pPr/>
              <a:t>18/03/2023</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0CB13B9C-FB4F-4845-A288-5F639EA12647}"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09F850B-937E-4BE3-9A03-F7AA6BCF74AF}" type="datetime1">
              <a:rPr lang="fr-FR" smtClean="0"/>
              <a:pPr/>
              <a:t>18/03/2023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0CB13B9C-FB4F-4845-A288-5F639EA1264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71B8BBC1-9DDE-4260-A23C-97D7C879F7CE}" type="datetime1">
              <a:rPr lang="fr-FR" smtClean="0"/>
              <a:pPr/>
              <a:t>18/03/2023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CB13B9C-FB4F-4845-A288-5F639EA1264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CB13B9C-FB4F-4845-A288-5F639EA12647}"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F525108D-5EED-46AB-B8B2-1BB6F6682153}" type="datetime1">
              <a:rPr lang="fr-FR" smtClean="0"/>
              <a:pPr/>
              <a:t>18/03/2023</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0CB13B9C-FB4F-4845-A288-5F639EA12647}"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99224F82-8735-4D42-A1ED-F708670A9400}" type="datetime1">
              <a:rPr lang="fr-FR" smtClean="0"/>
              <a:pPr/>
              <a:t>18/03/2023</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462C714-1023-4CB2-9A7E-1CC3CE971ECF}" type="datetime1">
              <a:rPr lang="fr-FR" smtClean="0"/>
              <a:pPr/>
              <a:t>18/03/2023</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CB13B9C-FB4F-4845-A288-5F639EA12647}" type="slidenum">
              <a:rPr lang="fr-FR" smtClean="0"/>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071670" y="1928802"/>
            <a:ext cx="4680000" cy="972000"/>
          </a:xfrm>
          <a:prstGeom prst="rect">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0CB13B9C-FB4F-4845-A288-5F639EA12647}" type="slidenum">
              <a:rPr lang="fr-FR" smtClean="0"/>
              <a:pPr/>
              <a:t>1</a:t>
            </a:fld>
            <a:endParaRPr lang="fr-FR" dirty="0"/>
          </a:p>
        </p:txBody>
      </p:sp>
      <p:sp>
        <p:nvSpPr>
          <p:cNvPr id="7" name="Rectangle 6"/>
          <p:cNvSpPr/>
          <p:nvPr/>
        </p:nvSpPr>
        <p:spPr>
          <a:xfrm>
            <a:off x="2978446" y="428604"/>
            <a:ext cx="2664000" cy="864000"/>
          </a:xfrm>
          <a:prstGeom prst="rect">
            <a:avLst/>
          </a:prstGeom>
          <a:solidFill>
            <a:schemeClr val="accent6">
              <a:lumMod val="20000"/>
              <a:lumOff val="80000"/>
            </a:schemeClr>
          </a:solidFill>
          <a:ln w="3175">
            <a:solidFill>
              <a:schemeClr val="tx1"/>
            </a:solidFill>
          </a:ln>
        </p:spPr>
        <p:txBody>
          <a:bodyPr>
            <a:spAutoFit/>
          </a:bodyPr>
          <a:lstStyle/>
          <a:p>
            <a:pPr algn="ctr">
              <a:spcAft>
                <a:spcPts val="300"/>
              </a:spcAft>
            </a:pPr>
            <a:r>
              <a:rPr lang="fr-FR" sz="1500" b="1" dirty="0" smtClean="0">
                <a:latin typeface="Times New Roman" pitchFamily="18" charset="0"/>
                <a:cs typeface="Times New Roman" pitchFamily="18" charset="0"/>
              </a:rPr>
              <a:t>Master 1 ; S2 </a:t>
            </a:r>
          </a:p>
          <a:p>
            <a:pPr algn="ctr">
              <a:spcAft>
                <a:spcPts val="300"/>
              </a:spcAft>
            </a:pPr>
            <a:r>
              <a:rPr lang="fr-FR" sz="1500" b="1" dirty="0" smtClean="0">
                <a:latin typeface="Times New Roman" pitchFamily="18" charset="0"/>
                <a:cs typeface="Times New Roman" pitchFamily="18" charset="0"/>
              </a:rPr>
              <a:t>Génie pharmaceutique </a:t>
            </a:r>
          </a:p>
          <a:p>
            <a:pPr algn="ctr"/>
            <a:r>
              <a:rPr lang="fr-FR" sz="1500" b="1" dirty="0" smtClean="0">
                <a:latin typeface="Times New Roman" pitchFamily="18" charset="0"/>
                <a:cs typeface="Times New Roman" pitchFamily="18" charset="0"/>
              </a:rPr>
              <a:t>Faculté de Chimie, USTO-MB</a:t>
            </a:r>
            <a:endParaRPr lang="fr-FR" sz="1500" dirty="0" smtClean="0">
              <a:latin typeface="Times New Roman" pitchFamily="18" charset="0"/>
              <a:cs typeface="Times New Roman" pitchFamily="18" charset="0"/>
            </a:endParaRPr>
          </a:p>
          <a:p>
            <a:pPr algn="ctr"/>
            <a:endParaRPr lang="fr-FR" sz="1500" dirty="0">
              <a:latin typeface="Times New Roman" pitchFamily="18" charset="0"/>
              <a:cs typeface="Times New Roman" pitchFamily="18" charset="0"/>
            </a:endParaRPr>
          </a:p>
        </p:txBody>
      </p:sp>
      <p:sp>
        <p:nvSpPr>
          <p:cNvPr id="32769" name="Rectangle 1"/>
          <p:cNvSpPr>
            <a:spLocks noChangeArrowheads="1"/>
          </p:cNvSpPr>
          <p:nvPr/>
        </p:nvSpPr>
        <p:spPr bwMode="auto">
          <a:xfrm>
            <a:off x="2172606" y="2071678"/>
            <a:ext cx="4471096"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fr-FR" sz="1600" b="1" i="0" u="none" strike="noStrike" cap="none" normalizeH="0" baseline="0" dirty="0" smtClean="0">
                <a:ln>
                  <a:noFill/>
                </a:ln>
                <a:solidFill>
                  <a:srgbClr val="FF0000"/>
                </a:solidFill>
                <a:effectLst>
                  <a:outerShdw blurRad="50800" dist="38100" dir="2700000" algn="tl" rotWithShape="0">
                    <a:prstClr val="black">
                      <a:alpha val="40000"/>
                    </a:prstClr>
                  </a:outerShdw>
                </a:effectLst>
                <a:latin typeface="Lucida Handwriting" pitchFamily="66" charset="0"/>
                <a:ea typeface="Times New Roman" pitchFamily="18" charset="0"/>
                <a:cs typeface="Times New Roman" pitchFamily="18" charset="0"/>
              </a:rPr>
              <a:t>RESPECT  DES  NORMES  ET  DES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FF0000"/>
                </a:solidFill>
                <a:effectLst>
                  <a:outerShdw blurRad="50800" dist="38100" dir="2700000" algn="tl" rotWithShape="0">
                    <a:prstClr val="black">
                      <a:alpha val="40000"/>
                    </a:prstClr>
                  </a:outerShdw>
                </a:effectLst>
                <a:latin typeface="Lucida Handwriting" pitchFamily="66" charset="0"/>
                <a:ea typeface="Times New Roman" pitchFamily="18" charset="0"/>
                <a:cs typeface="Times New Roman" pitchFamily="18" charset="0"/>
              </a:rPr>
              <a:t>REGLES  D’ETHIQUE  ET  D’INTEGRITÉ</a:t>
            </a:r>
            <a:endParaRPr kumimoji="0" lang="fr-FR" sz="1600" b="0" i="0" u="none" strike="noStrike" cap="none" normalizeH="0" baseline="0" dirty="0" smtClean="0">
              <a:ln>
                <a:noFill/>
              </a:ln>
              <a:solidFill>
                <a:schemeClr val="tx1"/>
              </a:solidFill>
              <a:effectLst>
                <a:outerShdw blurRad="50800" dist="38100" dir="2700000" algn="tl" rotWithShape="0">
                  <a:prstClr val="black">
                    <a:alpha val="40000"/>
                  </a:prstClr>
                </a:outerShdw>
              </a:effectLst>
              <a:latin typeface="Arial" pitchFamily="34" charset="0"/>
              <a:cs typeface="Arial" pitchFamily="34" charset="0"/>
            </a:endParaRPr>
          </a:p>
        </p:txBody>
      </p:sp>
      <p:pic>
        <p:nvPicPr>
          <p:cNvPr id="32771" name="Picture 3" descr="3D éthique, Respect, Honnêteté, Concept D'intégrité Illustration Stock -  Illustration du conseil, type: 115495998"/>
          <p:cNvPicPr>
            <a:picLocks noChangeAspect="1" noChangeArrowheads="1"/>
          </p:cNvPicPr>
          <p:nvPr/>
        </p:nvPicPr>
        <p:blipFill>
          <a:blip r:embed="rId3"/>
          <a:srcRect/>
          <a:stretch>
            <a:fillRect/>
          </a:stretch>
        </p:blipFill>
        <p:spPr bwMode="auto">
          <a:xfrm>
            <a:off x="3576645" y="3505215"/>
            <a:ext cx="2066925" cy="2209801"/>
          </a:xfrm>
          <a:prstGeom prst="rect">
            <a:avLst/>
          </a:prstGeom>
          <a:noFill/>
        </p:spPr>
      </p:pic>
      <p:sp>
        <p:nvSpPr>
          <p:cNvPr id="11" name="Rectangle 10"/>
          <p:cNvSpPr/>
          <p:nvPr/>
        </p:nvSpPr>
        <p:spPr>
          <a:xfrm>
            <a:off x="2643174" y="3059668"/>
            <a:ext cx="3636000" cy="369332"/>
          </a:xfrm>
          <a:prstGeom prst="rect">
            <a:avLst/>
          </a:prstGeom>
          <a:solidFill>
            <a:schemeClr val="bg1"/>
          </a:solidFill>
        </p:spPr>
        <p:txBody>
          <a:bodyPr wrap="square">
            <a:spAutoFit/>
          </a:bodyPr>
          <a:lstStyle/>
          <a:p>
            <a:r>
              <a:rPr lang="ar-DZ" b="1" dirty="0" smtClean="0">
                <a:solidFill>
                  <a:srgbClr val="FF0000"/>
                </a:solidFill>
              </a:rPr>
              <a:t>قواعد الأخلاق والنزاهة   </a:t>
            </a:r>
            <a:r>
              <a:rPr lang="fr-FR" b="1" dirty="0" smtClean="0">
                <a:solidFill>
                  <a:srgbClr val="FF0000"/>
                </a:solidFill>
              </a:rPr>
              <a:t> </a:t>
            </a:r>
            <a:r>
              <a:rPr lang="ar-DZ" b="1" dirty="0" smtClean="0">
                <a:solidFill>
                  <a:srgbClr val="FF0000"/>
                </a:solidFill>
              </a:rPr>
              <a:t>    الامتثال لمعايير </a:t>
            </a:r>
            <a:r>
              <a:rPr lang="ar-DZ" b="1" dirty="0" err="1" smtClean="0">
                <a:solidFill>
                  <a:srgbClr val="FF0000"/>
                </a:solidFill>
              </a:rPr>
              <a:t>و</a:t>
            </a:r>
            <a:endParaRPr lang="fr-FR" b="1" dirty="0">
              <a:solidFill>
                <a:srgbClr val="FF0000"/>
              </a:solidFill>
            </a:endParaRPr>
          </a:p>
        </p:txBody>
      </p:sp>
      <p:sp>
        <p:nvSpPr>
          <p:cNvPr id="12" name="Rectangle 11"/>
          <p:cNvSpPr/>
          <p:nvPr/>
        </p:nvSpPr>
        <p:spPr>
          <a:xfrm>
            <a:off x="142844" y="6357958"/>
            <a:ext cx="8820000" cy="324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3410446" y="5993003"/>
            <a:ext cx="2232000" cy="507831"/>
          </a:xfrm>
          <a:prstGeom prst="rect">
            <a:avLst/>
          </a:prstGeom>
          <a:solidFill>
            <a:schemeClr val="accent6">
              <a:lumMod val="20000"/>
              <a:lumOff val="80000"/>
            </a:schemeClr>
          </a:solidFill>
          <a:ln w="3175">
            <a:solidFill>
              <a:schemeClr val="tx1"/>
            </a:solidFill>
          </a:ln>
        </p:spPr>
        <p:txBody>
          <a:bodyPr>
            <a:spAutoFit/>
          </a:bodyPr>
          <a:lstStyle/>
          <a:p>
            <a:pPr algn="ctr">
              <a:spcAft>
                <a:spcPts val="600"/>
              </a:spcAft>
              <a:defRPr/>
            </a:pPr>
            <a:r>
              <a:rPr lang="fr-FR" sz="1100" b="1" dirty="0" smtClean="0">
                <a:latin typeface="Times New Roman" pitchFamily="18" charset="0"/>
                <a:cs typeface="Times New Roman" pitchFamily="18" charset="0"/>
              </a:rPr>
              <a:t>Prof. T. BENABDALLAH </a:t>
            </a:r>
          </a:p>
          <a:p>
            <a:pPr algn="ctr">
              <a:defRPr/>
            </a:pPr>
            <a:r>
              <a:rPr lang="fr-FR" sz="1100" b="1" dirty="0" smtClean="0">
                <a:latin typeface="Times New Roman" pitchFamily="18" charset="0"/>
                <a:cs typeface="Times New Roman" pitchFamily="18" charset="0"/>
              </a:rPr>
              <a:t>Année universitaire 2022/2023</a:t>
            </a:r>
            <a:endParaRPr lang="fr-FR" sz="11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llipse 23"/>
          <p:cNvSpPr/>
          <p:nvPr/>
        </p:nvSpPr>
        <p:spPr>
          <a:xfrm>
            <a:off x="2786050" y="3064504"/>
            <a:ext cx="3852000" cy="936000"/>
          </a:xfrm>
          <a:prstGeom prst="ellipse">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txBody>
          <a:bodyPr wrap="square">
            <a:spAutoFit/>
          </a:bodyPr>
          <a:lstStyle/>
          <a:p>
            <a:pPr algn="ctr"/>
            <a:endParaRPr lang="fr-FR" sz="1100" b="1" dirty="0">
              <a:solidFill>
                <a:srgbClr val="FF0000"/>
              </a:solidFill>
            </a:endParaRPr>
          </a:p>
        </p:txBody>
      </p:sp>
      <p:sp>
        <p:nvSpPr>
          <p:cNvPr id="2" name="Espace réservé du pied de page 1"/>
          <p:cNvSpPr>
            <a:spLocks noGrp="1"/>
          </p:cNvSpPr>
          <p:nvPr>
            <p:ph type="ftr" sz="quarter" idx="11"/>
          </p:nvPr>
        </p:nvSpPr>
        <p:spPr/>
        <p:txBody>
          <a:bodyPr/>
          <a:lstStyle/>
          <a:p>
            <a:endParaRPr lang="fr-FR"/>
          </a:p>
        </p:txBody>
      </p:sp>
      <p:sp>
        <p:nvSpPr>
          <p:cNvPr id="3" name="Espace réservé du numéro de diapositive 2"/>
          <p:cNvSpPr>
            <a:spLocks noGrp="1"/>
          </p:cNvSpPr>
          <p:nvPr>
            <p:ph type="sldNum" sz="quarter" idx="12"/>
          </p:nvPr>
        </p:nvSpPr>
        <p:spPr/>
        <p:txBody>
          <a:bodyPr/>
          <a:lstStyle/>
          <a:p>
            <a:fld id="{0CB13B9C-FB4F-4845-A288-5F639EA12647}" type="slidenum">
              <a:rPr lang="fr-FR" smtClean="0"/>
              <a:pPr/>
              <a:t>2</a:t>
            </a:fld>
            <a:endParaRPr lang="fr-FR"/>
          </a:p>
        </p:txBody>
      </p:sp>
      <p:sp>
        <p:nvSpPr>
          <p:cNvPr id="4" name="Rectangle 3"/>
          <p:cNvSpPr/>
          <p:nvPr/>
        </p:nvSpPr>
        <p:spPr>
          <a:xfrm>
            <a:off x="3143240" y="263703"/>
            <a:ext cx="2628000" cy="292388"/>
          </a:xfrm>
          <a:prstGeom prst="rect">
            <a:avLst/>
          </a:prstGeom>
          <a:solidFill>
            <a:schemeClr val="accent5">
              <a:lumMod val="20000"/>
              <a:lumOff val="80000"/>
            </a:schemeClr>
          </a:solidFill>
        </p:spPr>
        <p:txBody>
          <a:bodyPr wrap="square">
            <a:spAutoFit/>
          </a:bodyPr>
          <a:lstStyle/>
          <a:p>
            <a:r>
              <a:rPr lang="fr-FR" sz="1300" b="1" dirty="0" smtClean="0"/>
              <a:t>PRESENTATION DU COURS</a:t>
            </a:r>
            <a:endParaRPr lang="fr-FR" sz="1300" b="1" dirty="0"/>
          </a:p>
        </p:txBody>
      </p:sp>
      <p:pic>
        <p:nvPicPr>
          <p:cNvPr id="5" name="Picture 7" descr="Université des sciences et de la technologie d'Oran — Wikipédia"/>
          <p:cNvPicPr>
            <a:picLocks noChangeAspect="1" noChangeArrowheads="1"/>
          </p:cNvPicPr>
          <p:nvPr/>
        </p:nvPicPr>
        <p:blipFill>
          <a:blip r:embed="rId3"/>
          <a:srcRect/>
          <a:stretch>
            <a:fillRect/>
          </a:stretch>
        </p:blipFill>
        <p:spPr bwMode="auto">
          <a:xfrm>
            <a:off x="7929586" y="245623"/>
            <a:ext cx="1008000" cy="968799"/>
          </a:xfrm>
          <a:prstGeom prst="rect">
            <a:avLst/>
          </a:prstGeom>
          <a:noFill/>
        </p:spPr>
      </p:pic>
      <p:pic>
        <p:nvPicPr>
          <p:cNvPr id="6" name="Picture 2" descr="جامعة وهران للعلوم و التكنولوجيا - Historique de l'Université"/>
          <p:cNvPicPr>
            <a:picLocks noChangeAspect="1" noChangeArrowheads="1"/>
          </p:cNvPicPr>
          <p:nvPr/>
        </p:nvPicPr>
        <p:blipFill>
          <a:blip r:embed="rId4"/>
          <a:srcRect/>
          <a:stretch>
            <a:fillRect/>
          </a:stretch>
        </p:blipFill>
        <p:spPr bwMode="auto">
          <a:xfrm>
            <a:off x="142844" y="214290"/>
            <a:ext cx="1188000" cy="1066893"/>
          </a:xfrm>
          <a:prstGeom prst="rect">
            <a:avLst/>
          </a:prstGeom>
          <a:noFill/>
        </p:spPr>
      </p:pic>
      <p:sp>
        <p:nvSpPr>
          <p:cNvPr id="8" name="Rectangle à coins arrondis 7"/>
          <p:cNvSpPr/>
          <p:nvPr/>
        </p:nvSpPr>
        <p:spPr>
          <a:xfrm>
            <a:off x="581058" y="1643050"/>
            <a:ext cx="3312000" cy="720000"/>
          </a:xfrm>
          <a:prstGeom prst="roundRect">
            <a:avLst/>
          </a:prstGeom>
          <a:solidFill>
            <a:schemeClr val="accent6">
              <a:lumMod val="20000"/>
              <a:lumOff val="80000"/>
            </a:schemeClr>
          </a:solidFill>
        </p:spPr>
        <p:txBody>
          <a:bodyPr wrap="square">
            <a:spAutoFit/>
          </a:bodyPr>
          <a:lstStyle/>
          <a:p>
            <a:pPr algn="ctr">
              <a:spcAft>
                <a:spcPts val="300"/>
              </a:spcAft>
            </a:pPr>
            <a:r>
              <a:rPr lang="fr-FR" sz="1100" dirty="0" smtClean="0"/>
              <a:t>Cours n'ayant pas pour objectif de dispenser un </a:t>
            </a:r>
          </a:p>
          <a:p>
            <a:pPr algn="ctr">
              <a:spcAft>
                <a:spcPts val="300"/>
              </a:spcAft>
            </a:pPr>
            <a:r>
              <a:rPr lang="fr-FR" sz="1100" dirty="0" smtClean="0"/>
              <a:t>enseignement scientifique de quelque nature que</a:t>
            </a:r>
          </a:p>
          <a:p>
            <a:pPr algn="ctr">
              <a:spcAft>
                <a:spcPts val="300"/>
              </a:spcAft>
            </a:pPr>
            <a:r>
              <a:rPr lang="fr-FR" sz="1100" dirty="0" smtClean="0"/>
              <a:t>ce soit aux étudiants d'un parcours particulier</a:t>
            </a:r>
            <a:endParaRPr lang="fr-FR" sz="1100" dirty="0"/>
          </a:p>
        </p:txBody>
      </p:sp>
      <p:sp>
        <p:nvSpPr>
          <p:cNvPr id="9" name="Flèche vers le bas 8"/>
          <p:cNvSpPr/>
          <p:nvPr/>
        </p:nvSpPr>
        <p:spPr>
          <a:xfrm rot="12651759">
            <a:off x="5747352" y="2485522"/>
            <a:ext cx="360000" cy="504000"/>
          </a:xfrm>
          <a:prstGeom prst="downArrow">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0" name="Flèche vers le bas 9"/>
          <p:cNvSpPr/>
          <p:nvPr/>
        </p:nvSpPr>
        <p:spPr>
          <a:xfrm rot="8919637">
            <a:off x="3518531" y="2485721"/>
            <a:ext cx="360000" cy="504000"/>
          </a:xfrm>
          <a:prstGeom prst="downArrow">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2" name="Rectangle 11"/>
          <p:cNvSpPr/>
          <p:nvPr/>
        </p:nvSpPr>
        <p:spPr>
          <a:xfrm>
            <a:off x="3000364" y="3286124"/>
            <a:ext cx="3456000" cy="538609"/>
          </a:xfrm>
          <a:prstGeom prst="rect">
            <a:avLst/>
          </a:prstGeom>
        </p:spPr>
        <p:txBody>
          <a:bodyPr>
            <a:spAutoFit/>
          </a:bodyPr>
          <a:lstStyle/>
          <a:p>
            <a:pPr lvl="0" algn="ctr" fontAlgn="base">
              <a:spcBef>
                <a:spcPct val="0"/>
              </a:spcBef>
              <a:spcAft>
                <a:spcPts val="600"/>
              </a:spcAft>
            </a:pPr>
            <a:r>
              <a:rPr lang="fr-FR" sz="1200" b="1" dirty="0" smtClean="0">
                <a:solidFill>
                  <a:srgbClr val="FF0000"/>
                </a:solidFill>
                <a:effectLst>
                  <a:outerShdw blurRad="50800" dist="38100" dir="2700000" algn="tl" rotWithShape="0">
                    <a:prstClr val="black">
                      <a:alpha val="40000"/>
                    </a:prstClr>
                  </a:outerShdw>
                </a:effectLst>
                <a:latin typeface="Lucida Handwriting" pitchFamily="66" charset="0"/>
                <a:ea typeface="Times New Roman" pitchFamily="18" charset="0"/>
                <a:cs typeface="Times New Roman" pitchFamily="18" charset="0"/>
              </a:rPr>
              <a:t>RESPECT  DES  NORMES  ET  DES </a:t>
            </a:r>
          </a:p>
          <a:p>
            <a:pPr lvl="0" algn="ctr" eaLnBrk="0" fontAlgn="base" hangingPunct="0">
              <a:spcBef>
                <a:spcPct val="0"/>
              </a:spcBef>
              <a:spcAft>
                <a:spcPct val="0"/>
              </a:spcAft>
            </a:pPr>
            <a:r>
              <a:rPr lang="fr-FR" sz="1200" b="1" dirty="0" smtClean="0">
                <a:solidFill>
                  <a:srgbClr val="FF0000"/>
                </a:solidFill>
                <a:effectLst>
                  <a:outerShdw blurRad="50800" dist="38100" dir="2700000" algn="tl" rotWithShape="0">
                    <a:prstClr val="black">
                      <a:alpha val="40000"/>
                    </a:prstClr>
                  </a:outerShdw>
                </a:effectLst>
                <a:latin typeface="Lucida Handwriting" pitchFamily="66" charset="0"/>
                <a:ea typeface="Times New Roman" pitchFamily="18" charset="0"/>
                <a:cs typeface="Times New Roman" pitchFamily="18" charset="0"/>
              </a:rPr>
              <a:t>REGLES  D’ETHIQUE  ET  D’INTEGRITÉ</a:t>
            </a:r>
            <a:endParaRPr lang="fr-FR" sz="1200" dirty="0" smtClean="0">
              <a:solidFill>
                <a:srgbClr val="FF0000"/>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13" name="Flèche vers le bas 12"/>
          <p:cNvSpPr/>
          <p:nvPr/>
        </p:nvSpPr>
        <p:spPr>
          <a:xfrm>
            <a:off x="4569190" y="4214818"/>
            <a:ext cx="360000" cy="432000"/>
          </a:xfrm>
          <a:prstGeom prst="downArrow">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4" name="Rectangle à coins arrondis 13"/>
          <p:cNvSpPr/>
          <p:nvPr/>
        </p:nvSpPr>
        <p:spPr>
          <a:xfrm>
            <a:off x="5929322" y="1643050"/>
            <a:ext cx="2556000" cy="720000"/>
          </a:xfrm>
          <a:prstGeom prst="roundRect">
            <a:avLst/>
          </a:prstGeom>
          <a:solidFill>
            <a:schemeClr val="accent6">
              <a:lumMod val="20000"/>
              <a:lumOff val="80000"/>
            </a:schemeClr>
          </a:solidFill>
        </p:spPr>
        <p:txBody>
          <a:bodyPr wrap="square">
            <a:spAutoFit/>
          </a:bodyPr>
          <a:lstStyle/>
          <a:p>
            <a:pPr algn="ctr">
              <a:spcAft>
                <a:spcPts val="300"/>
              </a:spcAft>
            </a:pPr>
            <a:r>
              <a:rPr lang="fr-FR" sz="1100" dirty="0" smtClean="0"/>
              <a:t>Destiné à l'ensemble des étudiants,</a:t>
            </a:r>
          </a:p>
          <a:p>
            <a:pPr algn="ctr">
              <a:spcAft>
                <a:spcPts val="300"/>
              </a:spcAft>
            </a:pPr>
            <a:r>
              <a:rPr lang="fr-FR" sz="1100" dirty="0" smtClean="0"/>
              <a:t> quels que soient leurs cycles d’étude, </a:t>
            </a:r>
          </a:p>
          <a:p>
            <a:pPr algn="ctr">
              <a:spcAft>
                <a:spcPts val="300"/>
              </a:spcAft>
            </a:pPr>
            <a:r>
              <a:rPr lang="fr-FR" sz="1100" dirty="0" smtClean="0"/>
              <a:t>leurs parcours et leurs spécialités</a:t>
            </a:r>
          </a:p>
        </p:txBody>
      </p:sp>
      <p:sp>
        <p:nvSpPr>
          <p:cNvPr id="17" name="Rectangle 16"/>
          <p:cNvSpPr/>
          <p:nvPr/>
        </p:nvSpPr>
        <p:spPr>
          <a:xfrm>
            <a:off x="547306" y="5286388"/>
            <a:ext cx="3096000" cy="469359"/>
          </a:xfrm>
          <a:prstGeom prst="rect">
            <a:avLst/>
          </a:prstGeom>
          <a:solidFill>
            <a:schemeClr val="accent6">
              <a:lumMod val="20000"/>
              <a:lumOff val="80000"/>
            </a:schemeClr>
          </a:solidFill>
        </p:spPr>
        <p:txBody>
          <a:bodyPr wrap="square">
            <a:spAutoFit/>
          </a:bodyPr>
          <a:lstStyle/>
          <a:p>
            <a:pPr algn="ctr">
              <a:spcAft>
                <a:spcPts val="300"/>
              </a:spcAft>
            </a:pPr>
            <a:r>
              <a:rPr lang="fr-FR" sz="1100" dirty="0" smtClean="0"/>
              <a:t>Leur véritable statut au sein de la communauté</a:t>
            </a:r>
          </a:p>
          <a:p>
            <a:pPr algn="ctr">
              <a:spcAft>
                <a:spcPts val="300"/>
              </a:spcAft>
            </a:pPr>
            <a:r>
              <a:rPr lang="fr-FR" sz="1100" dirty="0" smtClean="0"/>
              <a:t> universitaire et de la société en général</a:t>
            </a:r>
          </a:p>
        </p:txBody>
      </p:sp>
      <p:sp>
        <p:nvSpPr>
          <p:cNvPr id="18" name="Rectangle 17"/>
          <p:cNvSpPr/>
          <p:nvPr/>
        </p:nvSpPr>
        <p:spPr>
          <a:xfrm>
            <a:off x="5690280" y="5286388"/>
            <a:ext cx="3168000" cy="677108"/>
          </a:xfrm>
          <a:prstGeom prst="rect">
            <a:avLst/>
          </a:prstGeom>
          <a:solidFill>
            <a:schemeClr val="accent6">
              <a:lumMod val="20000"/>
              <a:lumOff val="80000"/>
            </a:schemeClr>
          </a:solidFill>
        </p:spPr>
        <p:txBody>
          <a:bodyPr wrap="square">
            <a:spAutoFit/>
          </a:bodyPr>
          <a:lstStyle/>
          <a:p>
            <a:pPr algn="ctr">
              <a:spcAft>
                <a:spcPts val="300"/>
              </a:spcAft>
            </a:pPr>
            <a:r>
              <a:rPr lang="fr-FR" sz="1100" dirty="0" smtClean="0"/>
              <a:t>Les droits dont ils disposent, ainsi que les autres</a:t>
            </a:r>
          </a:p>
          <a:p>
            <a:pPr algn="ctr">
              <a:spcAft>
                <a:spcPts val="300"/>
              </a:spcAft>
            </a:pPr>
            <a:r>
              <a:rPr lang="fr-FR" sz="1100" dirty="0" smtClean="0"/>
              <a:t> membres de la famille universitaire, et les </a:t>
            </a:r>
          </a:p>
          <a:p>
            <a:pPr algn="ctr">
              <a:spcAft>
                <a:spcPts val="300"/>
              </a:spcAft>
            </a:pPr>
            <a:r>
              <a:rPr lang="fr-FR" sz="1100" dirty="0" smtClean="0"/>
              <a:t>responsabilités qui leur incombent</a:t>
            </a:r>
          </a:p>
        </p:txBody>
      </p:sp>
      <p:sp>
        <p:nvSpPr>
          <p:cNvPr id="16" name="Accolade ouvrante 15"/>
          <p:cNvSpPr/>
          <p:nvPr/>
        </p:nvSpPr>
        <p:spPr>
          <a:xfrm rot="5400000">
            <a:off x="4569206" y="2642074"/>
            <a:ext cx="216000" cy="507600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 name="Rectangle 14"/>
          <p:cNvSpPr/>
          <p:nvPr/>
        </p:nvSpPr>
        <p:spPr>
          <a:xfrm>
            <a:off x="3500430" y="4786322"/>
            <a:ext cx="2409634" cy="261610"/>
          </a:xfrm>
          <a:prstGeom prst="rect">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p:spPr>
        <p:txBody>
          <a:bodyPr wrap="none">
            <a:spAutoFit/>
          </a:bodyPr>
          <a:lstStyle/>
          <a:p>
            <a:r>
              <a:rPr lang="fr-FR" sz="1100" b="1" dirty="0" smtClean="0"/>
              <a:t>Il vise à rappeler aux étudiants</a:t>
            </a:r>
          </a:p>
        </p:txBody>
      </p:sp>
      <p:pic>
        <p:nvPicPr>
          <p:cNvPr id="15362" name="Picture 2" descr="Étudiant — Wikipédia"/>
          <p:cNvPicPr>
            <a:picLocks noChangeAspect="1" noChangeArrowheads="1"/>
          </p:cNvPicPr>
          <p:nvPr/>
        </p:nvPicPr>
        <p:blipFill>
          <a:blip r:embed="rId5" cstate="print"/>
          <a:srcRect/>
          <a:stretch>
            <a:fillRect/>
          </a:stretch>
        </p:blipFill>
        <p:spPr bwMode="auto">
          <a:xfrm>
            <a:off x="4214810" y="5286388"/>
            <a:ext cx="972000" cy="972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endParaRPr lang="fr-FR"/>
          </a:p>
        </p:txBody>
      </p:sp>
      <p:sp>
        <p:nvSpPr>
          <p:cNvPr id="3" name="Espace réservé du numéro de diapositive 2"/>
          <p:cNvSpPr>
            <a:spLocks noGrp="1"/>
          </p:cNvSpPr>
          <p:nvPr>
            <p:ph type="sldNum" sz="quarter" idx="12"/>
          </p:nvPr>
        </p:nvSpPr>
        <p:spPr/>
        <p:txBody>
          <a:bodyPr/>
          <a:lstStyle/>
          <a:p>
            <a:fld id="{0CB13B9C-FB4F-4845-A288-5F639EA12647}" type="slidenum">
              <a:rPr lang="fr-FR" smtClean="0"/>
              <a:pPr/>
              <a:t>3</a:t>
            </a:fld>
            <a:endParaRPr lang="fr-FR"/>
          </a:p>
        </p:txBody>
      </p:sp>
      <p:sp>
        <p:nvSpPr>
          <p:cNvPr id="4" name="Rectangle à coins arrondis 3"/>
          <p:cNvSpPr/>
          <p:nvPr/>
        </p:nvSpPr>
        <p:spPr>
          <a:xfrm>
            <a:off x="785786" y="2071678"/>
            <a:ext cx="2196000" cy="504000"/>
          </a:xfrm>
          <a:prstGeom prst="roundRect">
            <a:avLst/>
          </a:prstGeom>
          <a:solidFill>
            <a:schemeClr val="accent6">
              <a:lumMod val="40000"/>
              <a:lumOff val="60000"/>
            </a:schemeClr>
          </a:solidFill>
        </p:spPr>
        <p:txBody>
          <a:bodyPr wrap="square">
            <a:spAutoFit/>
          </a:bodyPr>
          <a:lstStyle/>
          <a:p>
            <a:pPr algn="ctr">
              <a:spcAft>
                <a:spcPts val="300"/>
              </a:spcAft>
              <a:defRPr/>
            </a:pPr>
            <a:r>
              <a:rPr lang="fr-FR" sz="1100" b="1" dirty="0" smtClean="0"/>
              <a:t>Le principal élément de la </a:t>
            </a:r>
          </a:p>
          <a:p>
            <a:pPr algn="ctr">
              <a:defRPr/>
            </a:pPr>
            <a:r>
              <a:rPr lang="fr-FR" sz="1100" b="1" dirty="0" smtClean="0"/>
              <a:t>communauté universitaire</a:t>
            </a:r>
          </a:p>
        </p:txBody>
      </p:sp>
      <p:sp>
        <p:nvSpPr>
          <p:cNvPr id="5" name="Rectangle 4"/>
          <p:cNvSpPr/>
          <p:nvPr/>
        </p:nvSpPr>
        <p:spPr>
          <a:xfrm>
            <a:off x="2500298" y="1497926"/>
            <a:ext cx="3169686" cy="261610"/>
          </a:xfrm>
          <a:prstGeom prst="rect">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p:spPr>
        <p:txBody>
          <a:bodyPr wrap="square">
            <a:spAutoFit/>
          </a:bodyPr>
          <a:lstStyle/>
          <a:p>
            <a:pPr algn="ctr">
              <a:spcAft>
                <a:spcPts val="300"/>
              </a:spcAft>
              <a:defRPr/>
            </a:pPr>
            <a:r>
              <a:rPr lang="fr-FR" sz="1100" b="1" dirty="0" smtClean="0"/>
              <a:t>R</a:t>
            </a:r>
            <a:r>
              <a:rPr lang="fr-FR" sz="1100" b="1" dirty="0" smtClean="0"/>
              <a:t>appeler </a:t>
            </a:r>
            <a:r>
              <a:rPr lang="fr-FR" sz="1100" b="1" dirty="0" smtClean="0"/>
              <a:t>aux étudiants qu'ils </a:t>
            </a:r>
            <a:r>
              <a:rPr lang="fr-FR" sz="1100" b="1" dirty="0" smtClean="0"/>
              <a:t>constituent</a:t>
            </a:r>
            <a:endParaRPr lang="fr-FR" sz="1100" b="1" dirty="0" smtClean="0"/>
          </a:p>
        </p:txBody>
      </p:sp>
      <p:sp>
        <p:nvSpPr>
          <p:cNvPr id="6" name="Rectangle 5"/>
          <p:cNvSpPr/>
          <p:nvPr/>
        </p:nvSpPr>
        <p:spPr>
          <a:xfrm>
            <a:off x="3143240" y="263703"/>
            <a:ext cx="2628000" cy="292388"/>
          </a:xfrm>
          <a:prstGeom prst="rect">
            <a:avLst/>
          </a:prstGeom>
          <a:solidFill>
            <a:schemeClr val="accent5">
              <a:lumMod val="20000"/>
              <a:lumOff val="80000"/>
            </a:schemeClr>
          </a:solidFill>
        </p:spPr>
        <p:txBody>
          <a:bodyPr wrap="square">
            <a:spAutoFit/>
          </a:bodyPr>
          <a:lstStyle/>
          <a:p>
            <a:r>
              <a:rPr lang="fr-FR" sz="1300" b="1" dirty="0" smtClean="0"/>
              <a:t>PRESENTATION DU COURS</a:t>
            </a:r>
            <a:endParaRPr lang="fr-FR" sz="1300" b="1" dirty="0"/>
          </a:p>
        </p:txBody>
      </p:sp>
      <p:pic>
        <p:nvPicPr>
          <p:cNvPr id="7" name="Picture 2" descr="جامعة وهران للعلوم و التكنولوجيا - Historique de l'Université"/>
          <p:cNvPicPr>
            <a:picLocks noChangeAspect="1" noChangeArrowheads="1"/>
          </p:cNvPicPr>
          <p:nvPr/>
        </p:nvPicPr>
        <p:blipFill>
          <a:blip r:embed="rId3"/>
          <a:srcRect/>
          <a:stretch>
            <a:fillRect/>
          </a:stretch>
        </p:blipFill>
        <p:spPr bwMode="auto">
          <a:xfrm>
            <a:off x="142844" y="214290"/>
            <a:ext cx="1188000" cy="1066893"/>
          </a:xfrm>
          <a:prstGeom prst="rect">
            <a:avLst/>
          </a:prstGeom>
          <a:noFill/>
        </p:spPr>
      </p:pic>
      <p:pic>
        <p:nvPicPr>
          <p:cNvPr id="8" name="Picture 7" descr="Université des sciences et de la technologie d'Oran — Wikipédia"/>
          <p:cNvPicPr>
            <a:picLocks noChangeAspect="1" noChangeArrowheads="1"/>
          </p:cNvPicPr>
          <p:nvPr/>
        </p:nvPicPr>
        <p:blipFill>
          <a:blip r:embed="rId4"/>
          <a:srcRect/>
          <a:stretch>
            <a:fillRect/>
          </a:stretch>
        </p:blipFill>
        <p:spPr bwMode="auto">
          <a:xfrm>
            <a:off x="7929586" y="245623"/>
            <a:ext cx="1008000" cy="968799"/>
          </a:xfrm>
          <a:prstGeom prst="rect">
            <a:avLst/>
          </a:prstGeom>
          <a:noFill/>
        </p:spPr>
      </p:pic>
      <p:sp>
        <p:nvSpPr>
          <p:cNvPr id="10" name="Rectangle à coins arrondis 9"/>
          <p:cNvSpPr/>
          <p:nvPr/>
        </p:nvSpPr>
        <p:spPr>
          <a:xfrm>
            <a:off x="5000628" y="2069430"/>
            <a:ext cx="2664000" cy="288000"/>
          </a:xfrm>
          <a:prstGeom prst="roundRect">
            <a:avLst/>
          </a:prstGeom>
          <a:solidFill>
            <a:schemeClr val="accent6">
              <a:lumMod val="40000"/>
              <a:lumOff val="60000"/>
            </a:schemeClr>
          </a:solidFill>
        </p:spPr>
        <p:txBody>
          <a:bodyPr wrap="square">
            <a:spAutoFit/>
          </a:bodyPr>
          <a:lstStyle/>
          <a:p>
            <a:pPr algn="ctr">
              <a:spcAft>
                <a:spcPts val="300"/>
              </a:spcAft>
            </a:pPr>
            <a:r>
              <a:rPr lang="fr-FR" sz="1100" b="1" dirty="0" smtClean="0"/>
              <a:t>Les futurs cadres de la nation, qui</a:t>
            </a:r>
          </a:p>
        </p:txBody>
      </p:sp>
      <p:sp>
        <p:nvSpPr>
          <p:cNvPr id="11" name="Accolade ouvrante 10"/>
          <p:cNvSpPr/>
          <p:nvPr/>
        </p:nvSpPr>
        <p:spPr>
          <a:xfrm rot="5400000">
            <a:off x="3947604" y="-303760"/>
            <a:ext cx="252000" cy="442800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Rectangle 11"/>
          <p:cNvSpPr/>
          <p:nvPr/>
        </p:nvSpPr>
        <p:spPr>
          <a:xfrm>
            <a:off x="3786182" y="2617840"/>
            <a:ext cx="1836000" cy="468000"/>
          </a:xfrm>
          <a:prstGeom prst="rect">
            <a:avLst/>
          </a:prstGeom>
          <a:solidFill>
            <a:schemeClr val="accent6">
              <a:lumMod val="20000"/>
              <a:lumOff val="80000"/>
            </a:schemeClr>
          </a:solidFill>
        </p:spPr>
        <p:txBody>
          <a:bodyPr wrap="square">
            <a:spAutoFit/>
          </a:bodyPr>
          <a:lstStyle/>
          <a:p>
            <a:pPr algn="ctr">
              <a:spcAft>
                <a:spcPts val="300"/>
              </a:spcAft>
            </a:pPr>
            <a:r>
              <a:rPr lang="fr-FR" sz="1100" dirty="0" smtClean="0"/>
              <a:t>Géreront les différents</a:t>
            </a:r>
          </a:p>
          <a:p>
            <a:pPr algn="ctr">
              <a:spcAft>
                <a:spcPts val="300"/>
              </a:spcAft>
            </a:pPr>
            <a:r>
              <a:rPr lang="fr-FR" sz="1100" dirty="0" smtClean="0"/>
              <a:t> secteurs d'activité du pays</a:t>
            </a:r>
          </a:p>
        </p:txBody>
      </p:sp>
      <p:sp>
        <p:nvSpPr>
          <p:cNvPr id="13" name="Accolade ouvrante 12"/>
          <p:cNvSpPr/>
          <p:nvPr/>
        </p:nvSpPr>
        <p:spPr>
          <a:xfrm rot="5400000">
            <a:off x="6210562" y="933744"/>
            <a:ext cx="216000" cy="306000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Flèche vers le bas 15"/>
          <p:cNvSpPr/>
          <p:nvPr/>
        </p:nvSpPr>
        <p:spPr>
          <a:xfrm>
            <a:off x="5072066" y="3214686"/>
            <a:ext cx="324000" cy="288000"/>
          </a:xfrm>
          <a:prstGeom prst="downArrow">
            <a:avLst/>
          </a:prstGeom>
          <a:solidFill>
            <a:schemeClr val="accent6">
              <a:lumMod val="20000"/>
              <a:lumOff val="80000"/>
            </a:schemeClr>
          </a:solidFill>
          <a:ln w="3175"/>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8" name="Flèche vers le bas 17"/>
          <p:cNvSpPr/>
          <p:nvPr/>
        </p:nvSpPr>
        <p:spPr>
          <a:xfrm>
            <a:off x="7286644" y="3214686"/>
            <a:ext cx="324000" cy="252000"/>
          </a:xfrm>
          <a:prstGeom prst="downArrow">
            <a:avLst/>
          </a:prstGeom>
          <a:solidFill>
            <a:schemeClr val="accent6">
              <a:lumMod val="20000"/>
              <a:lumOff val="80000"/>
            </a:schemeClr>
          </a:solidFill>
          <a:ln w="3175"/>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9" name="Rectangle à coins arrondis 18"/>
          <p:cNvSpPr/>
          <p:nvPr/>
        </p:nvSpPr>
        <p:spPr>
          <a:xfrm>
            <a:off x="4214810" y="4981411"/>
            <a:ext cx="4320000" cy="519291"/>
          </a:xfrm>
          <a:prstGeom prst="roundRect">
            <a:avLst/>
          </a:prstGeom>
          <a:solidFill>
            <a:schemeClr val="accent6">
              <a:lumMod val="20000"/>
              <a:lumOff val="80000"/>
            </a:schemeClr>
          </a:solidFill>
        </p:spPr>
        <p:txBody>
          <a:bodyPr wrap="square">
            <a:spAutoFit/>
          </a:bodyPr>
          <a:lstStyle/>
          <a:p>
            <a:pPr algn="ctr">
              <a:spcAft>
                <a:spcPts val="300"/>
              </a:spcAft>
            </a:pPr>
            <a:r>
              <a:rPr lang="fr-FR" sz="1100" b="1" dirty="0" smtClean="0"/>
              <a:t>Statut fort honorable, qui confère à l'étudiant des droits,</a:t>
            </a:r>
          </a:p>
          <a:p>
            <a:pPr algn="ctr">
              <a:spcAft>
                <a:spcPts val="300"/>
              </a:spcAft>
            </a:pPr>
            <a:r>
              <a:rPr lang="fr-FR" sz="1100" b="1" dirty="0" smtClean="0"/>
              <a:t> mais lui impose aussi des devoirs et des obligations</a:t>
            </a:r>
            <a:r>
              <a:rPr lang="fr-FR" sz="1100" dirty="0" smtClean="0"/>
              <a:t> </a:t>
            </a:r>
            <a:endParaRPr lang="fr-FR" sz="1100" dirty="0"/>
          </a:p>
        </p:txBody>
      </p:sp>
      <p:sp>
        <p:nvSpPr>
          <p:cNvPr id="20" name="Flèche vers le bas 19"/>
          <p:cNvSpPr/>
          <p:nvPr/>
        </p:nvSpPr>
        <p:spPr>
          <a:xfrm>
            <a:off x="6176826" y="4569760"/>
            <a:ext cx="324000" cy="288000"/>
          </a:xfrm>
          <a:prstGeom prst="downArrow">
            <a:avLst/>
          </a:prstGeom>
          <a:solidFill>
            <a:schemeClr val="accent6">
              <a:lumMod val="20000"/>
              <a:lumOff val="80000"/>
            </a:schemeClr>
          </a:solidFill>
          <a:ln w="3175"/>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21" name="Rectangle 20"/>
          <p:cNvSpPr/>
          <p:nvPr/>
        </p:nvSpPr>
        <p:spPr>
          <a:xfrm>
            <a:off x="6500826" y="2603810"/>
            <a:ext cx="2412000" cy="468000"/>
          </a:xfrm>
          <a:prstGeom prst="rect">
            <a:avLst/>
          </a:prstGeom>
          <a:solidFill>
            <a:schemeClr val="accent6">
              <a:lumMod val="20000"/>
              <a:lumOff val="80000"/>
            </a:schemeClr>
          </a:solidFill>
        </p:spPr>
        <p:txBody>
          <a:bodyPr wrap="square">
            <a:spAutoFit/>
          </a:bodyPr>
          <a:lstStyle/>
          <a:p>
            <a:pPr algn="ctr">
              <a:spcAft>
                <a:spcPts val="300"/>
              </a:spcAft>
            </a:pPr>
            <a:r>
              <a:rPr lang="fr-FR" sz="1100" dirty="0" smtClean="0"/>
              <a:t>Contribueront à son développement</a:t>
            </a:r>
          </a:p>
          <a:p>
            <a:pPr algn="ctr">
              <a:spcAft>
                <a:spcPts val="300"/>
              </a:spcAft>
            </a:pPr>
            <a:r>
              <a:rPr lang="fr-FR" sz="1100" dirty="0" smtClean="0"/>
              <a:t> social, économique et culturel</a:t>
            </a:r>
          </a:p>
        </p:txBody>
      </p:sp>
      <p:pic>
        <p:nvPicPr>
          <p:cNvPr id="22" name="Picture 3" descr="C:\Users\BENABDELLAH\Desktop\téléchargement.png"/>
          <p:cNvPicPr>
            <a:picLocks noChangeAspect="1" noChangeArrowheads="1"/>
          </p:cNvPicPr>
          <p:nvPr/>
        </p:nvPicPr>
        <p:blipFill>
          <a:blip r:embed="rId5"/>
          <a:srcRect/>
          <a:stretch>
            <a:fillRect/>
          </a:stretch>
        </p:blipFill>
        <p:spPr bwMode="auto">
          <a:xfrm>
            <a:off x="214282" y="4786322"/>
            <a:ext cx="2886075" cy="1581150"/>
          </a:xfrm>
          <a:prstGeom prst="rect">
            <a:avLst/>
          </a:prstGeom>
          <a:noFill/>
        </p:spPr>
      </p:pic>
      <p:sp>
        <p:nvSpPr>
          <p:cNvPr id="23" name="Rectangle 22"/>
          <p:cNvSpPr/>
          <p:nvPr/>
        </p:nvSpPr>
        <p:spPr>
          <a:xfrm>
            <a:off x="500034" y="5072074"/>
            <a:ext cx="214314" cy="10715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Étiquette 25"/>
          <p:cNvSpPr/>
          <p:nvPr/>
        </p:nvSpPr>
        <p:spPr>
          <a:xfrm>
            <a:off x="4725586" y="3643314"/>
            <a:ext cx="3204000" cy="792000"/>
          </a:xfrm>
          <a:prstGeom prst="plaque">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txBody>
          <a:bodyPr wrap="square">
            <a:spAutoFit/>
          </a:bodyPr>
          <a:lstStyle/>
          <a:p>
            <a:pPr algn="ctr">
              <a:spcAft>
                <a:spcPts val="300"/>
              </a:spcAft>
            </a:pPr>
            <a:r>
              <a:rPr lang="fr-FR" sz="1100" b="1" dirty="0" smtClean="0">
                <a:solidFill>
                  <a:srgbClr val="FF0000"/>
                </a:solidFill>
              </a:rPr>
              <a:t>Ils représentent le futur intellectuel de </a:t>
            </a:r>
          </a:p>
          <a:p>
            <a:pPr algn="ctr">
              <a:spcAft>
                <a:spcPts val="300"/>
              </a:spcAft>
            </a:pPr>
            <a:r>
              <a:rPr lang="fr-FR" sz="1100" b="1" dirty="0" smtClean="0">
                <a:solidFill>
                  <a:srgbClr val="FF0000"/>
                </a:solidFill>
              </a:rPr>
              <a:t>la nation, son potentiel le plus précieux </a:t>
            </a:r>
          </a:p>
          <a:p>
            <a:pPr algn="ctr">
              <a:spcAft>
                <a:spcPts val="300"/>
              </a:spcAft>
            </a:pPr>
            <a:r>
              <a:rPr lang="fr-FR" sz="1100" b="1" dirty="0" smtClean="0">
                <a:solidFill>
                  <a:srgbClr val="FF0000"/>
                </a:solidFill>
              </a:rPr>
              <a:t>et son espoir pour un avenir meilleur</a:t>
            </a:r>
          </a:p>
          <a:p>
            <a:pPr algn="ctr"/>
            <a:endParaRPr lang="fr-FR" sz="1100" b="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endParaRPr lang="fr-FR"/>
          </a:p>
        </p:txBody>
      </p:sp>
      <p:sp>
        <p:nvSpPr>
          <p:cNvPr id="3" name="Espace réservé du numéro de diapositive 2"/>
          <p:cNvSpPr>
            <a:spLocks noGrp="1"/>
          </p:cNvSpPr>
          <p:nvPr>
            <p:ph type="sldNum" sz="quarter" idx="12"/>
          </p:nvPr>
        </p:nvSpPr>
        <p:spPr/>
        <p:txBody>
          <a:bodyPr/>
          <a:lstStyle/>
          <a:p>
            <a:fld id="{0CB13B9C-FB4F-4845-A288-5F639EA12647}" type="slidenum">
              <a:rPr lang="fr-FR" smtClean="0"/>
              <a:pPr/>
              <a:t>4</a:t>
            </a:fld>
            <a:endParaRPr lang="fr-FR"/>
          </a:p>
        </p:txBody>
      </p:sp>
      <p:sp>
        <p:nvSpPr>
          <p:cNvPr id="4" name="Rectangle 3"/>
          <p:cNvSpPr/>
          <p:nvPr/>
        </p:nvSpPr>
        <p:spPr>
          <a:xfrm>
            <a:off x="3143240" y="263703"/>
            <a:ext cx="2628000" cy="292388"/>
          </a:xfrm>
          <a:prstGeom prst="rect">
            <a:avLst/>
          </a:prstGeom>
          <a:solidFill>
            <a:schemeClr val="accent5">
              <a:lumMod val="20000"/>
              <a:lumOff val="80000"/>
            </a:schemeClr>
          </a:solidFill>
        </p:spPr>
        <p:txBody>
          <a:bodyPr wrap="square">
            <a:spAutoFit/>
          </a:bodyPr>
          <a:lstStyle/>
          <a:p>
            <a:r>
              <a:rPr lang="fr-FR" sz="1300" b="1" dirty="0" smtClean="0"/>
              <a:t>PRESENTATION DU COURS</a:t>
            </a:r>
            <a:endParaRPr lang="fr-FR" sz="1300" b="1" dirty="0"/>
          </a:p>
        </p:txBody>
      </p:sp>
      <p:pic>
        <p:nvPicPr>
          <p:cNvPr id="5" name="Picture 2" descr="جامعة وهران للعلوم و التكنولوجيا - Historique de l'Université"/>
          <p:cNvPicPr>
            <a:picLocks noChangeAspect="1" noChangeArrowheads="1"/>
          </p:cNvPicPr>
          <p:nvPr/>
        </p:nvPicPr>
        <p:blipFill>
          <a:blip r:embed="rId3"/>
          <a:srcRect/>
          <a:stretch>
            <a:fillRect/>
          </a:stretch>
        </p:blipFill>
        <p:spPr bwMode="auto">
          <a:xfrm>
            <a:off x="142844" y="214290"/>
            <a:ext cx="1188000" cy="1066893"/>
          </a:xfrm>
          <a:prstGeom prst="rect">
            <a:avLst/>
          </a:prstGeom>
          <a:noFill/>
        </p:spPr>
      </p:pic>
      <p:pic>
        <p:nvPicPr>
          <p:cNvPr id="6" name="Picture 7" descr="Université des sciences et de la technologie d'Oran — Wikipédia"/>
          <p:cNvPicPr>
            <a:picLocks noChangeAspect="1" noChangeArrowheads="1"/>
          </p:cNvPicPr>
          <p:nvPr/>
        </p:nvPicPr>
        <p:blipFill>
          <a:blip r:embed="rId4"/>
          <a:srcRect/>
          <a:stretch>
            <a:fillRect/>
          </a:stretch>
        </p:blipFill>
        <p:spPr bwMode="auto">
          <a:xfrm>
            <a:off x="7929586" y="245623"/>
            <a:ext cx="1008000" cy="968799"/>
          </a:xfrm>
          <a:prstGeom prst="rect">
            <a:avLst/>
          </a:prstGeom>
          <a:noFill/>
        </p:spPr>
      </p:pic>
      <p:sp>
        <p:nvSpPr>
          <p:cNvPr id="17" name="Ellipse 16"/>
          <p:cNvSpPr/>
          <p:nvPr/>
        </p:nvSpPr>
        <p:spPr>
          <a:xfrm>
            <a:off x="3045388" y="2357430"/>
            <a:ext cx="3132000" cy="576000"/>
          </a:xfrm>
          <a:prstGeom prst="ellipse">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txBody>
          <a:bodyPr wrap="square">
            <a:spAutoFit/>
          </a:bodyPr>
          <a:lstStyle/>
          <a:p>
            <a:pPr algn="ctr">
              <a:spcAft>
                <a:spcPts val="300"/>
              </a:spcAft>
            </a:pPr>
            <a:endParaRPr lang="fr-FR" sz="1100" b="1" dirty="0"/>
          </a:p>
        </p:txBody>
      </p:sp>
      <p:sp>
        <p:nvSpPr>
          <p:cNvPr id="8" name="Rectangle à coins arrondis 7"/>
          <p:cNvSpPr/>
          <p:nvPr/>
        </p:nvSpPr>
        <p:spPr>
          <a:xfrm>
            <a:off x="5857884" y="1357298"/>
            <a:ext cx="2232000" cy="504000"/>
          </a:xfrm>
          <a:prstGeom prst="roundRect">
            <a:avLst/>
          </a:prstGeom>
          <a:solidFill>
            <a:schemeClr val="accent6">
              <a:lumMod val="20000"/>
              <a:lumOff val="80000"/>
            </a:schemeClr>
          </a:solidFill>
        </p:spPr>
        <p:txBody>
          <a:bodyPr wrap="square">
            <a:spAutoFit/>
          </a:bodyPr>
          <a:lstStyle/>
          <a:p>
            <a:pPr algn="ctr">
              <a:spcAft>
                <a:spcPts val="300"/>
              </a:spcAft>
            </a:pPr>
            <a:r>
              <a:rPr lang="fr-FR" sz="1100" dirty="0" smtClean="0"/>
              <a:t>Être une référence sur les plans  </a:t>
            </a:r>
          </a:p>
          <a:p>
            <a:pPr algn="ctr">
              <a:spcAft>
                <a:spcPts val="300"/>
              </a:spcAft>
            </a:pPr>
            <a:r>
              <a:rPr lang="fr-FR" sz="1100" dirty="0" smtClean="0"/>
              <a:t>moral, éthique et déontologique</a:t>
            </a:r>
          </a:p>
        </p:txBody>
      </p:sp>
      <p:sp>
        <p:nvSpPr>
          <p:cNvPr id="18" name="Rectangle à coins arrondis 17"/>
          <p:cNvSpPr/>
          <p:nvPr/>
        </p:nvSpPr>
        <p:spPr>
          <a:xfrm>
            <a:off x="368992" y="1357298"/>
            <a:ext cx="3060000" cy="504000"/>
          </a:xfrm>
          <a:prstGeom prst="roundRect">
            <a:avLst/>
          </a:prstGeom>
          <a:solidFill>
            <a:schemeClr val="accent6">
              <a:lumMod val="20000"/>
              <a:lumOff val="80000"/>
            </a:schemeClr>
          </a:solidFill>
        </p:spPr>
        <p:txBody>
          <a:bodyPr wrap="square">
            <a:spAutoFit/>
          </a:bodyPr>
          <a:lstStyle/>
          <a:p>
            <a:pPr algn="ctr">
              <a:spcAft>
                <a:spcPts val="300"/>
              </a:spcAft>
            </a:pPr>
            <a:r>
              <a:rPr lang="fr-FR" sz="1100" dirty="0" smtClean="0"/>
              <a:t>Adopter un comportement responsable au </a:t>
            </a:r>
          </a:p>
          <a:p>
            <a:pPr algn="ctr">
              <a:spcAft>
                <a:spcPts val="300"/>
              </a:spcAft>
            </a:pPr>
            <a:r>
              <a:rPr lang="fr-FR" sz="1100" dirty="0" smtClean="0"/>
              <a:t>sein de l’institution universitaire et en dehors</a:t>
            </a:r>
            <a:endParaRPr lang="fr-FR" sz="1100" dirty="0"/>
          </a:p>
        </p:txBody>
      </p:sp>
      <p:sp>
        <p:nvSpPr>
          <p:cNvPr id="20" name="Flèche vers le bas 19"/>
          <p:cNvSpPr/>
          <p:nvPr/>
        </p:nvSpPr>
        <p:spPr>
          <a:xfrm>
            <a:off x="4462314" y="3071810"/>
            <a:ext cx="324000" cy="288000"/>
          </a:xfrm>
          <a:prstGeom prst="downArrow">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6" name="Rectangle à coins arrondis 15"/>
          <p:cNvSpPr/>
          <p:nvPr/>
        </p:nvSpPr>
        <p:spPr>
          <a:xfrm>
            <a:off x="2466578" y="3500438"/>
            <a:ext cx="4320000" cy="504000"/>
          </a:xfrm>
          <a:prstGeom prst="roundRect">
            <a:avLst/>
          </a:prstGeom>
          <a:solidFill>
            <a:schemeClr val="accent6">
              <a:lumMod val="20000"/>
              <a:lumOff val="80000"/>
            </a:schemeClr>
          </a:solidFill>
          <a:ln w="3175">
            <a:solidFill>
              <a:schemeClr val="bg1"/>
            </a:solidFill>
          </a:ln>
        </p:spPr>
        <p:txBody>
          <a:bodyPr wrap="square">
            <a:spAutoFit/>
          </a:bodyPr>
          <a:lstStyle/>
          <a:p>
            <a:pPr algn="ctr">
              <a:spcAft>
                <a:spcPts val="300"/>
              </a:spcAft>
            </a:pPr>
            <a:r>
              <a:rPr lang="fr-FR" sz="1100" dirty="0" smtClean="0"/>
              <a:t>Développer </a:t>
            </a:r>
            <a:r>
              <a:rPr lang="ar-DZ" sz="1100" dirty="0" smtClean="0"/>
              <a:t>3</a:t>
            </a:r>
            <a:r>
              <a:rPr lang="fr-FR" sz="1100" dirty="0" smtClean="0"/>
              <a:t> types de compétences pour parfaire sa formation  et</a:t>
            </a:r>
          </a:p>
          <a:p>
            <a:pPr algn="ctr">
              <a:spcAft>
                <a:spcPts val="300"/>
              </a:spcAft>
            </a:pPr>
            <a:r>
              <a:rPr lang="fr-FR" sz="1100" dirty="0" smtClean="0"/>
              <a:t> maximiser ses chances de réussites dans le monde professionnel</a:t>
            </a:r>
          </a:p>
          <a:p>
            <a:pPr algn="ctr"/>
            <a:endParaRPr lang="fr-FR" sz="1100" dirty="0"/>
          </a:p>
        </p:txBody>
      </p:sp>
      <p:sp>
        <p:nvSpPr>
          <p:cNvPr id="14" name="Flèche vers le bas 13"/>
          <p:cNvSpPr/>
          <p:nvPr/>
        </p:nvSpPr>
        <p:spPr>
          <a:xfrm rot="8740291" flipH="1">
            <a:off x="3064565" y="1978657"/>
            <a:ext cx="288000" cy="360000"/>
          </a:xfrm>
          <a:prstGeom prst="downArrow">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5" name="Flèche vers le bas 14"/>
          <p:cNvSpPr/>
          <p:nvPr/>
        </p:nvSpPr>
        <p:spPr>
          <a:xfrm rot="12631899" flipH="1">
            <a:off x="5929361" y="1976999"/>
            <a:ext cx="288000" cy="360000"/>
          </a:xfrm>
          <a:prstGeom prst="downArrow">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21" name="Rectangle 20"/>
          <p:cNvSpPr/>
          <p:nvPr/>
        </p:nvSpPr>
        <p:spPr>
          <a:xfrm>
            <a:off x="3428992" y="2428868"/>
            <a:ext cx="2412000" cy="432000"/>
          </a:xfrm>
          <a:prstGeom prst="rect">
            <a:avLst/>
          </a:prstGeom>
        </p:spPr>
        <p:txBody>
          <a:bodyPr wrap="square">
            <a:spAutoFit/>
          </a:bodyPr>
          <a:lstStyle/>
          <a:p>
            <a:pPr algn="ctr">
              <a:spcAft>
                <a:spcPts val="300"/>
              </a:spcAft>
            </a:pPr>
            <a:r>
              <a:rPr lang="fr-FR" sz="1100" b="1" dirty="0" smtClean="0"/>
              <a:t>Pour respecter ce statut et s’en </a:t>
            </a:r>
          </a:p>
          <a:p>
            <a:pPr algn="ctr">
              <a:spcAft>
                <a:spcPts val="300"/>
              </a:spcAft>
            </a:pPr>
            <a:r>
              <a:rPr lang="fr-FR" sz="1100" b="1" dirty="0" smtClean="0"/>
              <a:t>montrer digne, l'étudiant doit </a:t>
            </a:r>
            <a:endParaRPr lang="fr-FR" sz="1100" b="1" dirty="0"/>
          </a:p>
        </p:txBody>
      </p:sp>
      <p:sp>
        <p:nvSpPr>
          <p:cNvPr id="22" name="Accolade ouvrante 21"/>
          <p:cNvSpPr/>
          <p:nvPr/>
        </p:nvSpPr>
        <p:spPr>
          <a:xfrm rot="5400000">
            <a:off x="4451042" y="1192504"/>
            <a:ext cx="216000" cy="583200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3" name="Rectangle avec flèche vers le bas 22"/>
          <p:cNvSpPr/>
          <p:nvPr/>
        </p:nvSpPr>
        <p:spPr>
          <a:xfrm>
            <a:off x="1285852" y="4214818"/>
            <a:ext cx="864339" cy="400764"/>
          </a:xfrm>
          <a:prstGeom prst="downArrowCallout">
            <a:avLst/>
          </a:prstGeom>
          <a:solidFill>
            <a:schemeClr val="accent6">
              <a:lumMod val="40000"/>
              <a:lumOff val="60000"/>
            </a:schemeClr>
          </a:solidFill>
          <a:ln w="3175">
            <a:solidFill>
              <a:schemeClr val="tx1"/>
            </a:solidFill>
          </a:ln>
        </p:spPr>
        <p:txBody>
          <a:bodyPr wrap="none">
            <a:spAutoFit/>
          </a:bodyPr>
          <a:lstStyle/>
          <a:p>
            <a:r>
              <a:rPr lang="fr-FR" sz="1100" b="1" i="1" dirty="0" smtClean="0">
                <a:solidFill>
                  <a:srgbClr val="FF0000"/>
                </a:solidFill>
              </a:rPr>
              <a:t>Le savoir</a:t>
            </a:r>
            <a:endParaRPr lang="fr-FR" sz="1100" i="1" dirty="0">
              <a:solidFill>
                <a:srgbClr val="FF0000"/>
              </a:solidFill>
            </a:endParaRPr>
          </a:p>
        </p:txBody>
      </p:sp>
      <p:sp>
        <p:nvSpPr>
          <p:cNvPr id="24" name="Rectangle avec flèche vers le bas 23"/>
          <p:cNvSpPr/>
          <p:nvPr/>
        </p:nvSpPr>
        <p:spPr>
          <a:xfrm>
            <a:off x="3857620" y="4214818"/>
            <a:ext cx="1292967" cy="400764"/>
          </a:xfrm>
          <a:prstGeom prst="downArrowCallout">
            <a:avLst/>
          </a:prstGeom>
          <a:solidFill>
            <a:schemeClr val="accent6">
              <a:lumMod val="40000"/>
              <a:lumOff val="60000"/>
            </a:schemeClr>
          </a:solidFill>
          <a:ln w="3175">
            <a:solidFill>
              <a:schemeClr val="tx1"/>
            </a:solidFill>
          </a:ln>
        </p:spPr>
        <p:txBody>
          <a:bodyPr wrap="square">
            <a:spAutoFit/>
          </a:bodyPr>
          <a:lstStyle/>
          <a:p>
            <a:r>
              <a:rPr lang="fr-FR" sz="1100" b="1" i="1" dirty="0" smtClean="0">
                <a:solidFill>
                  <a:srgbClr val="FF0000"/>
                </a:solidFill>
              </a:rPr>
              <a:t>Le savoir-faire</a:t>
            </a:r>
            <a:endParaRPr lang="fr-FR" sz="1100" i="1" dirty="0">
              <a:solidFill>
                <a:srgbClr val="FF0000"/>
              </a:solidFill>
            </a:endParaRPr>
          </a:p>
        </p:txBody>
      </p:sp>
      <p:sp>
        <p:nvSpPr>
          <p:cNvPr id="25" name="Rectangle avec flèche vers le bas 24"/>
          <p:cNvSpPr/>
          <p:nvPr/>
        </p:nvSpPr>
        <p:spPr>
          <a:xfrm>
            <a:off x="7000892" y="4214818"/>
            <a:ext cx="1224000" cy="400764"/>
          </a:xfrm>
          <a:prstGeom prst="downArrowCallout">
            <a:avLst/>
          </a:prstGeom>
          <a:solidFill>
            <a:schemeClr val="accent6">
              <a:lumMod val="40000"/>
              <a:lumOff val="60000"/>
            </a:schemeClr>
          </a:solidFill>
          <a:ln w="3175">
            <a:solidFill>
              <a:schemeClr val="tx1"/>
            </a:solidFill>
          </a:ln>
        </p:spPr>
        <p:txBody>
          <a:bodyPr wrap="square">
            <a:spAutoFit/>
          </a:bodyPr>
          <a:lstStyle/>
          <a:p>
            <a:r>
              <a:rPr lang="fr-FR" sz="1100" b="1" i="1" dirty="0" smtClean="0">
                <a:solidFill>
                  <a:srgbClr val="FF0000"/>
                </a:solidFill>
              </a:rPr>
              <a:t>Le savoir-être</a:t>
            </a:r>
            <a:endParaRPr lang="fr-FR" sz="1100" i="1" dirty="0">
              <a:solidFill>
                <a:srgbClr val="FF0000"/>
              </a:solidFill>
            </a:endParaRPr>
          </a:p>
        </p:txBody>
      </p:sp>
      <p:sp>
        <p:nvSpPr>
          <p:cNvPr id="26" name="Rectangle 25"/>
          <p:cNvSpPr/>
          <p:nvPr/>
        </p:nvSpPr>
        <p:spPr>
          <a:xfrm>
            <a:off x="714348" y="4714884"/>
            <a:ext cx="1980000" cy="468000"/>
          </a:xfrm>
          <a:prstGeom prst="rect">
            <a:avLst/>
          </a:prstGeom>
          <a:solidFill>
            <a:schemeClr val="accent6">
              <a:lumMod val="20000"/>
              <a:lumOff val="80000"/>
            </a:schemeClr>
          </a:solidFill>
        </p:spPr>
        <p:txBody>
          <a:bodyPr wrap="square">
            <a:spAutoFit/>
          </a:bodyPr>
          <a:lstStyle/>
          <a:p>
            <a:pPr algn="ctr">
              <a:spcAft>
                <a:spcPts val="300"/>
              </a:spcAft>
            </a:pPr>
            <a:r>
              <a:rPr lang="fr-FR" sz="1100" dirty="0" smtClean="0"/>
              <a:t>Connaissances théoriques </a:t>
            </a:r>
          </a:p>
          <a:p>
            <a:pPr algn="ctr"/>
            <a:r>
              <a:rPr lang="fr-FR" sz="1100" dirty="0" smtClean="0"/>
              <a:t>acquises lors de la formation </a:t>
            </a:r>
            <a:endParaRPr lang="fr-FR" sz="1100" dirty="0"/>
          </a:p>
        </p:txBody>
      </p:sp>
      <p:sp>
        <p:nvSpPr>
          <p:cNvPr id="27" name="Rectangle 26"/>
          <p:cNvSpPr/>
          <p:nvPr/>
        </p:nvSpPr>
        <p:spPr>
          <a:xfrm>
            <a:off x="3357554" y="4714884"/>
            <a:ext cx="2268000" cy="469359"/>
          </a:xfrm>
          <a:prstGeom prst="rect">
            <a:avLst/>
          </a:prstGeom>
          <a:solidFill>
            <a:schemeClr val="accent6">
              <a:lumMod val="20000"/>
              <a:lumOff val="80000"/>
            </a:schemeClr>
          </a:solidFill>
        </p:spPr>
        <p:txBody>
          <a:bodyPr wrap="square">
            <a:spAutoFit/>
          </a:bodyPr>
          <a:lstStyle/>
          <a:p>
            <a:pPr algn="ctr">
              <a:spcAft>
                <a:spcPts val="300"/>
              </a:spcAft>
            </a:pPr>
            <a:r>
              <a:rPr lang="fr-FR" sz="1100" dirty="0" smtClean="0"/>
              <a:t>L'expérience pratique qui permet </a:t>
            </a:r>
          </a:p>
          <a:p>
            <a:pPr algn="ctr"/>
            <a:r>
              <a:rPr lang="fr-FR" sz="1100" dirty="0" smtClean="0"/>
              <a:t>l’application de ses connaissances</a:t>
            </a:r>
          </a:p>
        </p:txBody>
      </p:sp>
      <p:sp>
        <p:nvSpPr>
          <p:cNvPr id="28" name="Rectangle 27"/>
          <p:cNvSpPr/>
          <p:nvPr/>
        </p:nvSpPr>
        <p:spPr>
          <a:xfrm>
            <a:off x="6229718" y="4714884"/>
            <a:ext cx="2700000" cy="648000"/>
          </a:xfrm>
          <a:prstGeom prst="rect">
            <a:avLst/>
          </a:prstGeom>
          <a:solidFill>
            <a:schemeClr val="accent6">
              <a:lumMod val="20000"/>
              <a:lumOff val="80000"/>
            </a:schemeClr>
          </a:solidFill>
        </p:spPr>
        <p:txBody>
          <a:bodyPr>
            <a:spAutoFit/>
          </a:bodyPr>
          <a:lstStyle/>
          <a:p>
            <a:pPr algn="ctr">
              <a:spcAft>
                <a:spcPts val="300"/>
              </a:spcAft>
            </a:pPr>
            <a:r>
              <a:rPr lang="fr-FR" sz="1100" dirty="0" smtClean="0"/>
              <a:t>Qualités personnelles, relationnelles </a:t>
            </a:r>
          </a:p>
          <a:p>
            <a:pPr algn="ctr">
              <a:spcAft>
                <a:spcPts val="300"/>
              </a:spcAft>
            </a:pPr>
            <a:r>
              <a:rPr lang="fr-FR" sz="1100" dirty="0" smtClean="0"/>
              <a:t>et comportementales d'un individu dans</a:t>
            </a:r>
          </a:p>
          <a:p>
            <a:pPr algn="ctr">
              <a:spcAft>
                <a:spcPts val="300"/>
              </a:spcAft>
            </a:pPr>
            <a:r>
              <a:rPr lang="fr-FR" sz="1100" dirty="0" smtClean="0"/>
              <a:t> un environnement professionnel</a:t>
            </a:r>
          </a:p>
        </p:txBody>
      </p:sp>
      <p:sp>
        <p:nvSpPr>
          <p:cNvPr id="29" name="Rectangle 28"/>
          <p:cNvSpPr/>
          <p:nvPr/>
        </p:nvSpPr>
        <p:spPr>
          <a:xfrm>
            <a:off x="6143636" y="5786454"/>
            <a:ext cx="2808000" cy="469359"/>
          </a:xfrm>
          <a:prstGeom prst="rect">
            <a:avLst/>
          </a:prstGeom>
          <a:solidFill>
            <a:schemeClr val="accent6">
              <a:lumMod val="20000"/>
              <a:lumOff val="80000"/>
            </a:schemeClr>
          </a:solidFill>
        </p:spPr>
        <p:txBody>
          <a:bodyPr>
            <a:spAutoFit/>
          </a:bodyPr>
          <a:lstStyle/>
          <a:p>
            <a:pPr algn="ctr">
              <a:spcAft>
                <a:spcPts val="300"/>
              </a:spcAft>
            </a:pPr>
            <a:r>
              <a:rPr lang="fr-FR" sz="1100" dirty="0" smtClean="0"/>
              <a:t>Sans le </a:t>
            </a:r>
            <a:r>
              <a:rPr lang="fr-FR" sz="1100" i="1" dirty="0" smtClean="0"/>
              <a:t>savoir-être</a:t>
            </a:r>
            <a:r>
              <a:rPr lang="fr-FR" sz="1100" dirty="0" smtClean="0"/>
              <a:t> les deux autres</a:t>
            </a:r>
          </a:p>
          <a:p>
            <a:pPr algn="ctr"/>
            <a:r>
              <a:rPr lang="fr-FR" sz="1100" dirty="0" smtClean="0"/>
              <a:t>qualités sont insuffisantes pour la réussite </a:t>
            </a:r>
          </a:p>
        </p:txBody>
      </p:sp>
      <p:sp>
        <p:nvSpPr>
          <p:cNvPr id="30" name="Flèche vers le bas 29"/>
          <p:cNvSpPr/>
          <p:nvPr/>
        </p:nvSpPr>
        <p:spPr>
          <a:xfrm>
            <a:off x="7427272" y="5500702"/>
            <a:ext cx="288000" cy="180000"/>
          </a:xfrm>
          <a:prstGeom prst="downArrow">
            <a:avLst/>
          </a:prstGeom>
          <a:solidFill>
            <a:schemeClr val="accent6">
              <a:lumMod val="20000"/>
              <a:lumOff val="80000"/>
            </a:schemeClr>
          </a:solidFill>
          <a:ln w="3175">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pic>
        <p:nvPicPr>
          <p:cNvPr id="4099" name="Picture 3" descr="C:\Users\BENABDELLAH\Desktop\téléchargement (1).png"/>
          <p:cNvPicPr>
            <a:picLocks noChangeAspect="1" noChangeArrowheads="1"/>
          </p:cNvPicPr>
          <p:nvPr/>
        </p:nvPicPr>
        <p:blipFill>
          <a:blip r:embed="rId5"/>
          <a:srcRect/>
          <a:stretch>
            <a:fillRect/>
          </a:stretch>
        </p:blipFill>
        <p:spPr bwMode="auto">
          <a:xfrm>
            <a:off x="2220115" y="5203122"/>
            <a:ext cx="1708943" cy="1188000"/>
          </a:xfrm>
          <a:prstGeom prst="rect">
            <a:avLst/>
          </a:prstGeom>
          <a:noFill/>
        </p:spPr>
      </p:pic>
      <p:pic>
        <p:nvPicPr>
          <p:cNvPr id="4102" name="Picture 6" descr="C:\Users\BENABDELLAH\Desktop\téléchargement.jpg"/>
          <p:cNvPicPr>
            <a:picLocks noChangeAspect="1" noChangeArrowheads="1"/>
          </p:cNvPicPr>
          <p:nvPr/>
        </p:nvPicPr>
        <p:blipFill>
          <a:blip r:embed="rId6"/>
          <a:srcRect/>
          <a:stretch>
            <a:fillRect/>
          </a:stretch>
        </p:blipFill>
        <p:spPr bwMode="auto">
          <a:xfrm>
            <a:off x="4000504" y="857240"/>
            <a:ext cx="1285876" cy="128587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endParaRPr lang="fr-FR"/>
          </a:p>
        </p:txBody>
      </p:sp>
      <p:sp>
        <p:nvSpPr>
          <p:cNvPr id="3" name="Espace réservé du numéro de diapositive 2"/>
          <p:cNvSpPr>
            <a:spLocks noGrp="1"/>
          </p:cNvSpPr>
          <p:nvPr>
            <p:ph type="sldNum" sz="quarter" idx="12"/>
          </p:nvPr>
        </p:nvSpPr>
        <p:spPr/>
        <p:txBody>
          <a:bodyPr/>
          <a:lstStyle/>
          <a:p>
            <a:fld id="{0CB13B9C-FB4F-4845-A288-5F639EA12647}" type="slidenum">
              <a:rPr lang="fr-FR" smtClean="0"/>
              <a:pPr/>
              <a:t>5</a:t>
            </a:fld>
            <a:endParaRPr lang="fr-FR"/>
          </a:p>
        </p:txBody>
      </p:sp>
      <p:sp>
        <p:nvSpPr>
          <p:cNvPr id="5" name="Rectangle 4"/>
          <p:cNvSpPr/>
          <p:nvPr/>
        </p:nvSpPr>
        <p:spPr>
          <a:xfrm>
            <a:off x="3143240" y="263703"/>
            <a:ext cx="2628000" cy="292388"/>
          </a:xfrm>
          <a:prstGeom prst="rect">
            <a:avLst/>
          </a:prstGeom>
          <a:solidFill>
            <a:schemeClr val="accent5">
              <a:lumMod val="20000"/>
              <a:lumOff val="80000"/>
            </a:schemeClr>
          </a:solidFill>
        </p:spPr>
        <p:txBody>
          <a:bodyPr wrap="square">
            <a:spAutoFit/>
          </a:bodyPr>
          <a:lstStyle/>
          <a:p>
            <a:r>
              <a:rPr lang="fr-FR" sz="1300" b="1" dirty="0" smtClean="0"/>
              <a:t>PRESENTATION DU COURS</a:t>
            </a:r>
            <a:endParaRPr lang="fr-FR" sz="1300" b="1" dirty="0"/>
          </a:p>
        </p:txBody>
      </p:sp>
      <p:pic>
        <p:nvPicPr>
          <p:cNvPr id="6" name="Picture 2" descr="جامعة وهران للعلوم و التكنولوجيا - Historique de l'Université"/>
          <p:cNvPicPr>
            <a:picLocks noChangeAspect="1" noChangeArrowheads="1"/>
          </p:cNvPicPr>
          <p:nvPr/>
        </p:nvPicPr>
        <p:blipFill>
          <a:blip r:embed="rId3"/>
          <a:srcRect/>
          <a:stretch>
            <a:fillRect/>
          </a:stretch>
        </p:blipFill>
        <p:spPr bwMode="auto">
          <a:xfrm>
            <a:off x="142844" y="214290"/>
            <a:ext cx="1188000" cy="1066893"/>
          </a:xfrm>
          <a:prstGeom prst="rect">
            <a:avLst/>
          </a:prstGeom>
          <a:noFill/>
        </p:spPr>
      </p:pic>
      <p:pic>
        <p:nvPicPr>
          <p:cNvPr id="7" name="Picture 7" descr="Université des sciences et de la technologie d'Oran — Wikipédia"/>
          <p:cNvPicPr>
            <a:picLocks noChangeAspect="1" noChangeArrowheads="1"/>
          </p:cNvPicPr>
          <p:nvPr/>
        </p:nvPicPr>
        <p:blipFill>
          <a:blip r:embed="rId4"/>
          <a:srcRect/>
          <a:stretch>
            <a:fillRect/>
          </a:stretch>
        </p:blipFill>
        <p:spPr bwMode="auto">
          <a:xfrm>
            <a:off x="7929586" y="245623"/>
            <a:ext cx="1008000" cy="968799"/>
          </a:xfrm>
          <a:prstGeom prst="rect">
            <a:avLst/>
          </a:prstGeom>
          <a:noFill/>
        </p:spPr>
      </p:pic>
      <p:sp>
        <p:nvSpPr>
          <p:cNvPr id="8" name="Rectangle 7"/>
          <p:cNvSpPr/>
          <p:nvPr/>
        </p:nvSpPr>
        <p:spPr>
          <a:xfrm>
            <a:off x="3048760" y="3286124"/>
            <a:ext cx="2952000" cy="468000"/>
          </a:xfrm>
          <a:prstGeom prst="rect">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txBody>
          <a:bodyPr wrap="square">
            <a:spAutoFit/>
          </a:bodyPr>
          <a:lstStyle/>
          <a:p>
            <a:pPr algn="ctr">
              <a:spcAft>
                <a:spcPts val="300"/>
              </a:spcAft>
            </a:pPr>
            <a:r>
              <a:rPr lang="fr-FR" sz="1100" b="1" dirty="0" smtClean="0"/>
              <a:t>Il sera évoqué au début de ce cours </a:t>
            </a:r>
          </a:p>
          <a:p>
            <a:pPr algn="ctr">
              <a:spcAft>
                <a:spcPts val="300"/>
              </a:spcAft>
            </a:pPr>
            <a:r>
              <a:rPr lang="fr-FR" sz="1100" b="1" dirty="0" smtClean="0"/>
              <a:t>l'Université, sa mission et ses objectifs</a:t>
            </a:r>
          </a:p>
        </p:txBody>
      </p:sp>
      <p:sp>
        <p:nvSpPr>
          <p:cNvPr id="10" name="Rectangle à coins arrondis 9"/>
          <p:cNvSpPr/>
          <p:nvPr/>
        </p:nvSpPr>
        <p:spPr>
          <a:xfrm>
            <a:off x="5401718" y="1571612"/>
            <a:ext cx="3528000" cy="972000"/>
          </a:xfrm>
          <a:prstGeom prst="roundRect">
            <a:avLst/>
          </a:prstGeom>
          <a:solidFill>
            <a:schemeClr val="accent6">
              <a:lumMod val="20000"/>
              <a:lumOff val="80000"/>
            </a:schemeClr>
          </a:solidFill>
        </p:spPr>
        <p:txBody>
          <a:bodyPr>
            <a:spAutoFit/>
          </a:bodyPr>
          <a:lstStyle/>
          <a:p>
            <a:pPr algn="ctr">
              <a:spcAft>
                <a:spcPts val="600"/>
              </a:spcAft>
            </a:pPr>
            <a:r>
              <a:rPr lang="fr-FR" sz="1200" b="1" dirty="0" smtClean="0">
                <a:solidFill>
                  <a:srgbClr val="FF0000"/>
                </a:solidFill>
              </a:rPr>
              <a:t>Sa mission ?</a:t>
            </a:r>
          </a:p>
          <a:p>
            <a:pPr algn="ctr">
              <a:spcAft>
                <a:spcPts val="300"/>
              </a:spcAft>
            </a:pPr>
            <a:r>
              <a:rPr lang="fr-FR" sz="1050" dirty="0" smtClean="0"/>
              <a:t>Mission de formation générale qui consiste à dispenser</a:t>
            </a:r>
          </a:p>
          <a:p>
            <a:pPr algn="ctr">
              <a:spcAft>
                <a:spcPts val="300"/>
              </a:spcAft>
            </a:pPr>
            <a:r>
              <a:rPr lang="fr-FR" sz="1050" dirty="0" smtClean="0"/>
              <a:t> </a:t>
            </a:r>
            <a:r>
              <a:rPr lang="fr-FR" sz="1050" i="1" dirty="0" smtClean="0"/>
              <a:t>le savoir, </a:t>
            </a:r>
            <a:r>
              <a:rPr lang="fr-FR" sz="1050" dirty="0" smtClean="0"/>
              <a:t>le </a:t>
            </a:r>
            <a:r>
              <a:rPr lang="fr-FR" sz="1050" i="1" dirty="0" smtClean="0"/>
              <a:t>savoir-faire et le savoir-être </a:t>
            </a:r>
            <a:r>
              <a:rPr lang="fr-FR" sz="1050" dirty="0" smtClean="0"/>
              <a:t>nécessaires à</a:t>
            </a:r>
          </a:p>
          <a:p>
            <a:pPr algn="ctr">
              <a:spcAft>
                <a:spcPts val="300"/>
              </a:spcAft>
            </a:pPr>
            <a:r>
              <a:rPr lang="fr-FR" sz="1050" dirty="0" smtClean="0"/>
              <a:t>  l’insertion des étudiants dans le monde professionnel</a:t>
            </a:r>
          </a:p>
        </p:txBody>
      </p:sp>
      <p:sp>
        <p:nvSpPr>
          <p:cNvPr id="12" name="Flèche vers le bas 11"/>
          <p:cNvSpPr/>
          <p:nvPr/>
        </p:nvSpPr>
        <p:spPr>
          <a:xfrm>
            <a:off x="4429124" y="3929066"/>
            <a:ext cx="324000" cy="396000"/>
          </a:xfrm>
          <a:prstGeom prst="downArrow">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3" name="Flèche vers le bas 12"/>
          <p:cNvSpPr/>
          <p:nvPr/>
        </p:nvSpPr>
        <p:spPr>
          <a:xfrm rot="8740291" flipH="1">
            <a:off x="3012368" y="2700052"/>
            <a:ext cx="324000" cy="396000"/>
          </a:xfrm>
          <a:prstGeom prst="downArrow">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4" name="Rectangle à coins arrondis 13"/>
          <p:cNvSpPr/>
          <p:nvPr/>
        </p:nvSpPr>
        <p:spPr>
          <a:xfrm>
            <a:off x="214282" y="1571612"/>
            <a:ext cx="3672000" cy="972000"/>
          </a:xfrm>
          <a:prstGeom prst="roundRect">
            <a:avLst/>
          </a:prstGeom>
          <a:solidFill>
            <a:schemeClr val="accent6">
              <a:lumMod val="20000"/>
              <a:lumOff val="80000"/>
            </a:schemeClr>
          </a:solidFill>
        </p:spPr>
        <p:txBody>
          <a:bodyPr>
            <a:spAutoFit/>
          </a:bodyPr>
          <a:lstStyle/>
          <a:p>
            <a:pPr algn="ctr">
              <a:spcAft>
                <a:spcPts val="600"/>
              </a:spcAft>
            </a:pPr>
            <a:r>
              <a:rPr lang="fr-FR" sz="1200" b="1" dirty="0" smtClean="0">
                <a:solidFill>
                  <a:srgbClr val="FF0000"/>
                </a:solidFill>
              </a:rPr>
              <a:t>Qu’est ce que l'Université ?</a:t>
            </a:r>
          </a:p>
          <a:p>
            <a:pPr algn="ctr">
              <a:spcAft>
                <a:spcPts val="300"/>
              </a:spcAft>
            </a:pPr>
            <a:r>
              <a:rPr lang="fr-FR" sz="1050" dirty="0" smtClean="0"/>
              <a:t>Institution d’intérêt public, ayant pour mission générale</a:t>
            </a:r>
          </a:p>
          <a:p>
            <a:pPr algn="ctr">
              <a:spcAft>
                <a:spcPts val="300"/>
              </a:spcAft>
            </a:pPr>
            <a:r>
              <a:rPr lang="fr-FR" sz="1050" dirty="0" smtClean="0"/>
              <a:t> le développement des personnes sur le plan individuel et </a:t>
            </a:r>
          </a:p>
          <a:p>
            <a:pPr algn="ctr"/>
            <a:r>
              <a:rPr lang="fr-FR" sz="1050" dirty="0" smtClean="0"/>
              <a:t>collectif et la promotion humaine et sociale</a:t>
            </a:r>
          </a:p>
        </p:txBody>
      </p:sp>
      <p:sp>
        <p:nvSpPr>
          <p:cNvPr id="15" name="Rectangle à coins arrondis 14"/>
          <p:cNvSpPr/>
          <p:nvPr/>
        </p:nvSpPr>
        <p:spPr>
          <a:xfrm>
            <a:off x="2857488" y="4494388"/>
            <a:ext cx="3456000" cy="792000"/>
          </a:xfrm>
          <a:prstGeom prst="roundRect">
            <a:avLst/>
          </a:prstGeom>
          <a:solidFill>
            <a:schemeClr val="accent6">
              <a:lumMod val="20000"/>
              <a:lumOff val="80000"/>
            </a:schemeClr>
          </a:solidFill>
        </p:spPr>
        <p:txBody>
          <a:bodyPr wrap="square">
            <a:spAutoFit/>
          </a:bodyPr>
          <a:lstStyle/>
          <a:p>
            <a:pPr algn="ctr">
              <a:spcAft>
                <a:spcPts val="600"/>
              </a:spcAft>
            </a:pPr>
            <a:r>
              <a:rPr lang="fr-FR" sz="1200" b="1" dirty="0" smtClean="0">
                <a:solidFill>
                  <a:srgbClr val="FF0000"/>
                </a:solidFill>
              </a:rPr>
              <a:t>Ses objectifs ? </a:t>
            </a:r>
          </a:p>
          <a:p>
            <a:pPr algn="ctr">
              <a:spcAft>
                <a:spcPts val="300"/>
              </a:spcAft>
            </a:pPr>
            <a:r>
              <a:rPr lang="fr-FR" sz="1100" dirty="0" smtClean="0"/>
              <a:t>Recherche de nouvelles connaissances ;</a:t>
            </a:r>
          </a:p>
          <a:p>
            <a:pPr algn="ctr">
              <a:spcAft>
                <a:spcPts val="300"/>
              </a:spcAft>
            </a:pPr>
            <a:r>
              <a:rPr lang="fr-FR" sz="1100" dirty="0" smtClean="0"/>
              <a:t> Conservation  et transmission de ces connaissances</a:t>
            </a:r>
          </a:p>
        </p:txBody>
      </p:sp>
      <p:sp>
        <p:nvSpPr>
          <p:cNvPr id="17" name="Flèche vers le bas 16"/>
          <p:cNvSpPr/>
          <p:nvPr/>
        </p:nvSpPr>
        <p:spPr>
          <a:xfrm rot="12631899" flipH="1">
            <a:off x="5787058" y="2698028"/>
            <a:ext cx="324000" cy="396000"/>
          </a:xfrm>
          <a:prstGeom prst="downArrow">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pic>
        <p:nvPicPr>
          <p:cNvPr id="13316" name="Picture 4" descr="Le Transfert Des Connaissances, Le Partage Des Connaissances, Connaissances  PNG - Le Transfert Des Connaissances, Le Partage Des Connaissances,  Connaissances transparentes | PNG gratuit"/>
          <p:cNvPicPr>
            <a:picLocks noChangeAspect="1" noChangeArrowheads="1"/>
          </p:cNvPicPr>
          <p:nvPr/>
        </p:nvPicPr>
        <p:blipFill>
          <a:blip r:embed="rId5"/>
          <a:srcRect/>
          <a:stretch>
            <a:fillRect/>
          </a:stretch>
        </p:blipFill>
        <p:spPr bwMode="auto">
          <a:xfrm>
            <a:off x="7215206" y="5349957"/>
            <a:ext cx="1008000" cy="1008001"/>
          </a:xfrm>
          <a:prstGeom prst="rect">
            <a:avLst/>
          </a:prstGeom>
          <a:noFill/>
        </p:spPr>
      </p:pic>
      <p:pic>
        <p:nvPicPr>
          <p:cNvPr id="13319" name="Picture 7" descr="C:\Users\BENABDELLAH\Desktop\téléchargement (1).jpg"/>
          <p:cNvPicPr>
            <a:picLocks noChangeAspect="1" noChangeArrowheads="1"/>
          </p:cNvPicPr>
          <p:nvPr/>
        </p:nvPicPr>
        <p:blipFill>
          <a:blip r:embed="rId6"/>
          <a:srcRect/>
          <a:stretch>
            <a:fillRect/>
          </a:stretch>
        </p:blipFill>
        <p:spPr bwMode="auto">
          <a:xfrm>
            <a:off x="500034" y="5214950"/>
            <a:ext cx="1677049" cy="1116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endParaRPr lang="fr-FR"/>
          </a:p>
        </p:txBody>
      </p:sp>
      <p:sp>
        <p:nvSpPr>
          <p:cNvPr id="3" name="Espace réservé du numéro de diapositive 2"/>
          <p:cNvSpPr>
            <a:spLocks noGrp="1"/>
          </p:cNvSpPr>
          <p:nvPr>
            <p:ph type="sldNum" sz="quarter" idx="12"/>
          </p:nvPr>
        </p:nvSpPr>
        <p:spPr/>
        <p:txBody>
          <a:bodyPr/>
          <a:lstStyle/>
          <a:p>
            <a:fld id="{0CB13B9C-FB4F-4845-A288-5F639EA12647}" type="slidenum">
              <a:rPr lang="fr-FR" smtClean="0"/>
              <a:pPr/>
              <a:t>6</a:t>
            </a:fld>
            <a:endParaRPr lang="fr-FR"/>
          </a:p>
        </p:txBody>
      </p:sp>
      <p:sp>
        <p:nvSpPr>
          <p:cNvPr id="4" name="Rectangle 3"/>
          <p:cNvSpPr/>
          <p:nvPr/>
        </p:nvSpPr>
        <p:spPr>
          <a:xfrm>
            <a:off x="3143240" y="263703"/>
            <a:ext cx="2628000" cy="292388"/>
          </a:xfrm>
          <a:prstGeom prst="rect">
            <a:avLst/>
          </a:prstGeom>
          <a:solidFill>
            <a:schemeClr val="accent5">
              <a:lumMod val="20000"/>
              <a:lumOff val="80000"/>
            </a:schemeClr>
          </a:solidFill>
        </p:spPr>
        <p:txBody>
          <a:bodyPr wrap="square">
            <a:spAutoFit/>
          </a:bodyPr>
          <a:lstStyle/>
          <a:p>
            <a:r>
              <a:rPr lang="fr-FR" sz="1300" b="1" dirty="0" smtClean="0"/>
              <a:t>PRESENTATION DU COURS</a:t>
            </a:r>
            <a:endParaRPr lang="fr-FR" sz="1300" b="1" dirty="0"/>
          </a:p>
        </p:txBody>
      </p:sp>
      <p:pic>
        <p:nvPicPr>
          <p:cNvPr id="5" name="Picture 2" descr="جامعة وهران للعلوم و التكنولوجيا - Historique de l'Université"/>
          <p:cNvPicPr>
            <a:picLocks noChangeAspect="1" noChangeArrowheads="1"/>
          </p:cNvPicPr>
          <p:nvPr/>
        </p:nvPicPr>
        <p:blipFill>
          <a:blip r:embed="rId2"/>
          <a:srcRect/>
          <a:stretch>
            <a:fillRect/>
          </a:stretch>
        </p:blipFill>
        <p:spPr bwMode="auto">
          <a:xfrm>
            <a:off x="142844" y="214290"/>
            <a:ext cx="1188000" cy="1066893"/>
          </a:xfrm>
          <a:prstGeom prst="rect">
            <a:avLst/>
          </a:prstGeom>
          <a:noFill/>
        </p:spPr>
      </p:pic>
      <p:pic>
        <p:nvPicPr>
          <p:cNvPr id="6" name="Picture 7" descr="Université des sciences et de la technologie d'Oran — Wikipédia"/>
          <p:cNvPicPr>
            <a:picLocks noChangeAspect="1" noChangeArrowheads="1"/>
          </p:cNvPicPr>
          <p:nvPr/>
        </p:nvPicPr>
        <p:blipFill>
          <a:blip r:embed="rId3"/>
          <a:srcRect/>
          <a:stretch>
            <a:fillRect/>
          </a:stretch>
        </p:blipFill>
        <p:spPr bwMode="auto">
          <a:xfrm>
            <a:off x="7929586" y="245623"/>
            <a:ext cx="1008000" cy="968799"/>
          </a:xfrm>
          <a:prstGeom prst="rect">
            <a:avLst/>
          </a:prstGeom>
          <a:noFill/>
        </p:spPr>
      </p:pic>
      <p:sp>
        <p:nvSpPr>
          <p:cNvPr id="7" name="Rectangle 6"/>
          <p:cNvSpPr/>
          <p:nvPr/>
        </p:nvSpPr>
        <p:spPr>
          <a:xfrm>
            <a:off x="2643174" y="1857364"/>
            <a:ext cx="3816000" cy="288000"/>
          </a:xfrm>
          <a:prstGeom prst="rect">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txBody>
          <a:bodyPr wrap="square">
            <a:spAutoFit/>
          </a:bodyPr>
          <a:lstStyle/>
          <a:p>
            <a:r>
              <a:rPr lang="fr-FR" sz="1100" b="1" dirty="0" smtClean="0"/>
              <a:t>A travers sa fonction formatrice, l’université vise à </a:t>
            </a:r>
            <a:endParaRPr lang="fr-FR" sz="1100" b="1" dirty="0"/>
          </a:p>
        </p:txBody>
      </p:sp>
      <p:sp>
        <p:nvSpPr>
          <p:cNvPr id="8" name="Accolade ouvrante 7"/>
          <p:cNvSpPr/>
          <p:nvPr/>
        </p:nvSpPr>
        <p:spPr>
          <a:xfrm rot="5400000">
            <a:off x="4409454" y="-126570"/>
            <a:ext cx="252000" cy="478800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Rectangle à coins arrondis 8"/>
          <p:cNvSpPr/>
          <p:nvPr/>
        </p:nvSpPr>
        <p:spPr>
          <a:xfrm>
            <a:off x="5369090" y="2424934"/>
            <a:ext cx="3132000" cy="720000"/>
          </a:xfrm>
          <a:prstGeom prst="roundRect">
            <a:avLst/>
          </a:prstGeom>
          <a:solidFill>
            <a:schemeClr val="accent6">
              <a:lumMod val="20000"/>
              <a:lumOff val="80000"/>
            </a:schemeClr>
          </a:solidFill>
        </p:spPr>
        <p:txBody>
          <a:bodyPr wrap="square">
            <a:spAutoFit/>
          </a:bodyPr>
          <a:lstStyle/>
          <a:p>
            <a:pPr algn="ctr">
              <a:spcAft>
                <a:spcPts val="400"/>
              </a:spcAft>
            </a:pPr>
            <a:r>
              <a:rPr lang="fr-FR" sz="1100" dirty="0" smtClean="0"/>
              <a:t>Contribuer au développement de la recherche</a:t>
            </a:r>
          </a:p>
          <a:p>
            <a:pPr algn="ctr">
              <a:spcAft>
                <a:spcPts val="400"/>
              </a:spcAft>
            </a:pPr>
            <a:r>
              <a:rPr lang="fr-FR" sz="1100" dirty="0" smtClean="0"/>
              <a:t> et à l'élévation du niveau scientifique, </a:t>
            </a:r>
          </a:p>
          <a:p>
            <a:pPr algn="ctr">
              <a:spcAft>
                <a:spcPts val="400"/>
              </a:spcAft>
            </a:pPr>
            <a:r>
              <a:rPr lang="fr-FR" sz="1100" dirty="0" smtClean="0"/>
              <a:t>culturel et professionnel</a:t>
            </a:r>
          </a:p>
          <a:p>
            <a:endParaRPr lang="fr-FR" dirty="0"/>
          </a:p>
        </p:txBody>
      </p:sp>
      <p:sp>
        <p:nvSpPr>
          <p:cNvPr id="10" name="Rectangle à coins arrondis 9"/>
          <p:cNvSpPr/>
          <p:nvPr/>
        </p:nvSpPr>
        <p:spPr>
          <a:xfrm>
            <a:off x="714348" y="2428868"/>
            <a:ext cx="2880000" cy="720000"/>
          </a:xfrm>
          <a:prstGeom prst="roundRect">
            <a:avLst/>
          </a:prstGeom>
          <a:solidFill>
            <a:schemeClr val="accent6">
              <a:lumMod val="20000"/>
              <a:lumOff val="80000"/>
            </a:schemeClr>
          </a:solidFill>
        </p:spPr>
        <p:txBody>
          <a:bodyPr wrap="square">
            <a:spAutoFit/>
          </a:bodyPr>
          <a:lstStyle/>
          <a:p>
            <a:pPr algn="ctr">
              <a:spcAft>
                <a:spcPts val="300"/>
              </a:spcAft>
            </a:pPr>
            <a:r>
              <a:rPr lang="fr-FR" sz="1100" dirty="0" smtClean="0"/>
              <a:t>Promouvoir les facteurs qui contribuent </a:t>
            </a:r>
          </a:p>
          <a:p>
            <a:pPr algn="ctr">
              <a:spcAft>
                <a:spcPts val="300"/>
              </a:spcAft>
            </a:pPr>
            <a:r>
              <a:rPr lang="fr-FR" sz="1100" dirty="0" smtClean="0"/>
              <a:t>à l'épanouissement social et professionnel </a:t>
            </a:r>
          </a:p>
          <a:p>
            <a:pPr algn="ctr">
              <a:spcAft>
                <a:spcPts val="300"/>
              </a:spcAft>
            </a:pPr>
            <a:r>
              <a:rPr lang="fr-FR" sz="1100" dirty="0" smtClean="0"/>
              <a:t>des individus</a:t>
            </a:r>
            <a:endParaRPr lang="fr-FR" sz="1100" dirty="0"/>
          </a:p>
        </p:txBody>
      </p:sp>
      <p:sp>
        <p:nvSpPr>
          <p:cNvPr id="11" name="Rectangle à coins arrondis 10"/>
          <p:cNvSpPr/>
          <p:nvPr/>
        </p:nvSpPr>
        <p:spPr>
          <a:xfrm>
            <a:off x="582182" y="3745132"/>
            <a:ext cx="3204000" cy="756000"/>
          </a:xfrm>
          <a:prstGeom prst="roundRect">
            <a:avLst/>
          </a:prstGeom>
          <a:solidFill>
            <a:schemeClr val="accent6">
              <a:lumMod val="20000"/>
              <a:lumOff val="80000"/>
            </a:schemeClr>
          </a:solidFill>
        </p:spPr>
        <p:txBody>
          <a:bodyPr>
            <a:spAutoFit/>
          </a:bodyPr>
          <a:lstStyle/>
          <a:p>
            <a:pPr algn="ctr">
              <a:spcAft>
                <a:spcPts val="400"/>
              </a:spcAft>
            </a:pPr>
            <a:r>
              <a:rPr lang="fr-FR" sz="1100" dirty="0" smtClean="0"/>
              <a:t>Accéder à des fonctions et à des emplois </a:t>
            </a:r>
          </a:p>
          <a:p>
            <a:pPr algn="ctr">
              <a:spcAft>
                <a:spcPts val="400"/>
              </a:spcAft>
            </a:pPr>
            <a:r>
              <a:rPr lang="fr-FR" sz="1100" dirty="0" smtClean="0"/>
              <a:t>supérieurs, qui permettent de vivre dignement, </a:t>
            </a:r>
          </a:p>
          <a:p>
            <a:pPr algn="ctr">
              <a:spcAft>
                <a:spcPts val="300"/>
              </a:spcAft>
            </a:pPr>
            <a:r>
              <a:rPr lang="fr-FR" sz="1100" dirty="0" smtClean="0"/>
              <a:t>de jouir d'une bonne qualité de vie</a:t>
            </a:r>
            <a:endParaRPr lang="fr-FR" sz="1100" dirty="0"/>
          </a:p>
        </p:txBody>
      </p:sp>
      <p:sp>
        <p:nvSpPr>
          <p:cNvPr id="12" name="Flèche vers le bas 11"/>
          <p:cNvSpPr/>
          <p:nvPr/>
        </p:nvSpPr>
        <p:spPr>
          <a:xfrm>
            <a:off x="2000232" y="3319876"/>
            <a:ext cx="360000" cy="252000"/>
          </a:xfrm>
          <a:prstGeom prst="downArrow">
            <a:avLst/>
          </a:prstGeom>
          <a:solidFill>
            <a:schemeClr val="accent6">
              <a:lumMod val="20000"/>
              <a:lumOff val="80000"/>
            </a:schemeClr>
          </a:solidFill>
          <a:ln w="3175">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3" name="Rectangle à coins arrondis 12"/>
          <p:cNvSpPr/>
          <p:nvPr/>
        </p:nvSpPr>
        <p:spPr>
          <a:xfrm>
            <a:off x="5441652" y="3677153"/>
            <a:ext cx="2988000" cy="756000"/>
          </a:xfrm>
          <a:prstGeom prst="roundRect">
            <a:avLst/>
          </a:prstGeom>
          <a:solidFill>
            <a:schemeClr val="accent6">
              <a:lumMod val="20000"/>
              <a:lumOff val="80000"/>
            </a:schemeClr>
          </a:solidFill>
        </p:spPr>
        <p:txBody>
          <a:bodyPr>
            <a:spAutoFit/>
          </a:bodyPr>
          <a:lstStyle/>
          <a:p>
            <a:pPr algn="ctr">
              <a:spcAft>
                <a:spcPts val="400"/>
              </a:spcAft>
            </a:pPr>
            <a:r>
              <a:rPr lang="fr-FR" sz="1100" dirty="0" smtClean="0"/>
              <a:t>Contribuer à l'essor économique par une</a:t>
            </a:r>
          </a:p>
          <a:p>
            <a:pPr algn="ctr">
              <a:spcAft>
                <a:spcPts val="400"/>
              </a:spcAft>
            </a:pPr>
            <a:r>
              <a:rPr lang="fr-FR" sz="1100" dirty="0" smtClean="0"/>
              <a:t>meilleure adaptation des études supérieures</a:t>
            </a:r>
          </a:p>
          <a:p>
            <a:pPr algn="ctr">
              <a:spcAft>
                <a:spcPts val="400"/>
              </a:spcAft>
            </a:pPr>
            <a:r>
              <a:rPr lang="fr-FR" sz="1100" dirty="0" smtClean="0"/>
              <a:t> au marché de l'emploi </a:t>
            </a:r>
          </a:p>
        </p:txBody>
      </p:sp>
      <p:sp>
        <p:nvSpPr>
          <p:cNvPr id="14" name="Flèche vers le bas 13"/>
          <p:cNvSpPr/>
          <p:nvPr/>
        </p:nvSpPr>
        <p:spPr>
          <a:xfrm>
            <a:off x="6783768" y="3286124"/>
            <a:ext cx="360000" cy="252000"/>
          </a:xfrm>
          <a:prstGeom prst="downArrow">
            <a:avLst/>
          </a:prstGeom>
          <a:solidFill>
            <a:schemeClr val="accent6">
              <a:lumMod val="20000"/>
              <a:lumOff val="80000"/>
            </a:schemeClr>
          </a:solidFill>
          <a:ln w="3175">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pic>
        <p:nvPicPr>
          <p:cNvPr id="11266" name="Picture 2" descr="Les 5 meilleurs sites pour trouver un emploi au Canada depuis l'étranger"/>
          <p:cNvPicPr>
            <a:picLocks noChangeAspect="1" noChangeArrowheads="1"/>
          </p:cNvPicPr>
          <p:nvPr/>
        </p:nvPicPr>
        <p:blipFill>
          <a:blip r:embed="rId4"/>
          <a:srcRect/>
          <a:stretch>
            <a:fillRect/>
          </a:stretch>
        </p:blipFill>
        <p:spPr bwMode="auto">
          <a:xfrm>
            <a:off x="1071538" y="5000636"/>
            <a:ext cx="2025583" cy="1143008"/>
          </a:xfrm>
          <a:prstGeom prst="rect">
            <a:avLst/>
          </a:prstGeom>
          <a:noFill/>
        </p:spPr>
      </p:pic>
      <p:pic>
        <p:nvPicPr>
          <p:cNvPr id="11268" name="Picture 4" descr="Haïti - Économie : Croissance économique plus faible que prévue (2013-2014)  - HaitiLibre.com : Toutes les nouvelles d'Haiti 7/7"/>
          <p:cNvPicPr>
            <a:picLocks noChangeAspect="1" noChangeArrowheads="1"/>
          </p:cNvPicPr>
          <p:nvPr/>
        </p:nvPicPr>
        <p:blipFill>
          <a:blip r:embed="rId5"/>
          <a:srcRect/>
          <a:stretch>
            <a:fillRect/>
          </a:stretch>
        </p:blipFill>
        <p:spPr bwMode="auto">
          <a:xfrm>
            <a:off x="6429388" y="5037596"/>
            <a:ext cx="1285884" cy="96317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endParaRPr lang="fr-FR"/>
          </a:p>
        </p:txBody>
      </p:sp>
      <p:sp>
        <p:nvSpPr>
          <p:cNvPr id="3" name="Espace réservé du numéro de diapositive 2"/>
          <p:cNvSpPr>
            <a:spLocks noGrp="1"/>
          </p:cNvSpPr>
          <p:nvPr>
            <p:ph type="sldNum" sz="quarter" idx="12"/>
          </p:nvPr>
        </p:nvSpPr>
        <p:spPr/>
        <p:txBody>
          <a:bodyPr/>
          <a:lstStyle/>
          <a:p>
            <a:fld id="{0CB13B9C-FB4F-4845-A288-5F639EA12647}" type="slidenum">
              <a:rPr lang="fr-FR" smtClean="0"/>
              <a:pPr/>
              <a:t>7</a:t>
            </a:fld>
            <a:endParaRPr lang="fr-FR"/>
          </a:p>
        </p:txBody>
      </p:sp>
      <p:sp>
        <p:nvSpPr>
          <p:cNvPr id="4" name="Rectangle 3"/>
          <p:cNvSpPr/>
          <p:nvPr/>
        </p:nvSpPr>
        <p:spPr>
          <a:xfrm>
            <a:off x="3143240" y="263703"/>
            <a:ext cx="2628000" cy="292388"/>
          </a:xfrm>
          <a:prstGeom prst="rect">
            <a:avLst/>
          </a:prstGeom>
          <a:solidFill>
            <a:schemeClr val="accent5">
              <a:lumMod val="20000"/>
              <a:lumOff val="80000"/>
            </a:schemeClr>
          </a:solidFill>
        </p:spPr>
        <p:txBody>
          <a:bodyPr wrap="square">
            <a:spAutoFit/>
          </a:bodyPr>
          <a:lstStyle/>
          <a:p>
            <a:r>
              <a:rPr lang="fr-FR" sz="1300" b="1" dirty="0" smtClean="0"/>
              <a:t>PRESENTATION DU COURS</a:t>
            </a:r>
            <a:endParaRPr lang="fr-FR" sz="1300" b="1" dirty="0"/>
          </a:p>
        </p:txBody>
      </p:sp>
      <p:pic>
        <p:nvPicPr>
          <p:cNvPr id="5" name="Picture 2" descr="جامعة وهران للعلوم و التكنولوجيا - Historique de l'Université"/>
          <p:cNvPicPr>
            <a:picLocks noChangeAspect="1" noChangeArrowheads="1"/>
          </p:cNvPicPr>
          <p:nvPr/>
        </p:nvPicPr>
        <p:blipFill>
          <a:blip r:embed="rId3"/>
          <a:srcRect/>
          <a:stretch>
            <a:fillRect/>
          </a:stretch>
        </p:blipFill>
        <p:spPr bwMode="auto">
          <a:xfrm>
            <a:off x="142844" y="214290"/>
            <a:ext cx="1188000" cy="1066893"/>
          </a:xfrm>
          <a:prstGeom prst="rect">
            <a:avLst/>
          </a:prstGeom>
          <a:noFill/>
        </p:spPr>
      </p:pic>
      <p:pic>
        <p:nvPicPr>
          <p:cNvPr id="6" name="Picture 7" descr="Université des sciences et de la technologie d'Oran — Wikipédia"/>
          <p:cNvPicPr>
            <a:picLocks noChangeAspect="1" noChangeArrowheads="1"/>
          </p:cNvPicPr>
          <p:nvPr/>
        </p:nvPicPr>
        <p:blipFill>
          <a:blip r:embed="rId4"/>
          <a:srcRect/>
          <a:stretch>
            <a:fillRect/>
          </a:stretch>
        </p:blipFill>
        <p:spPr bwMode="auto">
          <a:xfrm>
            <a:off x="7929586" y="245623"/>
            <a:ext cx="1008000" cy="968799"/>
          </a:xfrm>
          <a:prstGeom prst="rect">
            <a:avLst/>
          </a:prstGeom>
          <a:noFill/>
        </p:spPr>
      </p:pic>
      <p:sp>
        <p:nvSpPr>
          <p:cNvPr id="7" name="Rectangle à coins arrondis 6"/>
          <p:cNvSpPr/>
          <p:nvPr/>
        </p:nvSpPr>
        <p:spPr>
          <a:xfrm>
            <a:off x="403306" y="1928802"/>
            <a:ext cx="3240000" cy="756000"/>
          </a:xfrm>
          <a:prstGeom prst="roundRect">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effectLst>
            <a:outerShdw blurRad="50800" dist="38100" dir="2700000" algn="tl" rotWithShape="0">
              <a:prstClr val="black">
                <a:alpha val="40000"/>
              </a:prstClr>
            </a:outerShdw>
          </a:effectLst>
        </p:spPr>
        <p:txBody>
          <a:bodyPr>
            <a:spAutoFit/>
          </a:bodyPr>
          <a:lstStyle/>
          <a:p>
            <a:pPr algn="ctr">
              <a:spcAft>
                <a:spcPts val="400"/>
              </a:spcAft>
            </a:pPr>
            <a:r>
              <a:rPr lang="fr-FR" sz="1100" b="1" dirty="0" smtClean="0"/>
              <a:t>Pour atteindre ses objectifs de formation, </a:t>
            </a:r>
          </a:p>
          <a:p>
            <a:pPr algn="ctr">
              <a:spcAft>
                <a:spcPts val="400"/>
              </a:spcAft>
            </a:pPr>
            <a:r>
              <a:rPr lang="fr-FR" sz="1100" b="1" dirty="0" smtClean="0"/>
              <a:t>l'université doit bénéficier d'une totale </a:t>
            </a:r>
          </a:p>
          <a:p>
            <a:pPr algn="ctr">
              <a:spcAft>
                <a:spcPts val="400"/>
              </a:spcAft>
            </a:pPr>
            <a:r>
              <a:rPr lang="fr-FR" sz="1100" b="1" i="1" dirty="0" smtClean="0">
                <a:solidFill>
                  <a:srgbClr val="FF0000"/>
                </a:solidFill>
              </a:rPr>
              <a:t>Liberté académique</a:t>
            </a:r>
            <a:r>
              <a:rPr lang="fr-FR" sz="1100" i="1" dirty="0" smtClean="0">
                <a:solidFill>
                  <a:srgbClr val="FF0000"/>
                </a:solidFill>
              </a:rPr>
              <a:t> </a:t>
            </a:r>
            <a:endParaRPr lang="fr-FR" sz="1100" i="1" dirty="0">
              <a:solidFill>
                <a:srgbClr val="FF0000"/>
              </a:solidFill>
            </a:endParaRPr>
          </a:p>
        </p:txBody>
      </p:sp>
      <p:sp>
        <p:nvSpPr>
          <p:cNvPr id="10" name="Rectangle 9"/>
          <p:cNvSpPr/>
          <p:nvPr/>
        </p:nvSpPr>
        <p:spPr>
          <a:xfrm>
            <a:off x="3857620" y="2643182"/>
            <a:ext cx="3096000" cy="684000"/>
          </a:xfrm>
          <a:prstGeom prst="rect">
            <a:avLst/>
          </a:prstGeom>
          <a:solidFill>
            <a:schemeClr val="accent6">
              <a:lumMod val="20000"/>
              <a:lumOff val="80000"/>
            </a:schemeClr>
          </a:solidFill>
        </p:spPr>
        <p:txBody>
          <a:bodyPr wrap="square">
            <a:spAutoFit/>
          </a:bodyPr>
          <a:lstStyle/>
          <a:p>
            <a:pPr algn="ctr">
              <a:spcAft>
                <a:spcPts val="300"/>
              </a:spcAft>
            </a:pPr>
            <a:r>
              <a:rPr lang="fr-FR" sz="1100" dirty="0" smtClean="0"/>
              <a:t>Avoir les moyens d’évoluer dans des conditions</a:t>
            </a:r>
          </a:p>
          <a:p>
            <a:pPr algn="ctr">
              <a:spcAft>
                <a:spcPts val="300"/>
              </a:spcAft>
            </a:pPr>
            <a:r>
              <a:rPr lang="fr-FR" sz="1100" dirty="0" smtClean="0"/>
              <a:t> d'indépendance et de sérénité favorables à la </a:t>
            </a:r>
          </a:p>
          <a:p>
            <a:pPr algn="ctr">
              <a:spcAft>
                <a:spcPts val="300"/>
              </a:spcAft>
            </a:pPr>
            <a:r>
              <a:rPr lang="fr-FR" sz="1100" dirty="0" smtClean="0"/>
              <a:t>réflexion et à la création intellectuelle</a:t>
            </a:r>
          </a:p>
        </p:txBody>
      </p:sp>
      <p:sp>
        <p:nvSpPr>
          <p:cNvPr id="12" name="Accolade ouvrante 11"/>
          <p:cNvSpPr/>
          <p:nvPr/>
        </p:nvSpPr>
        <p:spPr>
          <a:xfrm>
            <a:off x="3643306" y="1357298"/>
            <a:ext cx="214314" cy="201600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3" name="Rectangle 12"/>
          <p:cNvSpPr/>
          <p:nvPr/>
        </p:nvSpPr>
        <p:spPr>
          <a:xfrm>
            <a:off x="3857620" y="1428736"/>
            <a:ext cx="3924000" cy="684000"/>
          </a:xfrm>
          <a:prstGeom prst="rect">
            <a:avLst/>
          </a:prstGeom>
          <a:solidFill>
            <a:schemeClr val="accent6">
              <a:lumMod val="20000"/>
              <a:lumOff val="80000"/>
            </a:schemeClr>
          </a:solidFill>
        </p:spPr>
        <p:txBody>
          <a:bodyPr>
            <a:spAutoFit/>
          </a:bodyPr>
          <a:lstStyle/>
          <a:p>
            <a:pPr algn="ctr">
              <a:spcAft>
                <a:spcPts val="300"/>
              </a:spcAft>
            </a:pPr>
            <a:r>
              <a:rPr lang="fr-FR" sz="1100" dirty="0" smtClean="0"/>
              <a:t>Liberté que les universitaires doivent avoir en matière de </a:t>
            </a:r>
          </a:p>
          <a:p>
            <a:pPr algn="ctr">
              <a:spcAft>
                <a:spcPts val="300"/>
              </a:spcAft>
            </a:pPr>
            <a:r>
              <a:rPr lang="fr-FR" sz="1100" dirty="0" smtClean="0"/>
              <a:t>recherche scientifique, d'enseignement et d'expression dans</a:t>
            </a:r>
          </a:p>
          <a:p>
            <a:pPr algn="ctr">
              <a:spcAft>
                <a:spcPts val="300"/>
              </a:spcAft>
            </a:pPr>
            <a:r>
              <a:rPr lang="fr-FR" sz="1100" dirty="0" smtClean="0"/>
              <a:t> le cadre de leurs fonctions, sans pressions ni contraintes</a:t>
            </a:r>
          </a:p>
        </p:txBody>
      </p:sp>
      <p:sp>
        <p:nvSpPr>
          <p:cNvPr id="15" name="Rectangle 14"/>
          <p:cNvSpPr/>
          <p:nvPr/>
        </p:nvSpPr>
        <p:spPr>
          <a:xfrm>
            <a:off x="3860462" y="5500702"/>
            <a:ext cx="4212000" cy="677108"/>
          </a:xfrm>
          <a:prstGeom prst="rect">
            <a:avLst/>
          </a:prstGeom>
          <a:solidFill>
            <a:schemeClr val="accent6">
              <a:lumMod val="20000"/>
              <a:lumOff val="80000"/>
            </a:schemeClr>
          </a:solidFill>
        </p:spPr>
        <p:txBody>
          <a:bodyPr wrap="square">
            <a:spAutoFit/>
          </a:bodyPr>
          <a:lstStyle/>
          <a:p>
            <a:pPr algn="ctr">
              <a:spcAft>
                <a:spcPts val="300"/>
              </a:spcAft>
            </a:pPr>
            <a:r>
              <a:rPr lang="fr-FR" sz="1100" dirty="0" smtClean="0"/>
              <a:t>« </a:t>
            </a:r>
            <a:r>
              <a:rPr lang="fr-FR" sz="1100" b="1" i="1" dirty="0" smtClean="0"/>
              <a:t>Charte d’éthique et de déontologie universitaire </a:t>
            </a:r>
            <a:r>
              <a:rPr lang="fr-FR" sz="1100" dirty="0" smtClean="0"/>
              <a:t>» :</a:t>
            </a:r>
          </a:p>
          <a:p>
            <a:pPr algn="ctr">
              <a:spcAft>
                <a:spcPts val="300"/>
              </a:spcAft>
            </a:pPr>
            <a:r>
              <a:rPr lang="fr-FR" sz="1100" dirty="0" smtClean="0"/>
              <a:t>Ensemble des règlements (droits, obligations et responsabilités)</a:t>
            </a:r>
          </a:p>
          <a:p>
            <a:pPr algn="ctr">
              <a:spcAft>
                <a:spcPts val="300"/>
              </a:spcAft>
            </a:pPr>
            <a:r>
              <a:rPr lang="fr-FR" sz="1100" dirty="0" smtClean="0"/>
              <a:t>  auxquels doit se conformer la communauté universitaire</a:t>
            </a:r>
          </a:p>
        </p:txBody>
      </p:sp>
      <p:sp>
        <p:nvSpPr>
          <p:cNvPr id="16" name="Rectangle à coins arrondis 15"/>
          <p:cNvSpPr/>
          <p:nvPr/>
        </p:nvSpPr>
        <p:spPr>
          <a:xfrm>
            <a:off x="1771306" y="4995016"/>
            <a:ext cx="1872000" cy="720000"/>
          </a:xfrm>
          <a:prstGeom prst="roundRect">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effectLst>
            <a:outerShdw blurRad="50800" dist="38100" dir="2700000" algn="tl" rotWithShape="0">
              <a:prstClr val="black">
                <a:alpha val="40000"/>
              </a:prstClr>
            </a:outerShdw>
          </a:effectLst>
        </p:spPr>
        <p:txBody>
          <a:bodyPr wrap="square">
            <a:spAutoFit/>
          </a:bodyPr>
          <a:lstStyle/>
          <a:p>
            <a:pPr algn="ctr">
              <a:spcAft>
                <a:spcPts val="300"/>
              </a:spcAft>
            </a:pPr>
            <a:r>
              <a:rPr lang="fr-FR" sz="1100" b="1" i="1" dirty="0" smtClean="0"/>
              <a:t>Liberté académique </a:t>
            </a:r>
          </a:p>
          <a:p>
            <a:pPr algn="ctr">
              <a:spcAft>
                <a:spcPts val="300"/>
              </a:spcAft>
            </a:pPr>
            <a:r>
              <a:rPr lang="fr-FR" sz="1100" dirty="0" smtClean="0"/>
              <a:t>et non </a:t>
            </a:r>
          </a:p>
          <a:p>
            <a:pPr algn="ctr">
              <a:spcAft>
                <a:spcPts val="300"/>
              </a:spcAft>
            </a:pPr>
            <a:r>
              <a:rPr lang="fr-FR" sz="1100" b="1" i="1" dirty="0" smtClean="0">
                <a:solidFill>
                  <a:srgbClr val="FF0000"/>
                </a:solidFill>
              </a:rPr>
              <a:t>Anarchie académique</a:t>
            </a:r>
            <a:endParaRPr lang="fr-FR" sz="1100" dirty="0" smtClean="0">
              <a:solidFill>
                <a:srgbClr val="FF0000"/>
              </a:solidFill>
            </a:endParaRPr>
          </a:p>
        </p:txBody>
      </p:sp>
      <p:sp>
        <p:nvSpPr>
          <p:cNvPr id="18" name="Rectangle 17"/>
          <p:cNvSpPr/>
          <p:nvPr/>
        </p:nvSpPr>
        <p:spPr>
          <a:xfrm>
            <a:off x="3857620" y="4531277"/>
            <a:ext cx="3132000" cy="469359"/>
          </a:xfrm>
          <a:prstGeom prst="rect">
            <a:avLst/>
          </a:prstGeom>
          <a:solidFill>
            <a:schemeClr val="accent6">
              <a:lumMod val="20000"/>
              <a:lumOff val="80000"/>
            </a:schemeClr>
          </a:solidFill>
        </p:spPr>
        <p:txBody>
          <a:bodyPr wrap="square">
            <a:spAutoFit/>
          </a:bodyPr>
          <a:lstStyle/>
          <a:p>
            <a:pPr algn="ctr">
              <a:spcAft>
                <a:spcPts val="300"/>
              </a:spcAft>
            </a:pPr>
            <a:r>
              <a:rPr lang="fr-FR" sz="1100" dirty="0" smtClean="0"/>
              <a:t>La communauté universitaire doit se soumettre</a:t>
            </a:r>
          </a:p>
          <a:p>
            <a:pPr algn="ctr">
              <a:spcAft>
                <a:spcPts val="300"/>
              </a:spcAft>
            </a:pPr>
            <a:r>
              <a:rPr lang="fr-FR" sz="1100" dirty="0" smtClean="0"/>
              <a:t>aux principes d’un code de déontologie</a:t>
            </a:r>
          </a:p>
        </p:txBody>
      </p:sp>
      <p:sp>
        <p:nvSpPr>
          <p:cNvPr id="20" name="Accolade ouvrante 19"/>
          <p:cNvSpPr/>
          <p:nvPr/>
        </p:nvSpPr>
        <p:spPr>
          <a:xfrm>
            <a:off x="3643306" y="4485396"/>
            <a:ext cx="214314" cy="176400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 name="Flèche vers le bas 20"/>
          <p:cNvSpPr/>
          <p:nvPr/>
        </p:nvSpPr>
        <p:spPr>
          <a:xfrm>
            <a:off x="5214942" y="5143512"/>
            <a:ext cx="324000" cy="216000"/>
          </a:xfrm>
          <a:prstGeom prst="downArrow">
            <a:avLst/>
          </a:prstGeom>
          <a:solidFill>
            <a:schemeClr val="accent6">
              <a:lumMod val="20000"/>
              <a:lumOff val="80000"/>
            </a:schemeClr>
          </a:solidFill>
          <a:ln w="3175">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22" name="Flèche vers le bas 21"/>
          <p:cNvSpPr/>
          <p:nvPr/>
        </p:nvSpPr>
        <p:spPr>
          <a:xfrm>
            <a:off x="5214942" y="2214554"/>
            <a:ext cx="324000" cy="216000"/>
          </a:xfrm>
          <a:prstGeom prst="downArrow">
            <a:avLst/>
          </a:prstGeom>
          <a:solidFill>
            <a:schemeClr val="accent6">
              <a:lumMod val="20000"/>
              <a:lumOff val="80000"/>
            </a:schemeClr>
          </a:solidFill>
          <a:ln w="3175">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pic>
        <p:nvPicPr>
          <p:cNvPr id="8194" name="Picture 2" descr="Tunisie : A la conquête des valeurs et des libertés académiques – Nawaat"/>
          <p:cNvPicPr>
            <a:picLocks noChangeAspect="1" noChangeArrowheads="1"/>
          </p:cNvPicPr>
          <p:nvPr/>
        </p:nvPicPr>
        <p:blipFill>
          <a:blip r:embed="rId5" cstate="print"/>
          <a:srcRect/>
          <a:stretch>
            <a:fillRect/>
          </a:stretch>
        </p:blipFill>
        <p:spPr bwMode="auto">
          <a:xfrm>
            <a:off x="928662" y="3286124"/>
            <a:ext cx="2124000" cy="109323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endParaRPr lang="fr-FR"/>
          </a:p>
        </p:txBody>
      </p:sp>
      <p:sp>
        <p:nvSpPr>
          <p:cNvPr id="3" name="Espace réservé du numéro de diapositive 2"/>
          <p:cNvSpPr>
            <a:spLocks noGrp="1"/>
          </p:cNvSpPr>
          <p:nvPr>
            <p:ph type="sldNum" sz="quarter" idx="12"/>
          </p:nvPr>
        </p:nvSpPr>
        <p:spPr/>
        <p:txBody>
          <a:bodyPr/>
          <a:lstStyle/>
          <a:p>
            <a:fld id="{0CB13B9C-FB4F-4845-A288-5F639EA12647}" type="slidenum">
              <a:rPr lang="fr-FR" smtClean="0"/>
              <a:pPr/>
              <a:t>8</a:t>
            </a:fld>
            <a:endParaRPr lang="fr-FR"/>
          </a:p>
        </p:txBody>
      </p:sp>
      <p:sp>
        <p:nvSpPr>
          <p:cNvPr id="4" name="Rectangle 3"/>
          <p:cNvSpPr/>
          <p:nvPr/>
        </p:nvSpPr>
        <p:spPr>
          <a:xfrm>
            <a:off x="3143240" y="263703"/>
            <a:ext cx="2628000" cy="292388"/>
          </a:xfrm>
          <a:prstGeom prst="rect">
            <a:avLst/>
          </a:prstGeom>
          <a:solidFill>
            <a:schemeClr val="accent5">
              <a:lumMod val="20000"/>
              <a:lumOff val="80000"/>
            </a:schemeClr>
          </a:solidFill>
        </p:spPr>
        <p:txBody>
          <a:bodyPr wrap="square">
            <a:spAutoFit/>
          </a:bodyPr>
          <a:lstStyle/>
          <a:p>
            <a:r>
              <a:rPr lang="fr-FR" sz="1300" b="1" dirty="0" smtClean="0"/>
              <a:t>PRESENTATION DU COURS</a:t>
            </a:r>
            <a:endParaRPr lang="fr-FR" sz="1300" b="1" dirty="0"/>
          </a:p>
        </p:txBody>
      </p:sp>
      <p:pic>
        <p:nvPicPr>
          <p:cNvPr id="5" name="Picture 2" descr="جامعة وهران للعلوم و التكنولوجيا - Historique de l'Université"/>
          <p:cNvPicPr>
            <a:picLocks noChangeAspect="1" noChangeArrowheads="1"/>
          </p:cNvPicPr>
          <p:nvPr/>
        </p:nvPicPr>
        <p:blipFill>
          <a:blip r:embed="rId3"/>
          <a:srcRect/>
          <a:stretch>
            <a:fillRect/>
          </a:stretch>
        </p:blipFill>
        <p:spPr bwMode="auto">
          <a:xfrm>
            <a:off x="142844" y="214290"/>
            <a:ext cx="1188000" cy="1066893"/>
          </a:xfrm>
          <a:prstGeom prst="rect">
            <a:avLst/>
          </a:prstGeom>
          <a:noFill/>
        </p:spPr>
      </p:pic>
      <p:pic>
        <p:nvPicPr>
          <p:cNvPr id="6" name="Picture 7" descr="Université des sciences et de la technologie d'Oran — Wikipédia"/>
          <p:cNvPicPr>
            <a:picLocks noChangeAspect="1" noChangeArrowheads="1"/>
          </p:cNvPicPr>
          <p:nvPr/>
        </p:nvPicPr>
        <p:blipFill>
          <a:blip r:embed="rId4"/>
          <a:srcRect/>
          <a:stretch>
            <a:fillRect/>
          </a:stretch>
        </p:blipFill>
        <p:spPr bwMode="auto">
          <a:xfrm>
            <a:off x="7929586" y="245623"/>
            <a:ext cx="1008000" cy="968799"/>
          </a:xfrm>
          <a:prstGeom prst="rect">
            <a:avLst/>
          </a:prstGeom>
          <a:noFill/>
        </p:spPr>
      </p:pic>
      <p:sp>
        <p:nvSpPr>
          <p:cNvPr id="11" name="Organigramme : Alternative 10"/>
          <p:cNvSpPr/>
          <p:nvPr/>
        </p:nvSpPr>
        <p:spPr>
          <a:xfrm>
            <a:off x="3441630" y="1500174"/>
            <a:ext cx="2059064" cy="340519"/>
          </a:xfrm>
          <a:prstGeom prst="flowChartAlternateProcess">
            <a:avLst/>
          </a:prstGeom>
          <a:gradFill flip="none" rotWithShape="1">
            <a:gsLst>
              <a:gs pos="0">
                <a:srgbClr val="FF9966">
                  <a:tint val="66000"/>
                  <a:satMod val="160000"/>
                </a:srgbClr>
              </a:gs>
              <a:gs pos="50000">
                <a:srgbClr val="FF9966">
                  <a:tint val="44500"/>
                  <a:satMod val="160000"/>
                </a:srgbClr>
              </a:gs>
              <a:gs pos="100000">
                <a:srgbClr val="FF9966">
                  <a:tint val="23500"/>
                  <a:satMod val="160000"/>
                </a:srgbClr>
              </a:gs>
            </a:gsLst>
            <a:lin ang="2700000" scaled="1"/>
            <a:tileRect/>
          </a:gradFill>
          <a:ln w="3175">
            <a:solidFill>
              <a:schemeClr val="tx1"/>
            </a:solidFill>
          </a:ln>
          <a:effectLst>
            <a:outerShdw blurRad="50800" dist="38100" dir="2700000" algn="tl" rotWithShape="0">
              <a:prstClr val="black">
                <a:alpha val="40000"/>
              </a:prstClr>
            </a:outerShdw>
          </a:effectLst>
        </p:spPr>
        <p:txBody>
          <a:bodyPr wrap="none">
            <a:spAutoFit/>
          </a:bodyPr>
          <a:lstStyle/>
          <a:p>
            <a:r>
              <a:rPr lang="fr-FR" sz="1400" b="1" dirty="0" smtClean="0"/>
              <a:t>Objectifs du module</a:t>
            </a:r>
            <a:endParaRPr lang="fr-FR" sz="1400" b="1" dirty="0"/>
          </a:p>
        </p:txBody>
      </p:sp>
      <p:sp>
        <p:nvSpPr>
          <p:cNvPr id="12" name="Rectangle à coins arrondis 11"/>
          <p:cNvSpPr/>
          <p:nvPr/>
        </p:nvSpPr>
        <p:spPr>
          <a:xfrm>
            <a:off x="2727570" y="3214686"/>
            <a:ext cx="2916000" cy="720000"/>
          </a:xfrm>
          <a:prstGeom prst="roundRect">
            <a:avLst/>
          </a:prstGeom>
          <a:solidFill>
            <a:schemeClr val="accent6">
              <a:lumMod val="20000"/>
              <a:lumOff val="80000"/>
            </a:schemeClr>
          </a:solidFill>
        </p:spPr>
        <p:txBody>
          <a:bodyPr wrap="square">
            <a:spAutoFit/>
          </a:bodyPr>
          <a:lstStyle/>
          <a:p>
            <a:pPr algn="ctr">
              <a:spcAft>
                <a:spcPts val="300"/>
              </a:spcAft>
            </a:pPr>
            <a:r>
              <a:rPr lang="fr-FR" sz="1100" dirty="0" smtClean="0"/>
              <a:t>Familiariser l’étudiant avec les principes </a:t>
            </a:r>
          </a:p>
          <a:p>
            <a:pPr algn="ctr">
              <a:spcAft>
                <a:spcPts val="300"/>
              </a:spcAft>
            </a:pPr>
            <a:r>
              <a:rPr lang="fr-FR" sz="1100" dirty="0" smtClean="0"/>
              <a:t>éthiques et déontologiques régissant la vie </a:t>
            </a:r>
          </a:p>
          <a:p>
            <a:pPr algn="ctr">
              <a:spcAft>
                <a:spcPts val="300"/>
              </a:spcAft>
            </a:pPr>
            <a:r>
              <a:rPr lang="fr-FR" sz="1100" dirty="0" smtClean="0"/>
              <a:t>à l’université et dans le monde du travail </a:t>
            </a:r>
          </a:p>
          <a:p>
            <a:pPr algn="just">
              <a:spcAft>
                <a:spcPts val="300"/>
              </a:spcAft>
            </a:pPr>
            <a:endParaRPr lang="fr-FR" sz="1100" dirty="0" smtClean="0"/>
          </a:p>
        </p:txBody>
      </p:sp>
      <p:sp>
        <p:nvSpPr>
          <p:cNvPr id="13" name="Rectangle à coins arrondis 12"/>
          <p:cNvSpPr/>
          <p:nvPr/>
        </p:nvSpPr>
        <p:spPr>
          <a:xfrm>
            <a:off x="428596" y="2428868"/>
            <a:ext cx="2772000" cy="504000"/>
          </a:xfrm>
          <a:prstGeom prst="roundRect">
            <a:avLst/>
          </a:prstGeom>
          <a:solidFill>
            <a:schemeClr val="accent6">
              <a:lumMod val="20000"/>
              <a:lumOff val="80000"/>
            </a:schemeClr>
          </a:solidFill>
        </p:spPr>
        <p:txBody>
          <a:bodyPr>
            <a:spAutoFit/>
          </a:bodyPr>
          <a:lstStyle/>
          <a:p>
            <a:pPr algn="ctr">
              <a:spcAft>
                <a:spcPts val="300"/>
              </a:spcAft>
            </a:pPr>
            <a:r>
              <a:rPr lang="fr-FR" sz="1100" dirty="0" smtClean="0"/>
              <a:t>Définir les notions de </a:t>
            </a:r>
            <a:r>
              <a:rPr lang="fr-FR" sz="1100" i="1" dirty="0" smtClean="0"/>
              <a:t>morale</a:t>
            </a:r>
            <a:r>
              <a:rPr lang="fr-FR" sz="1100" dirty="0" smtClean="0"/>
              <a:t>, </a:t>
            </a:r>
            <a:r>
              <a:rPr lang="fr-FR" sz="1100" i="1" dirty="0" smtClean="0"/>
              <a:t>d’éthique</a:t>
            </a:r>
            <a:r>
              <a:rPr lang="fr-FR" sz="1100" dirty="0" smtClean="0"/>
              <a:t>, </a:t>
            </a:r>
          </a:p>
          <a:p>
            <a:pPr algn="ctr"/>
            <a:r>
              <a:rPr lang="fr-FR" sz="1100" dirty="0" smtClean="0"/>
              <a:t>de </a:t>
            </a:r>
            <a:r>
              <a:rPr lang="fr-FR" sz="1100" i="1" dirty="0" smtClean="0"/>
              <a:t>déontologie</a:t>
            </a:r>
            <a:r>
              <a:rPr lang="fr-FR" sz="1100" dirty="0" smtClean="0"/>
              <a:t> et la différence entre elles</a:t>
            </a:r>
            <a:endParaRPr lang="fr-FR" sz="1100" dirty="0"/>
          </a:p>
        </p:txBody>
      </p:sp>
      <p:sp>
        <p:nvSpPr>
          <p:cNvPr id="14" name="Rectangle à coins arrondis 13"/>
          <p:cNvSpPr/>
          <p:nvPr/>
        </p:nvSpPr>
        <p:spPr>
          <a:xfrm>
            <a:off x="4757652" y="4214818"/>
            <a:ext cx="4068000" cy="720000"/>
          </a:xfrm>
          <a:prstGeom prst="roundRect">
            <a:avLst/>
          </a:prstGeom>
          <a:solidFill>
            <a:schemeClr val="accent6">
              <a:lumMod val="20000"/>
              <a:lumOff val="80000"/>
            </a:schemeClr>
          </a:solidFill>
        </p:spPr>
        <p:txBody>
          <a:bodyPr wrap="square">
            <a:spAutoFit/>
          </a:bodyPr>
          <a:lstStyle/>
          <a:p>
            <a:pPr algn="ctr">
              <a:spcAft>
                <a:spcPts val="300"/>
              </a:spcAft>
            </a:pPr>
            <a:r>
              <a:rPr lang="fr-FR" sz="1100" dirty="0" smtClean="0"/>
              <a:t>Lui inculquer les droits et les obligations de l'ensemble </a:t>
            </a:r>
          </a:p>
          <a:p>
            <a:pPr algn="ctr">
              <a:spcAft>
                <a:spcPts val="300"/>
              </a:spcAft>
            </a:pPr>
            <a:r>
              <a:rPr lang="fr-FR" sz="1100" dirty="0" smtClean="0"/>
              <a:t>des membres de la communauté universitaire à travers </a:t>
            </a:r>
          </a:p>
          <a:p>
            <a:pPr algn="ctr">
              <a:spcAft>
                <a:spcPts val="300"/>
              </a:spcAft>
            </a:pPr>
            <a:r>
              <a:rPr lang="fr-FR" sz="1100" dirty="0" smtClean="0"/>
              <a:t>l’étude de </a:t>
            </a:r>
            <a:r>
              <a:rPr lang="fr-FR" sz="1100" i="1" dirty="0" smtClean="0"/>
              <a:t>la charte de déontologie et d’éthique</a:t>
            </a:r>
            <a:r>
              <a:rPr lang="ar-DZ" sz="1100" i="1" dirty="0" smtClean="0"/>
              <a:t> </a:t>
            </a:r>
            <a:r>
              <a:rPr lang="fr-FR" sz="1100" i="1" dirty="0" smtClean="0"/>
              <a:t>universitaires </a:t>
            </a:r>
            <a:endParaRPr lang="fr-FR" sz="1100" dirty="0" smtClean="0"/>
          </a:p>
        </p:txBody>
      </p:sp>
      <p:sp>
        <p:nvSpPr>
          <p:cNvPr id="15" name="Flèche à angle droit 14"/>
          <p:cNvSpPr/>
          <p:nvPr/>
        </p:nvSpPr>
        <p:spPr>
          <a:xfrm rot="5400000">
            <a:off x="2265174" y="3018372"/>
            <a:ext cx="396000" cy="360000"/>
          </a:xfrm>
          <a:prstGeom prst="bentUpArrow">
            <a:avLst/>
          </a:prstGeom>
          <a:solidFill>
            <a:schemeClr val="accent6">
              <a:lumMod val="20000"/>
              <a:lumOff val="80000"/>
            </a:schemeClr>
          </a:solidFill>
          <a:ln w="3175"/>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6" name="Flèche à angle droit 15"/>
          <p:cNvSpPr/>
          <p:nvPr/>
        </p:nvSpPr>
        <p:spPr>
          <a:xfrm rot="5400000">
            <a:off x="4336876" y="4018504"/>
            <a:ext cx="396000" cy="360000"/>
          </a:xfrm>
          <a:prstGeom prst="bentUpArrow">
            <a:avLst/>
          </a:prstGeom>
          <a:solidFill>
            <a:schemeClr val="accent6">
              <a:lumMod val="20000"/>
              <a:lumOff val="80000"/>
            </a:schemeClr>
          </a:solidFill>
          <a:ln w="3175"/>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pic>
        <p:nvPicPr>
          <p:cNvPr id="17" name="Picture 7" descr="Les droits et obligations des fonctionnaires - ma-fonction-publique.fr"/>
          <p:cNvPicPr>
            <a:picLocks noChangeAspect="1" noChangeArrowheads="1"/>
          </p:cNvPicPr>
          <p:nvPr/>
        </p:nvPicPr>
        <p:blipFill>
          <a:blip r:embed="rId5"/>
          <a:srcRect/>
          <a:stretch>
            <a:fillRect/>
          </a:stretch>
        </p:blipFill>
        <p:spPr bwMode="auto">
          <a:xfrm>
            <a:off x="785786" y="5214950"/>
            <a:ext cx="1357322" cy="1048575"/>
          </a:xfrm>
          <a:prstGeom prst="rect">
            <a:avLst/>
          </a:prstGeom>
          <a:noFill/>
        </p:spPr>
      </p:pic>
      <p:pic>
        <p:nvPicPr>
          <p:cNvPr id="18" name="Picture 5" descr="C:\Users\BENABDELLAH\Desktop\téléchargement.jpg"/>
          <p:cNvPicPr>
            <a:picLocks noChangeAspect="1" noChangeArrowheads="1"/>
          </p:cNvPicPr>
          <p:nvPr/>
        </p:nvPicPr>
        <p:blipFill>
          <a:blip r:embed="rId6"/>
          <a:srcRect/>
          <a:stretch>
            <a:fillRect/>
          </a:stretch>
        </p:blipFill>
        <p:spPr bwMode="auto">
          <a:xfrm>
            <a:off x="7286644" y="5214950"/>
            <a:ext cx="1071570" cy="1066807"/>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62828</TotalTime>
  <Words>701</Words>
  <Application>Microsoft Office PowerPoint</Application>
  <PresentationFormat>Affichage à l'écran (4:3)</PresentationFormat>
  <Paragraphs>167</Paragraphs>
  <Slides>8</Slides>
  <Notes>7</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Civil</vt:lpstr>
      <vt:lpstr>Diapositive 1</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ALI -MOUSSA</dc:creator>
  <cp:lastModifiedBy>BENABDELLAH</cp:lastModifiedBy>
  <cp:revision>19006</cp:revision>
  <dcterms:created xsi:type="dcterms:W3CDTF">2018-01-31T10:59:17Z</dcterms:created>
  <dcterms:modified xsi:type="dcterms:W3CDTF">2023-03-18T10:59:39Z</dcterms:modified>
</cp:coreProperties>
</file>