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4"/>
  </p:notesMasterIdLst>
  <p:sldIdLst>
    <p:sldId id="374" r:id="rId2"/>
    <p:sldId id="558" r:id="rId3"/>
    <p:sldId id="551" r:id="rId4"/>
    <p:sldId id="555" r:id="rId5"/>
    <p:sldId id="559" r:id="rId6"/>
    <p:sldId id="388" r:id="rId7"/>
    <p:sldId id="571" r:id="rId8"/>
    <p:sldId id="562" r:id="rId9"/>
    <p:sldId id="573" r:id="rId10"/>
    <p:sldId id="563" r:id="rId11"/>
    <p:sldId id="382" r:id="rId12"/>
    <p:sldId id="548" r:id="rId13"/>
    <p:sldId id="484" r:id="rId14"/>
    <p:sldId id="565" r:id="rId15"/>
    <p:sldId id="507" r:id="rId16"/>
    <p:sldId id="508" r:id="rId17"/>
    <p:sldId id="549" r:id="rId18"/>
    <p:sldId id="509" r:id="rId19"/>
    <p:sldId id="376" r:id="rId20"/>
    <p:sldId id="457" r:id="rId21"/>
    <p:sldId id="404" r:id="rId22"/>
    <p:sldId id="401" r:id="rId23"/>
    <p:sldId id="566" r:id="rId24"/>
    <p:sldId id="525" r:id="rId25"/>
    <p:sldId id="460" r:id="rId26"/>
    <p:sldId id="461" r:id="rId27"/>
    <p:sldId id="395" r:id="rId28"/>
    <p:sldId id="462" r:id="rId29"/>
    <p:sldId id="463" r:id="rId30"/>
    <p:sldId id="420" r:id="rId31"/>
    <p:sldId id="532" r:id="rId32"/>
    <p:sldId id="528" r:id="rId33"/>
    <p:sldId id="418" r:id="rId34"/>
    <p:sldId id="529" r:id="rId35"/>
    <p:sldId id="530" r:id="rId36"/>
    <p:sldId id="533" r:id="rId37"/>
    <p:sldId id="534" r:id="rId38"/>
    <p:sldId id="423" r:id="rId39"/>
    <p:sldId id="535" r:id="rId40"/>
    <p:sldId id="501" r:id="rId41"/>
    <p:sldId id="536" r:id="rId42"/>
    <p:sldId id="431" r:id="rId43"/>
    <p:sldId id="495" r:id="rId44"/>
    <p:sldId id="429" r:id="rId45"/>
    <p:sldId id="428" r:id="rId46"/>
    <p:sldId id="427" r:id="rId47"/>
    <p:sldId id="426" r:id="rId48"/>
    <p:sldId id="438" r:id="rId49"/>
    <p:sldId id="435" r:id="rId50"/>
    <p:sldId id="434" r:id="rId51"/>
    <p:sldId id="440" r:id="rId52"/>
    <p:sldId id="538" r:id="rId5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5D0"/>
    <a:srgbClr val="FFFFCC"/>
    <a:srgbClr val="FFCCCC"/>
    <a:srgbClr val="FBDF85"/>
    <a:srgbClr val="99FF33"/>
    <a:srgbClr val="00FF99"/>
  </p:clrMru>
</p:presentationPr>
</file>

<file path=ppt/tableStyles.xml><?xml version="1.0" encoding="utf-8"?>
<a:tblStyleLst xmlns:a="http://schemas.openxmlformats.org/drawingml/2006/main" def="{5C22544A-7EE6-4342-B048-85BDC9FD1C3A}">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83235" autoAdjust="0"/>
  </p:normalViewPr>
  <p:slideViewPr>
    <p:cSldViewPr>
      <p:cViewPr>
        <p:scale>
          <a:sx n="100" d="100"/>
          <a:sy n="100" d="100"/>
        </p:scale>
        <p:origin x="-1860" y="132"/>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F73D87-7340-41E6-A4AF-76915493FD90}" type="datetimeFigureOut">
              <a:rPr lang="fr-FR" smtClean="0"/>
              <a:pPr/>
              <a:t>12/03/2023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45F255-2A97-4197-A9BF-65702549E445}"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DZ" sz="1200" kern="1200" dirty="0" smtClean="0">
                <a:solidFill>
                  <a:schemeClr val="tx1"/>
                </a:solidFill>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kern="1200" dirty="0" smtClean="0">
                <a:solidFill>
                  <a:schemeClr val="tx1"/>
                </a:solidFill>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12</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endParaRPr lang="ar-DZ"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13</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200" b="1" i="0" dirty="0" smtClean="0"/>
              <a:t>	</a:t>
            </a:r>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14</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1"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15</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16</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17</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DZ" dirty="0" smtClean="0"/>
          </a:p>
          <a:p>
            <a:endParaRPr lang="fr-FR"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18</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300"/>
              </a:spcAft>
              <a:buClrTx/>
              <a:buSzTx/>
              <a:buFontTx/>
              <a:buNone/>
              <a:tabLst/>
              <a:defRPr/>
            </a:pPr>
            <a:r>
              <a:rPr lang="fr-FR" sz="1200" b="1" i="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20</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21</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22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r"/>
            <a:endParaRPr lang="fr-FR"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23</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DZ" dirty="0" smtClean="0"/>
              <a:t>                                                                                                                                          </a:t>
            </a:r>
            <a:endParaRPr lang="fr-FR"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24</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25</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26</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27</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28</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29</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0" dirty="0" smtClean="0"/>
              <a:t> </a:t>
            </a:r>
            <a:endParaRPr lang="fr-FR" b="0"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30</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31</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32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33</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baseline="0" dirty="0" smtClean="0">
                <a:solidFill>
                  <a:schemeClr val="tx1"/>
                </a:solidFill>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34</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35</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36</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37</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38</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0" algn="r" rtl="0"/>
            <a:endParaRPr lang="fr-FR"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39</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40</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41</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ctr"/>
            <a:endParaRPr lang="fr-FR" sz="1200" b="1" dirty="0" smtClean="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42</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10000"/>
          </a:bodyPr>
          <a:lstStyle/>
          <a:p>
            <a:r>
              <a:rPr lang="fr-FR" sz="1200" kern="1200" dirty="0" smtClean="0">
                <a:solidFill>
                  <a:schemeClr val="tx1"/>
                </a:solidFill>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4</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43</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ar-DZ" sz="1200" b="1" dirty="0" smtClean="0"/>
          </a:p>
          <a:p>
            <a:pPr algn="ctr">
              <a:defRPr/>
            </a:pPr>
            <a:r>
              <a:rPr lang="ar-DZ" sz="1200" b="1" dirty="0" smtClean="0"/>
              <a:t> </a:t>
            </a:r>
            <a:endParaRPr lang="fr-FR" dirty="0" smtClean="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44</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endParaRPr lang="fr-FR"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45</a:t>
            </a:fld>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ar-DZ" dirty="0" smtClean="0"/>
              <a:t>                            </a:t>
            </a:r>
            <a:endParaRPr lang="fr-FR"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46</a:t>
            </a:fld>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47</a:t>
            </a:fld>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r"/>
            <a:endParaRPr lang="fr-FR"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48</a:t>
            </a:fld>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DZ" dirty="0" smtClean="0"/>
              <a:t>                        </a:t>
            </a:r>
            <a:endParaRPr lang="fr-FR"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49</a:t>
            </a:fld>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DZ" dirty="0" smtClean="0"/>
              <a:t> </a:t>
            </a:r>
            <a:endParaRPr lang="fr-FR"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50</a:t>
            </a:fld>
            <a:endParaRPr lang="fr-F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8" algn="r">
              <a:buFontTx/>
              <a:buChar char="-"/>
            </a:pPr>
            <a:endParaRPr lang="fr-FR"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51</a:t>
            </a:fld>
            <a:endParaRPr lang="fr-F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8" algn="r">
              <a:buFontTx/>
              <a:buChar char="-"/>
            </a:pPr>
            <a:endParaRPr lang="fr-FR"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52</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ar-DZ" sz="1200" dirty="0" smtClean="0"/>
              <a:t>	</a:t>
            </a:r>
            <a:endParaRPr lang="fr-FR" sz="1200" b="0" i="0" dirty="0" smtClean="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kern="1200" dirty="0" smtClean="0">
                <a:solidFill>
                  <a:schemeClr val="tx1"/>
                </a:solidFill>
                <a:latin typeface="+mn-lt"/>
                <a:ea typeface="+mn-ea"/>
                <a:cs typeface="+mn-cs"/>
              </a:rPr>
              <a:t>	</a:t>
            </a:r>
            <a:r>
              <a:rPr lang="fr-FR" sz="1200" kern="1200" dirty="0" smtClean="0">
                <a:solidFill>
                  <a:schemeClr val="tx1"/>
                </a:solidFill>
                <a:latin typeface="+mn-lt"/>
                <a:ea typeface="+mn-ea"/>
                <a:cs typeface="+mn-cs"/>
              </a:rPr>
              <a:t>	</a:t>
            </a:r>
            <a:endParaRPr lang="fr-FR" sz="1200" b="0" i="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buFontTx/>
              <a:buNone/>
            </a:pPr>
            <a:endParaRPr lang="fr-FR" sz="1200" b="0" i="0" kern="1200" baseline="0" dirty="0" smtClean="0">
              <a:solidFill>
                <a:schemeClr val="tx1"/>
              </a:solidFill>
              <a:latin typeface="+mn-lt"/>
              <a:ea typeface="+mn-ea"/>
              <a:cs typeface="+mn-cs"/>
            </a:endParaRPr>
          </a:p>
          <a:p>
            <a:pPr algn="just">
              <a:buFontTx/>
              <a:buNone/>
            </a:pPr>
            <a:r>
              <a:rPr lang="fr-FR" sz="1200" b="0" i="0" kern="1200" baseline="0" dirty="0" smtClean="0">
                <a:solidFill>
                  <a:schemeClr val="tx1"/>
                </a:solidFill>
                <a:latin typeface="+mn-lt"/>
                <a:ea typeface="+mn-ea"/>
                <a:cs typeface="+mn-cs"/>
              </a:rPr>
              <a:t>	</a:t>
            </a:r>
            <a:endParaRPr lang="fr-FR" sz="1200" b="0" i="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	</a:t>
            </a:r>
            <a:endParaRPr lang="fr-FR" i="0"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l"/>
            <a:endParaRPr lang="fr-FR" dirty="0"/>
          </a:p>
        </p:txBody>
      </p:sp>
      <p:sp>
        <p:nvSpPr>
          <p:cNvPr id="4" name="Espace réservé du numéro de diapositive 3"/>
          <p:cNvSpPr>
            <a:spLocks noGrp="1"/>
          </p:cNvSpPr>
          <p:nvPr>
            <p:ph type="sldNum" sz="quarter" idx="10"/>
          </p:nvPr>
        </p:nvSpPr>
        <p:spPr/>
        <p:txBody>
          <a:bodyPr/>
          <a:lstStyle/>
          <a:p>
            <a:fld id="{9745F255-2A97-4197-A9BF-65702549E445}"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66A3D806-9F93-4B02-854C-67CB6A25BC22}" type="datetime1">
              <a:rPr lang="fr-FR" smtClean="0"/>
              <a:pPr/>
              <a:t>12/03/2023</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CB13B9C-FB4F-4845-A288-5F639EA12647}" type="slidenum">
              <a:rPr lang="fr-FR" smtClean="0"/>
              <a:pPr/>
              <a:t>‹N°›</a:t>
            </a:fld>
            <a:endParaRPr lang="fr-F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5FCCB9A-780E-463A-9F18-9697B6CFC58E}" type="datetime1">
              <a:rPr lang="fr-FR" smtClean="0"/>
              <a:pPr/>
              <a:t>12/03/2023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B13B9C-FB4F-4845-A288-5F639EA12647}"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0CB13B9C-FB4F-4845-A288-5F639EA12647}" type="slidenum">
              <a:rPr lang="fr-FR" smtClean="0"/>
              <a:pPr/>
              <a:t>‹N°›</a:t>
            </a:fld>
            <a:endParaRPr lang="fr-F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4978DD6-B9D8-420B-B848-8F783DC2EB5F}" type="datetime1">
              <a:rPr lang="fr-FR" smtClean="0"/>
              <a:pPr/>
              <a:t>12/03/2023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CED4A2EC-2C2B-434F-A77A-DD498CE635AB}" type="datetime1">
              <a:rPr lang="fr-FR" smtClean="0"/>
              <a:pPr/>
              <a:t>12/03/2023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361688" y="1026372"/>
            <a:ext cx="457200" cy="441325"/>
          </a:xfrm>
        </p:spPr>
        <p:txBody>
          <a:bodyPr/>
          <a:lstStyle/>
          <a:p>
            <a:fld id="{0CB13B9C-FB4F-4845-A288-5F639EA12647}" type="slidenum">
              <a:rPr lang="fr-FR" smtClean="0"/>
              <a:pPr/>
              <a:t>‹N°›</a:t>
            </a:fld>
            <a:endParaRPr lang="fr-FR"/>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FR"/>
          </a:p>
        </p:txBody>
      </p:sp>
      <p:sp>
        <p:nvSpPr>
          <p:cNvPr id="4" name="Espace réservé de la date 3"/>
          <p:cNvSpPr>
            <a:spLocks noGrp="1"/>
          </p:cNvSpPr>
          <p:nvPr>
            <p:ph type="dt" sz="half" idx="10"/>
          </p:nvPr>
        </p:nvSpPr>
        <p:spPr/>
        <p:txBody>
          <a:bodyPr/>
          <a:lstStyle/>
          <a:p>
            <a:fld id="{2ADF8FA1-C781-4736-98D7-AF85368D8414}" type="datetime1">
              <a:rPr lang="fr-FR" smtClean="0"/>
              <a:pPr/>
              <a:t>12/03/2023</a:t>
            </a:fld>
            <a:endParaRPr lang="fr-FR"/>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CB13B9C-FB4F-4845-A288-5F639EA12647}" type="slidenum">
              <a:rPr lang="fr-FR" smtClean="0"/>
              <a:pPr/>
              <a:t>‹N°›</a:t>
            </a:fld>
            <a:endParaRPr lang="fr-F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61CDF2C0-7C16-4A78-9DE0-3EE3AFCD1CE3}" type="datetime1">
              <a:rPr lang="fr-FR" smtClean="0"/>
              <a:pPr/>
              <a:t>12/03/2023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CB13B9C-FB4F-4845-A288-5F639EA12647}" type="slidenum">
              <a:rPr lang="fr-FR" smtClean="0"/>
              <a:pPr/>
              <a:t>‹N°›</a:t>
            </a:fld>
            <a:endParaRPr lang="fr-FR"/>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6267B6F3-C4B0-41DC-B33D-6CA4BDD7F530}" type="datetime1">
              <a:rPr lang="fr-FR" smtClean="0"/>
              <a:pPr/>
              <a:t>12/03/2023</a:t>
            </a:fld>
            <a:endParaRPr lang="fr-FR"/>
          </a:p>
        </p:txBody>
      </p:sp>
      <p:sp>
        <p:nvSpPr>
          <p:cNvPr id="8" name="Espace réservé du pied de page 7"/>
          <p:cNvSpPr>
            <a:spLocks noGrp="1"/>
          </p:cNvSpPr>
          <p:nvPr>
            <p:ph type="ftr" sz="quarter" idx="11"/>
          </p:nvPr>
        </p:nvSpPr>
        <p:spPr>
          <a:xfrm>
            <a:off x="304800" y="6409944"/>
            <a:ext cx="3581400" cy="365760"/>
          </a:xfrm>
        </p:spPr>
        <p:txBody>
          <a:bodyPr/>
          <a:lstStyle/>
          <a:p>
            <a:endParaRPr lang="fr-FR"/>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0CB13B9C-FB4F-4845-A288-5F639EA12647}" type="slidenum">
              <a:rPr lang="fr-FR" smtClean="0"/>
              <a:pPr/>
              <a:t>‹N°›</a:t>
            </a:fld>
            <a:endParaRPr lang="fr-FR"/>
          </a:p>
        </p:txBody>
      </p:sp>
      <p:sp>
        <p:nvSpPr>
          <p:cNvPr id="23" name="Titre 22"/>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009F850B-937E-4BE3-9A03-F7AA6BCF74AF}" type="datetime1">
              <a:rPr lang="fr-FR" smtClean="0"/>
              <a:pPr/>
              <a:t>12/03/2023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4343400" y="1036020"/>
            <a:ext cx="457200" cy="441325"/>
          </a:xfrm>
        </p:spPr>
        <p:txBody>
          <a:bodyPr/>
          <a:lstStyle/>
          <a:p>
            <a:fld id="{0CB13B9C-FB4F-4845-A288-5F639EA1264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71B8BBC1-9DDE-4260-A23C-97D7C879F7CE}" type="datetime1">
              <a:rPr lang="fr-FR" smtClean="0"/>
              <a:pPr/>
              <a:t>12/03/2023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CB13B9C-FB4F-4845-A288-5F639EA1264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CB13B9C-FB4F-4845-A288-5F639EA12647}" type="slidenum">
              <a:rPr lang="fr-FR" smtClean="0"/>
              <a:pPr/>
              <a:t>‹N°›</a:t>
            </a:fld>
            <a:endParaRPr lang="fr-F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F525108D-5EED-46AB-B8B2-1BB6F6682153}" type="datetime1">
              <a:rPr lang="fr-FR" smtClean="0"/>
              <a:pPr/>
              <a:t>12/03/2023</a:t>
            </a:fld>
            <a:endParaRPr lang="fr-FR"/>
          </a:p>
        </p:txBody>
      </p:sp>
      <p:sp>
        <p:nvSpPr>
          <p:cNvPr id="6" name="Espace réservé du pied de page 5"/>
          <p:cNvSpPr>
            <a:spLocks noGrp="1"/>
          </p:cNvSpPr>
          <p:nvPr>
            <p:ph type="ftr" sz="quarter" idx="11"/>
          </p:nvPr>
        </p:nvSpPr>
        <p:spPr>
          <a:xfrm>
            <a:off x="301752" y="6410848"/>
            <a:ext cx="3383280" cy="365760"/>
          </a:xfrm>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0CB13B9C-FB4F-4845-A288-5F639EA12647}" type="slidenum">
              <a:rPr lang="fr-FR" smtClean="0"/>
              <a:pPr/>
              <a:t>‹N°›</a:t>
            </a:fld>
            <a:endParaRPr lang="fr-F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99224F82-8735-4D42-A1ED-F708670A9400}" type="datetime1">
              <a:rPr lang="fr-FR" smtClean="0"/>
              <a:pPr/>
              <a:t>12/03/2023</a:t>
            </a:fld>
            <a:endParaRPr lang="fr-FR"/>
          </a:p>
        </p:txBody>
      </p:sp>
      <p:sp>
        <p:nvSpPr>
          <p:cNvPr id="6" name="Espace réservé du pied de page 5"/>
          <p:cNvSpPr>
            <a:spLocks noGrp="1"/>
          </p:cNvSpPr>
          <p:nvPr>
            <p:ph type="ftr" sz="quarter" idx="11"/>
          </p:nvPr>
        </p:nvSpPr>
        <p:spPr>
          <a:xfrm>
            <a:off x="301752" y="6410848"/>
            <a:ext cx="3584448" cy="365760"/>
          </a:xfrm>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462C714-1023-4CB2-9A7E-1CC3CE971ECF}" type="datetime1">
              <a:rPr lang="fr-FR" smtClean="0"/>
              <a:pPr/>
              <a:t>12/03/2023</a:t>
            </a:fld>
            <a:endParaRPr lang="fr-F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F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CB13B9C-FB4F-4845-A288-5F639EA12647}" type="slidenum">
              <a:rPr lang="fr-FR" smtClean="0"/>
              <a:pPr/>
              <a:t>‹N°›</a:t>
            </a:fld>
            <a:endParaRPr lang="fr-F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jpeg"/></Relationships>
</file>

<file path=ppt/slides/_rels/slide4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071670" y="1928802"/>
            <a:ext cx="4680000" cy="972000"/>
          </a:xfrm>
          <a:prstGeom prst="rect">
            <a:avLst/>
          </a:prstGeom>
          <a:solidFill>
            <a:schemeClr val="accent3">
              <a:lumMod val="60000"/>
              <a:lumOff val="40000"/>
            </a:schemeClr>
          </a:solidFill>
          <a:ln w="19050">
            <a:solidFill>
              <a:schemeClr val="accent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0CB13B9C-FB4F-4845-A288-5F639EA12647}" type="slidenum">
              <a:rPr lang="fr-FR" smtClean="0"/>
              <a:pPr/>
              <a:t>1</a:t>
            </a:fld>
            <a:endParaRPr lang="fr-FR" dirty="0"/>
          </a:p>
        </p:txBody>
      </p:sp>
      <p:sp>
        <p:nvSpPr>
          <p:cNvPr id="7" name="Rectangle 6"/>
          <p:cNvSpPr/>
          <p:nvPr/>
        </p:nvSpPr>
        <p:spPr>
          <a:xfrm>
            <a:off x="2978446" y="428604"/>
            <a:ext cx="2664000" cy="864000"/>
          </a:xfrm>
          <a:prstGeom prst="rect">
            <a:avLst/>
          </a:prstGeom>
          <a:solidFill>
            <a:schemeClr val="accent3">
              <a:lumMod val="20000"/>
              <a:lumOff val="80000"/>
            </a:schemeClr>
          </a:solidFill>
          <a:ln w="3175">
            <a:solidFill>
              <a:schemeClr val="tx1"/>
            </a:solidFill>
          </a:ln>
        </p:spPr>
        <p:txBody>
          <a:bodyPr>
            <a:spAutoFit/>
          </a:bodyPr>
          <a:lstStyle/>
          <a:p>
            <a:pPr algn="ctr">
              <a:spcAft>
                <a:spcPts val="300"/>
              </a:spcAft>
            </a:pPr>
            <a:r>
              <a:rPr lang="fr-FR" sz="1500" b="1" dirty="0" smtClean="0">
                <a:latin typeface="Times New Roman" pitchFamily="18" charset="0"/>
                <a:cs typeface="Times New Roman" pitchFamily="18" charset="0"/>
              </a:rPr>
              <a:t>Master 1 ; S2 </a:t>
            </a:r>
          </a:p>
          <a:p>
            <a:pPr algn="ctr">
              <a:spcAft>
                <a:spcPts val="300"/>
              </a:spcAft>
            </a:pPr>
            <a:r>
              <a:rPr lang="fr-FR" sz="1500" b="1" dirty="0" smtClean="0">
                <a:latin typeface="Times New Roman" pitchFamily="18" charset="0"/>
                <a:cs typeface="Times New Roman" pitchFamily="18" charset="0"/>
              </a:rPr>
              <a:t>Génie pharmaceutique </a:t>
            </a:r>
          </a:p>
          <a:p>
            <a:pPr algn="ctr"/>
            <a:r>
              <a:rPr lang="fr-FR" sz="1500" b="1" dirty="0" smtClean="0">
                <a:latin typeface="Times New Roman" pitchFamily="18" charset="0"/>
                <a:cs typeface="Times New Roman" pitchFamily="18" charset="0"/>
              </a:rPr>
              <a:t>Faculté de Chimie, USTO-MB</a:t>
            </a:r>
            <a:endParaRPr lang="fr-FR" sz="1500" dirty="0" smtClean="0">
              <a:latin typeface="Times New Roman" pitchFamily="18" charset="0"/>
              <a:cs typeface="Times New Roman" pitchFamily="18" charset="0"/>
            </a:endParaRPr>
          </a:p>
          <a:p>
            <a:pPr algn="ctr"/>
            <a:endParaRPr lang="fr-FR" sz="1500" dirty="0">
              <a:latin typeface="Times New Roman" pitchFamily="18" charset="0"/>
              <a:cs typeface="Times New Roman" pitchFamily="18" charset="0"/>
            </a:endParaRPr>
          </a:p>
        </p:txBody>
      </p:sp>
      <p:sp>
        <p:nvSpPr>
          <p:cNvPr id="32769" name="Rectangle 1"/>
          <p:cNvSpPr>
            <a:spLocks noChangeArrowheads="1"/>
          </p:cNvSpPr>
          <p:nvPr/>
        </p:nvSpPr>
        <p:spPr bwMode="auto">
          <a:xfrm>
            <a:off x="2172606" y="2071678"/>
            <a:ext cx="4471096"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fr-FR" sz="1600" b="1" i="0" u="none" strike="noStrike" cap="none" normalizeH="0" baseline="0" dirty="0" smtClean="0">
                <a:ln>
                  <a:noFill/>
                </a:ln>
                <a:solidFill>
                  <a:srgbClr val="FF0000"/>
                </a:solidFill>
                <a:effectLst>
                  <a:outerShdw blurRad="50800" dist="38100" dir="2700000" algn="tl" rotWithShape="0">
                    <a:prstClr val="black">
                      <a:alpha val="40000"/>
                    </a:prstClr>
                  </a:outerShdw>
                </a:effectLst>
                <a:latin typeface="Lucida Handwriting" pitchFamily="66" charset="0"/>
                <a:ea typeface="Times New Roman" pitchFamily="18" charset="0"/>
                <a:cs typeface="Times New Roman" pitchFamily="18" charset="0"/>
              </a:rPr>
              <a:t>RESPECT  DES  NORMES  ET  DES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F0000"/>
                </a:solidFill>
                <a:effectLst>
                  <a:outerShdw blurRad="50800" dist="38100" dir="2700000" algn="tl" rotWithShape="0">
                    <a:prstClr val="black">
                      <a:alpha val="40000"/>
                    </a:prstClr>
                  </a:outerShdw>
                </a:effectLst>
                <a:latin typeface="Lucida Handwriting" pitchFamily="66" charset="0"/>
                <a:ea typeface="Times New Roman" pitchFamily="18" charset="0"/>
                <a:cs typeface="Times New Roman" pitchFamily="18" charset="0"/>
              </a:rPr>
              <a:t>REGLES  D’ETHIQUE  ET  D’INTEGRITÉ</a:t>
            </a:r>
            <a:endParaRPr kumimoji="0" lang="fr-FR" sz="1600" b="0" i="0" u="none" strike="noStrike" cap="none" normalizeH="0" baseline="0" dirty="0" smtClean="0">
              <a:ln>
                <a:noFill/>
              </a:ln>
              <a:solidFill>
                <a:schemeClr val="tx1"/>
              </a:solidFill>
              <a:effectLst>
                <a:outerShdw blurRad="50800" dist="38100" dir="2700000" algn="tl" rotWithShape="0">
                  <a:prstClr val="black">
                    <a:alpha val="40000"/>
                  </a:prstClr>
                </a:outerShdw>
              </a:effectLst>
              <a:latin typeface="Arial" pitchFamily="34" charset="0"/>
              <a:cs typeface="Arial" pitchFamily="34" charset="0"/>
            </a:endParaRPr>
          </a:p>
        </p:txBody>
      </p:sp>
      <p:pic>
        <p:nvPicPr>
          <p:cNvPr id="32771" name="Picture 3" descr="3D éthique, Respect, Honnêteté, Concept D'intégrité Illustration Stock -  Illustration du conseil, type: 115495998"/>
          <p:cNvPicPr>
            <a:picLocks noChangeAspect="1" noChangeArrowheads="1"/>
          </p:cNvPicPr>
          <p:nvPr/>
        </p:nvPicPr>
        <p:blipFill>
          <a:blip r:embed="rId3"/>
          <a:srcRect/>
          <a:stretch>
            <a:fillRect/>
          </a:stretch>
        </p:blipFill>
        <p:spPr bwMode="auto">
          <a:xfrm>
            <a:off x="3576645" y="3505215"/>
            <a:ext cx="2066925" cy="2209801"/>
          </a:xfrm>
          <a:prstGeom prst="rect">
            <a:avLst/>
          </a:prstGeom>
          <a:noFill/>
        </p:spPr>
      </p:pic>
      <p:sp>
        <p:nvSpPr>
          <p:cNvPr id="11" name="Rectangle 10"/>
          <p:cNvSpPr/>
          <p:nvPr/>
        </p:nvSpPr>
        <p:spPr>
          <a:xfrm>
            <a:off x="2643174" y="3059668"/>
            <a:ext cx="3636000" cy="369332"/>
          </a:xfrm>
          <a:prstGeom prst="rect">
            <a:avLst/>
          </a:prstGeom>
          <a:solidFill>
            <a:schemeClr val="bg1"/>
          </a:solidFill>
        </p:spPr>
        <p:txBody>
          <a:bodyPr wrap="square">
            <a:spAutoFit/>
          </a:bodyPr>
          <a:lstStyle/>
          <a:p>
            <a:r>
              <a:rPr lang="ar-DZ" b="1" dirty="0" smtClean="0">
                <a:solidFill>
                  <a:srgbClr val="FF0000"/>
                </a:solidFill>
              </a:rPr>
              <a:t>قواعد الأخلاق والنزاهة   </a:t>
            </a:r>
            <a:r>
              <a:rPr lang="fr-FR" b="1" dirty="0" smtClean="0">
                <a:solidFill>
                  <a:srgbClr val="FF0000"/>
                </a:solidFill>
              </a:rPr>
              <a:t> </a:t>
            </a:r>
            <a:r>
              <a:rPr lang="ar-DZ" b="1" dirty="0" smtClean="0">
                <a:solidFill>
                  <a:srgbClr val="FF0000"/>
                </a:solidFill>
              </a:rPr>
              <a:t>    الامتثال لمعايير </a:t>
            </a:r>
            <a:r>
              <a:rPr lang="ar-DZ" b="1" dirty="0" err="1" smtClean="0">
                <a:solidFill>
                  <a:srgbClr val="FF0000"/>
                </a:solidFill>
              </a:rPr>
              <a:t>و</a:t>
            </a:r>
            <a:endParaRPr lang="fr-FR" b="1" dirty="0">
              <a:solidFill>
                <a:srgbClr val="FF0000"/>
              </a:solidFill>
            </a:endParaRPr>
          </a:p>
        </p:txBody>
      </p:sp>
      <p:sp>
        <p:nvSpPr>
          <p:cNvPr id="12" name="Rectangle 11"/>
          <p:cNvSpPr/>
          <p:nvPr/>
        </p:nvSpPr>
        <p:spPr>
          <a:xfrm>
            <a:off x="142844" y="6357958"/>
            <a:ext cx="8820000"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3410446" y="5993003"/>
            <a:ext cx="2232000" cy="507831"/>
          </a:xfrm>
          <a:prstGeom prst="rect">
            <a:avLst/>
          </a:prstGeom>
          <a:solidFill>
            <a:schemeClr val="accent3">
              <a:lumMod val="20000"/>
              <a:lumOff val="80000"/>
            </a:schemeClr>
          </a:solidFill>
          <a:ln w="3175">
            <a:solidFill>
              <a:schemeClr val="tx1"/>
            </a:solidFill>
          </a:ln>
        </p:spPr>
        <p:txBody>
          <a:bodyPr>
            <a:spAutoFit/>
          </a:bodyPr>
          <a:lstStyle/>
          <a:p>
            <a:pPr algn="ctr">
              <a:spcAft>
                <a:spcPts val="600"/>
              </a:spcAft>
              <a:defRPr/>
            </a:pPr>
            <a:r>
              <a:rPr lang="fr-FR" sz="1100" b="1" dirty="0" smtClean="0">
                <a:latin typeface="Times New Roman" pitchFamily="18" charset="0"/>
                <a:cs typeface="Times New Roman" pitchFamily="18" charset="0"/>
              </a:rPr>
              <a:t>Prof. T. BENABDALLAH </a:t>
            </a:r>
          </a:p>
          <a:p>
            <a:pPr algn="ctr">
              <a:defRPr/>
            </a:pPr>
            <a:r>
              <a:rPr lang="fr-FR" sz="1100" b="1" dirty="0" smtClean="0">
                <a:latin typeface="Times New Roman" pitchFamily="18" charset="0"/>
                <a:cs typeface="Times New Roman" pitchFamily="18" charset="0"/>
              </a:rPr>
              <a:t>Année universitaire 2022/2023</a:t>
            </a:r>
            <a:endParaRPr lang="fr-FR" sz="11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rganigramme : Bande perforée 7"/>
          <p:cNvSpPr/>
          <p:nvPr/>
        </p:nvSpPr>
        <p:spPr>
          <a:xfrm>
            <a:off x="3705190" y="4000504"/>
            <a:ext cx="1224000" cy="396000"/>
          </a:xfrm>
          <a:prstGeom prst="flowChartPunchedTape">
            <a:avLst/>
          </a:prstGeom>
          <a:solidFill>
            <a:schemeClr val="accent3">
              <a:lumMod val="60000"/>
              <a:lumOff val="40000"/>
            </a:schemeClr>
          </a:solidFill>
          <a:ln w="3175">
            <a:solidFill>
              <a:schemeClr val="tx1"/>
            </a:solidFill>
          </a:ln>
        </p:spPr>
        <p:txBody>
          <a:bodyPr>
            <a:spAutoFit/>
          </a:bodyPr>
          <a:lstStyle/>
          <a:p>
            <a:pPr algn="ctr">
              <a:spcAft>
                <a:spcPts val="300"/>
              </a:spcAft>
            </a:pPr>
            <a:endParaRPr lang="fr-FR" sz="1050" b="1" dirty="0" smtClean="0"/>
          </a:p>
        </p:txBody>
      </p:sp>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10</a:t>
            </a:fld>
            <a:endParaRPr lang="fr-FR"/>
          </a:p>
        </p:txBody>
      </p:sp>
      <p:sp>
        <p:nvSpPr>
          <p:cNvPr id="4" name="Rectangle 3"/>
          <p:cNvSpPr/>
          <p:nvPr/>
        </p:nvSpPr>
        <p:spPr>
          <a:xfrm>
            <a:off x="357158" y="3286124"/>
            <a:ext cx="4429156" cy="469359"/>
          </a:xfrm>
          <a:prstGeom prst="rect">
            <a:avLst/>
          </a:prstGeom>
          <a:solidFill>
            <a:schemeClr val="accent3">
              <a:lumMod val="20000"/>
              <a:lumOff val="80000"/>
            </a:schemeClr>
          </a:solidFill>
          <a:ln w="3175">
            <a:solidFill>
              <a:schemeClr val="bg1"/>
            </a:solidFill>
          </a:ln>
        </p:spPr>
        <p:txBody>
          <a:bodyPr wrap="square">
            <a:spAutoFit/>
          </a:bodyPr>
          <a:lstStyle/>
          <a:p>
            <a:pPr algn="ctr">
              <a:spcAft>
                <a:spcPts val="300"/>
              </a:spcAft>
            </a:pPr>
            <a:r>
              <a:rPr lang="fr-FR" sz="1100" dirty="0" smtClean="0"/>
              <a:t>Un nombre considérable de travaux scientifiques issus des </a:t>
            </a:r>
          </a:p>
          <a:p>
            <a:pPr algn="ctr">
              <a:spcAft>
                <a:spcPts val="300"/>
              </a:spcAft>
            </a:pPr>
            <a:r>
              <a:rPr lang="fr-FR" sz="1100" dirty="0" smtClean="0"/>
              <a:t>institutions universitaires dans le monde est soupçonné de </a:t>
            </a:r>
            <a:r>
              <a:rPr lang="fr-FR" sz="1100" b="1" i="1" dirty="0" smtClean="0"/>
              <a:t>plagiat</a:t>
            </a:r>
          </a:p>
        </p:txBody>
      </p:sp>
      <p:sp>
        <p:nvSpPr>
          <p:cNvPr id="5" name="Accolade ouvrante 4"/>
          <p:cNvSpPr/>
          <p:nvPr/>
        </p:nvSpPr>
        <p:spPr>
          <a:xfrm rot="5400000">
            <a:off x="2430000" y="1860191"/>
            <a:ext cx="216000" cy="40680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Rectangle 5"/>
          <p:cNvSpPr/>
          <p:nvPr/>
        </p:nvSpPr>
        <p:spPr>
          <a:xfrm>
            <a:off x="3714744" y="4071942"/>
            <a:ext cx="1263487" cy="253916"/>
          </a:xfrm>
          <a:prstGeom prst="rect">
            <a:avLst/>
          </a:prstGeom>
        </p:spPr>
        <p:txBody>
          <a:bodyPr wrap="square">
            <a:spAutoFit/>
          </a:bodyPr>
          <a:lstStyle/>
          <a:p>
            <a:pPr algn="ctr">
              <a:spcAft>
                <a:spcPts val="300"/>
              </a:spcAft>
            </a:pPr>
            <a:r>
              <a:rPr lang="fr-FR" sz="1050" b="1" dirty="0" smtClean="0"/>
              <a:t>Articles publiés</a:t>
            </a:r>
          </a:p>
        </p:txBody>
      </p:sp>
      <p:sp>
        <p:nvSpPr>
          <p:cNvPr id="7" name="Rectangle 6"/>
          <p:cNvSpPr/>
          <p:nvPr/>
        </p:nvSpPr>
        <p:spPr>
          <a:xfrm>
            <a:off x="181156" y="6357958"/>
            <a:ext cx="8784000"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Organigramme : Bande perforée 8"/>
          <p:cNvSpPr/>
          <p:nvPr/>
        </p:nvSpPr>
        <p:spPr>
          <a:xfrm>
            <a:off x="1928794" y="4000504"/>
            <a:ext cx="1584000" cy="396000"/>
          </a:xfrm>
          <a:prstGeom prst="flowChartPunchedTape">
            <a:avLst/>
          </a:prstGeom>
          <a:solidFill>
            <a:schemeClr val="accent3">
              <a:lumMod val="60000"/>
              <a:lumOff val="40000"/>
            </a:schemeClr>
          </a:solidFill>
          <a:ln w="3175">
            <a:solidFill>
              <a:schemeClr val="tx1"/>
            </a:solidFill>
          </a:ln>
        </p:spPr>
        <p:txBody>
          <a:bodyPr>
            <a:spAutoFit/>
          </a:bodyPr>
          <a:lstStyle/>
          <a:p>
            <a:endParaRPr lang="fr-FR" sz="1050" b="1" dirty="0" smtClean="0"/>
          </a:p>
        </p:txBody>
      </p:sp>
      <p:sp>
        <p:nvSpPr>
          <p:cNvPr id="10" name="Rectangle 9"/>
          <p:cNvSpPr/>
          <p:nvPr/>
        </p:nvSpPr>
        <p:spPr>
          <a:xfrm>
            <a:off x="1928794" y="4071942"/>
            <a:ext cx="1645002" cy="253916"/>
          </a:xfrm>
          <a:prstGeom prst="rect">
            <a:avLst/>
          </a:prstGeom>
        </p:spPr>
        <p:txBody>
          <a:bodyPr wrap="none">
            <a:spAutoFit/>
          </a:bodyPr>
          <a:lstStyle/>
          <a:p>
            <a:r>
              <a:rPr lang="fr-FR" sz="1050" b="1" dirty="0" smtClean="0"/>
              <a:t>Travaux de doctorats</a:t>
            </a:r>
          </a:p>
        </p:txBody>
      </p:sp>
      <p:sp>
        <p:nvSpPr>
          <p:cNvPr id="11" name="Organigramme : Bande perforée 10"/>
          <p:cNvSpPr/>
          <p:nvPr/>
        </p:nvSpPr>
        <p:spPr>
          <a:xfrm flipV="1">
            <a:off x="202480" y="4000504"/>
            <a:ext cx="1512000" cy="396000"/>
          </a:xfrm>
          <a:prstGeom prst="flowChartPunchedTape">
            <a:avLst/>
          </a:prstGeom>
          <a:solidFill>
            <a:schemeClr val="accent3">
              <a:lumMod val="60000"/>
              <a:lumOff val="40000"/>
            </a:schemeClr>
          </a:solidFill>
          <a:ln w="3175">
            <a:solidFill>
              <a:schemeClr val="tx1"/>
            </a:solidFill>
          </a:ln>
        </p:spPr>
        <p:txBody>
          <a:bodyPr>
            <a:spAutoFit/>
          </a:bodyPr>
          <a:lstStyle/>
          <a:p>
            <a:pPr algn="ctr">
              <a:spcAft>
                <a:spcPts val="300"/>
              </a:spcAft>
            </a:pPr>
            <a:endParaRPr lang="fr-FR" sz="1050" b="1" dirty="0" smtClean="0"/>
          </a:p>
        </p:txBody>
      </p:sp>
      <p:sp>
        <p:nvSpPr>
          <p:cNvPr id="12" name="Rectangle 11"/>
          <p:cNvSpPr/>
          <p:nvPr/>
        </p:nvSpPr>
        <p:spPr>
          <a:xfrm>
            <a:off x="142844" y="4071942"/>
            <a:ext cx="1640193" cy="253916"/>
          </a:xfrm>
          <a:prstGeom prst="rect">
            <a:avLst/>
          </a:prstGeom>
        </p:spPr>
        <p:txBody>
          <a:bodyPr wrap="none">
            <a:spAutoFit/>
          </a:bodyPr>
          <a:lstStyle/>
          <a:p>
            <a:pPr algn="ctr">
              <a:spcAft>
                <a:spcPts val="300"/>
              </a:spcAft>
            </a:pPr>
            <a:r>
              <a:rPr lang="fr-FR" sz="1050" b="1" dirty="0" smtClean="0"/>
              <a:t>Mémoires de Master </a:t>
            </a:r>
          </a:p>
        </p:txBody>
      </p:sp>
      <p:sp>
        <p:nvSpPr>
          <p:cNvPr id="13" name="Rectangle 12"/>
          <p:cNvSpPr/>
          <p:nvPr/>
        </p:nvSpPr>
        <p:spPr>
          <a:xfrm>
            <a:off x="866248" y="2357430"/>
            <a:ext cx="3420000" cy="469359"/>
          </a:xfrm>
          <a:prstGeom prst="rect">
            <a:avLst/>
          </a:prstGeom>
          <a:solidFill>
            <a:schemeClr val="accent3">
              <a:lumMod val="20000"/>
              <a:lumOff val="80000"/>
            </a:schemeClr>
          </a:solidFill>
          <a:ln>
            <a:solidFill>
              <a:schemeClr val="bg1"/>
            </a:solidFill>
          </a:ln>
        </p:spPr>
        <p:txBody>
          <a:bodyPr wrap="square">
            <a:spAutoFit/>
          </a:bodyPr>
          <a:lstStyle/>
          <a:p>
            <a:pPr algn="ctr">
              <a:spcAft>
                <a:spcPts val="300"/>
              </a:spcAft>
              <a:defRPr/>
            </a:pPr>
            <a:r>
              <a:rPr lang="fr-FR" sz="1100" dirty="0" smtClean="0"/>
              <a:t>Fléau devant être combattu avec la participation</a:t>
            </a:r>
            <a:endParaRPr lang="ar-DZ" sz="1100" dirty="0" smtClean="0"/>
          </a:p>
          <a:p>
            <a:pPr algn="ctr">
              <a:spcAft>
                <a:spcPts val="300"/>
              </a:spcAft>
              <a:defRPr/>
            </a:pPr>
            <a:r>
              <a:rPr lang="fr-FR" sz="1100" dirty="0" smtClean="0"/>
              <a:t> et la volonté de toute la communauté universitaire</a:t>
            </a:r>
          </a:p>
        </p:txBody>
      </p:sp>
      <p:sp>
        <p:nvSpPr>
          <p:cNvPr id="15" name="Accolade ouvrante 14"/>
          <p:cNvSpPr/>
          <p:nvPr/>
        </p:nvSpPr>
        <p:spPr>
          <a:xfrm rot="5400000">
            <a:off x="7006528" y="2472190"/>
            <a:ext cx="252000" cy="28800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Organigramme : Bande perforée 15"/>
          <p:cNvSpPr/>
          <p:nvPr/>
        </p:nvSpPr>
        <p:spPr>
          <a:xfrm>
            <a:off x="7500958" y="4000504"/>
            <a:ext cx="1368000" cy="396000"/>
          </a:xfrm>
          <a:prstGeom prst="flowChartPunchedTape">
            <a:avLst/>
          </a:prstGeom>
          <a:solidFill>
            <a:schemeClr val="accent6">
              <a:lumMod val="40000"/>
              <a:lumOff val="60000"/>
            </a:schemeClr>
          </a:solidFill>
          <a:ln w="3175">
            <a:solidFill>
              <a:schemeClr val="tx1"/>
            </a:solidFill>
          </a:ln>
        </p:spPr>
        <p:txBody>
          <a:bodyPr wrap="none">
            <a:spAutoFit/>
          </a:bodyPr>
          <a:lstStyle/>
          <a:p>
            <a:endParaRPr lang="fr-FR" sz="1200" dirty="0" smtClean="0"/>
          </a:p>
        </p:txBody>
      </p:sp>
      <p:sp>
        <p:nvSpPr>
          <p:cNvPr id="17" name="Rectangle 16"/>
          <p:cNvSpPr/>
          <p:nvPr/>
        </p:nvSpPr>
        <p:spPr>
          <a:xfrm>
            <a:off x="7429520" y="4107380"/>
            <a:ext cx="1507144" cy="36000"/>
          </a:xfrm>
          <a:prstGeom prst="rect">
            <a:avLst/>
          </a:prstGeom>
        </p:spPr>
        <p:txBody>
          <a:bodyPr wrap="none">
            <a:spAutoFit/>
          </a:bodyPr>
          <a:lstStyle/>
          <a:p>
            <a:r>
              <a:rPr lang="ar-DZ" sz="1200" b="1" dirty="0" smtClean="0"/>
              <a:t>رسائل بعض طلاب المستر</a:t>
            </a:r>
            <a:r>
              <a:rPr lang="ar-DZ" sz="1200" dirty="0" smtClean="0"/>
              <a:t> </a:t>
            </a:r>
            <a:endParaRPr lang="fr-FR" sz="1200" dirty="0" smtClean="0"/>
          </a:p>
        </p:txBody>
      </p:sp>
      <p:sp>
        <p:nvSpPr>
          <p:cNvPr id="18" name="Organigramme : Bande perforée 17"/>
          <p:cNvSpPr/>
          <p:nvPr/>
        </p:nvSpPr>
        <p:spPr>
          <a:xfrm>
            <a:off x="6715140" y="4033132"/>
            <a:ext cx="576000" cy="396000"/>
          </a:xfrm>
          <a:prstGeom prst="flowChartPunchedTape">
            <a:avLst/>
          </a:prstGeom>
          <a:solidFill>
            <a:schemeClr val="accent6">
              <a:lumMod val="40000"/>
              <a:lumOff val="60000"/>
            </a:schemeClr>
          </a:solidFill>
          <a:ln w="3175">
            <a:solidFill>
              <a:schemeClr val="tx1"/>
            </a:solidFill>
          </a:ln>
        </p:spPr>
        <p:txBody>
          <a:bodyPr wrap="none">
            <a:spAutoFit/>
          </a:bodyPr>
          <a:lstStyle/>
          <a:p>
            <a:r>
              <a:rPr lang="ar-DZ" sz="1200" b="1" dirty="0" smtClean="0">
                <a:solidFill>
                  <a:srgbClr val="0070C0"/>
                </a:solidFill>
              </a:rPr>
              <a:t> </a:t>
            </a:r>
            <a:endParaRPr lang="fr-FR" sz="1200" b="1" dirty="0" smtClean="0">
              <a:solidFill>
                <a:srgbClr val="0070C0"/>
              </a:solidFill>
            </a:endParaRPr>
          </a:p>
        </p:txBody>
      </p:sp>
      <p:sp>
        <p:nvSpPr>
          <p:cNvPr id="19" name="Rectangle 18"/>
          <p:cNvSpPr/>
          <p:nvPr/>
        </p:nvSpPr>
        <p:spPr>
          <a:xfrm>
            <a:off x="6715140" y="4143380"/>
            <a:ext cx="628698" cy="36000"/>
          </a:xfrm>
          <a:prstGeom prst="rect">
            <a:avLst/>
          </a:prstGeom>
        </p:spPr>
        <p:txBody>
          <a:bodyPr wrap="none">
            <a:spAutoFit/>
          </a:bodyPr>
          <a:lstStyle/>
          <a:p>
            <a:r>
              <a:rPr lang="ar-DZ" sz="1200" b="1" dirty="0" smtClean="0"/>
              <a:t>الدكتوراه</a:t>
            </a:r>
            <a:endParaRPr lang="fr-FR" sz="1200" dirty="0"/>
          </a:p>
        </p:txBody>
      </p:sp>
      <p:sp>
        <p:nvSpPr>
          <p:cNvPr id="20" name="Organigramme : Bande perforée 19"/>
          <p:cNvSpPr/>
          <p:nvPr/>
        </p:nvSpPr>
        <p:spPr>
          <a:xfrm flipV="1">
            <a:off x="5420826" y="4071942"/>
            <a:ext cx="1044000" cy="396000"/>
          </a:xfrm>
          <a:prstGeom prst="flowChartPunchedTape">
            <a:avLst/>
          </a:prstGeom>
          <a:solidFill>
            <a:schemeClr val="accent6">
              <a:lumMod val="40000"/>
              <a:lumOff val="60000"/>
            </a:schemeClr>
          </a:solidFill>
          <a:ln w="3175">
            <a:solidFill>
              <a:schemeClr val="tx1"/>
            </a:solidFill>
          </a:ln>
        </p:spPr>
        <p:txBody>
          <a:bodyPr wrap="none">
            <a:spAutoFit/>
          </a:bodyPr>
          <a:lstStyle/>
          <a:p>
            <a:endParaRPr lang="fr-FR" sz="1200" b="1" dirty="0" smtClean="0"/>
          </a:p>
        </p:txBody>
      </p:sp>
      <p:sp>
        <p:nvSpPr>
          <p:cNvPr id="21" name="Rectangle 20"/>
          <p:cNvSpPr/>
          <p:nvPr/>
        </p:nvSpPr>
        <p:spPr>
          <a:xfrm>
            <a:off x="5384815" y="4214818"/>
            <a:ext cx="1116011" cy="0"/>
          </a:xfrm>
          <a:prstGeom prst="rect">
            <a:avLst/>
          </a:prstGeom>
        </p:spPr>
        <p:txBody>
          <a:bodyPr wrap="none">
            <a:spAutoFit/>
          </a:bodyPr>
          <a:lstStyle/>
          <a:p>
            <a:r>
              <a:rPr lang="ar-DZ" sz="1200" b="1" dirty="0" smtClean="0"/>
              <a:t>المقالات المنشورة </a:t>
            </a:r>
            <a:endParaRPr lang="fr-FR" sz="1200" b="1" dirty="0" smtClean="0"/>
          </a:p>
        </p:txBody>
      </p:sp>
      <p:sp>
        <p:nvSpPr>
          <p:cNvPr id="22" name="Rectangle 21"/>
          <p:cNvSpPr/>
          <p:nvPr/>
        </p:nvSpPr>
        <p:spPr>
          <a:xfrm>
            <a:off x="6091900" y="2285992"/>
            <a:ext cx="2052000" cy="504000"/>
          </a:xfrm>
          <a:prstGeom prst="rect">
            <a:avLst/>
          </a:prstGeom>
          <a:solidFill>
            <a:schemeClr val="accent6">
              <a:lumMod val="20000"/>
              <a:lumOff val="80000"/>
            </a:schemeClr>
          </a:solidFill>
          <a:ln w="3175">
            <a:solidFill>
              <a:schemeClr val="bg1"/>
            </a:solidFill>
          </a:ln>
        </p:spPr>
        <p:txBody>
          <a:bodyPr wrap="square">
            <a:spAutoFit/>
          </a:bodyPr>
          <a:lstStyle/>
          <a:p>
            <a:pPr algn="ctr">
              <a:spcAft>
                <a:spcPts val="200"/>
              </a:spcAft>
            </a:pPr>
            <a:r>
              <a:rPr lang="ar-DZ" sz="1300" dirty="0" smtClean="0"/>
              <a:t>آفة يجب محاربتها بمشاركة وإرادة </a:t>
            </a:r>
          </a:p>
          <a:p>
            <a:pPr algn="ctr"/>
            <a:r>
              <a:rPr lang="ar-DZ" sz="1300" dirty="0" smtClean="0"/>
              <a:t>المجتمع الجامعي بأكمله</a:t>
            </a:r>
            <a:endParaRPr lang="fr-FR" sz="1300" dirty="0" smtClean="0"/>
          </a:p>
        </p:txBody>
      </p:sp>
      <p:cxnSp>
        <p:nvCxnSpPr>
          <p:cNvPr id="23" name="Connecteur droit 22"/>
          <p:cNvCxnSpPr/>
          <p:nvPr/>
        </p:nvCxnSpPr>
        <p:spPr>
          <a:xfrm rot="5400000">
            <a:off x="3253736" y="3675694"/>
            <a:ext cx="3924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2" descr="Pengertian Plagiat Dan Sanksi Bagi Plagiator - Universitas Pekalongan"/>
          <p:cNvPicPr>
            <a:picLocks noChangeAspect="1" noChangeArrowheads="1"/>
          </p:cNvPicPr>
          <p:nvPr/>
        </p:nvPicPr>
        <p:blipFill>
          <a:blip r:embed="rId3" cstate="print"/>
          <a:srcRect/>
          <a:stretch>
            <a:fillRect/>
          </a:stretch>
        </p:blipFill>
        <p:spPr bwMode="auto">
          <a:xfrm>
            <a:off x="4643438" y="642918"/>
            <a:ext cx="1080000" cy="1080000"/>
          </a:xfrm>
          <a:prstGeom prst="rect">
            <a:avLst/>
          </a:prstGeom>
          <a:noFill/>
        </p:spPr>
      </p:pic>
      <p:sp>
        <p:nvSpPr>
          <p:cNvPr id="28" name="Flèche vers le bas 27"/>
          <p:cNvSpPr/>
          <p:nvPr/>
        </p:nvSpPr>
        <p:spPr>
          <a:xfrm>
            <a:off x="2357422" y="2928934"/>
            <a:ext cx="288000" cy="216000"/>
          </a:xfrm>
          <a:prstGeom prst="downArrow">
            <a:avLst/>
          </a:prstGeom>
          <a:solidFill>
            <a:schemeClr val="accent3">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30" name="Flèche vers le bas 29"/>
          <p:cNvSpPr/>
          <p:nvPr/>
        </p:nvSpPr>
        <p:spPr>
          <a:xfrm>
            <a:off x="6962644" y="2927248"/>
            <a:ext cx="288000" cy="216000"/>
          </a:xfrm>
          <a:prstGeom prst="downArrow">
            <a:avLst/>
          </a:prstGeom>
          <a:solidFill>
            <a:schemeClr val="accent6">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31" name="Rectangle 30"/>
          <p:cNvSpPr/>
          <p:nvPr/>
        </p:nvSpPr>
        <p:spPr>
          <a:xfrm>
            <a:off x="1121058" y="1428736"/>
            <a:ext cx="2808000" cy="469359"/>
          </a:xfrm>
          <a:prstGeom prst="rect">
            <a:avLst/>
          </a:prstGeom>
          <a:solidFill>
            <a:schemeClr val="accent3">
              <a:lumMod val="20000"/>
              <a:lumOff val="80000"/>
            </a:schemeClr>
          </a:solidFill>
        </p:spPr>
        <p:txBody>
          <a:bodyPr>
            <a:spAutoFit/>
          </a:bodyPr>
          <a:lstStyle/>
          <a:p>
            <a:pPr algn="ctr">
              <a:spcAft>
                <a:spcPts val="300"/>
              </a:spcAft>
            </a:pPr>
            <a:r>
              <a:rPr lang="fr-FR" sz="1100" dirty="0" smtClean="0"/>
              <a:t>Copier l'œuvre ou une partie de l'œuvre </a:t>
            </a:r>
          </a:p>
          <a:p>
            <a:pPr algn="ctr"/>
            <a:r>
              <a:rPr lang="fr-FR" sz="1100" dirty="0" smtClean="0"/>
              <a:t>de quelqu'un et s'en attribuer la paternité</a:t>
            </a:r>
          </a:p>
        </p:txBody>
      </p:sp>
      <p:sp>
        <p:nvSpPr>
          <p:cNvPr id="32" name="Flèche vers le bas 31"/>
          <p:cNvSpPr/>
          <p:nvPr/>
        </p:nvSpPr>
        <p:spPr>
          <a:xfrm>
            <a:off x="2357422" y="2000240"/>
            <a:ext cx="288000" cy="216000"/>
          </a:xfrm>
          <a:prstGeom prst="downArrow">
            <a:avLst/>
          </a:prstGeom>
          <a:solidFill>
            <a:schemeClr val="accent3">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33" name="Rectangle 32"/>
          <p:cNvSpPr/>
          <p:nvPr/>
        </p:nvSpPr>
        <p:spPr>
          <a:xfrm>
            <a:off x="214282" y="4857760"/>
            <a:ext cx="4932000" cy="469359"/>
          </a:xfrm>
          <a:prstGeom prst="rect">
            <a:avLst/>
          </a:prstGeom>
          <a:solidFill>
            <a:schemeClr val="accent3">
              <a:lumMod val="20000"/>
              <a:lumOff val="80000"/>
            </a:schemeClr>
          </a:solidFill>
        </p:spPr>
        <p:txBody>
          <a:bodyPr wrap="square">
            <a:spAutoFit/>
          </a:bodyPr>
          <a:lstStyle/>
          <a:p>
            <a:pPr algn="ctr">
              <a:spcAft>
                <a:spcPts val="300"/>
              </a:spcAft>
            </a:pPr>
            <a:r>
              <a:rPr lang="fr-FR" sz="1100" dirty="0" smtClean="0"/>
              <a:t>Dans la majorité des pays développés, le plagiat est considéré comme une</a:t>
            </a:r>
            <a:endParaRPr lang="ar-DZ" sz="1100" dirty="0" smtClean="0"/>
          </a:p>
          <a:p>
            <a:pPr algn="ctr">
              <a:spcAft>
                <a:spcPts val="300"/>
              </a:spcAft>
            </a:pPr>
            <a:r>
              <a:rPr lang="fr-FR" sz="1100" dirty="0" smtClean="0"/>
              <a:t> faute d'ordre moral qui, selon le cas, peut être passible d’une lourde sanction </a:t>
            </a:r>
          </a:p>
        </p:txBody>
      </p:sp>
      <p:sp>
        <p:nvSpPr>
          <p:cNvPr id="34" name="Double vague 33"/>
          <p:cNvSpPr/>
          <p:nvPr/>
        </p:nvSpPr>
        <p:spPr>
          <a:xfrm>
            <a:off x="928662" y="5786454"/>
            <a:ext cx="3132000" cy="623694"/>
          </a:xfrm>
          <a:prstGeom prst="doubleWave">
            <a:avLst/>
          </a:prstGeom>
          <a:solidFill>
            <a:schemeClr val="accent3">
              <a:lumMod val="60000"/>
              <a:lumOff val="40000"/>
            </a:schemeClr>
          </a:solidFill>
          <a:ln>
            <a:solidFill>
              <a:schemeClr val="accent1"/>
            </a:solidFill>
          </a:ln>
        </p:spPr>
        <p:txBody>
          <a:bodyPr wrap="square">
            <a:spAutoFit/>
          </a:bodyPr>
          <a:lstStyle/>
          <a:p>
            <a:pPr algn="ctr">
              <a:spcAft>
                <a:spcPts val="300"/>
              </a:spcAft>
            </a:pPr>
            <a:r>
              <a:rPr lang="fr-FR" sz="1100" b="1" dirty="0" smtClean="0">
                <a:solidFill>
                  <a:srgbClr val="FF0000"/>
                </a:solidFill>
              </a:rPr>
              <a:t>De fortes amendes et parfois des peines </a:t>
            </a:r>
          </a:p>
          <a:p>
            <a:pPr algn="ctr"/>
            <a:r>
              <a:rPr lang="fr-FR" sz="1100" b="1" dirty="0" smtClean="0">
                <a:solidFill>
                  <a:srgbClr val="FF0000"/>
                </a:solidFill>
              </a:rPr>
              <a:t>d’emprisonnement de plusieurs années</a:t>
            </a:r>
          </a:p>
        </p:txBody>
      </p:sp>
      <p:sp>
        <p:nvSpPr>
          <p:cNvPr id="35" name="Flèche vers le bas 34"/>
          <p:cNvSpPr/>
          <p:nvPr/>
        </p:nvSpPr>
        <p:spPr>
          <a:xfrm>
            <a:off x="2357422" y="5429264"/>
            <a:ext cx="288000" cy="216000"/>
          </a:xfrm>
          <a:prstGeom prst="downArrow">
            <a:avLst/>
          </a:prstGeom>
          <a:solidFill>
            <a:schemeClr val="accent3">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36" name="Rectangle 35"/>
          <p:cNvSpPr/>
          <p:nvPr/>
        </p:nvSpPr>
        <p:spPr>
          <a:xfrm>
            <a:off x="5857884" y="1500174"/>
            <a:ext cx="2468946" cy="276999"/>
          </a:xfrm>
          <a:prstGeom prst="rect">
            <a:avLst/>
          </a:prstGeom>
          <a:solidFill>
            <a:schemeClr val="accent6">
              <a:lumMod val="20000"/>
              <a:lumOff val="80000"/>
            </a:schemeClr>
          </a:solidFill>
        </p:spPr>
        <p:txBody>
          <a:bodyPr wrap="none">
            <a:spAutoFit/>
          </a:bodyPr>
          <a:lstStyle/>
          <a:p>
            <a:r>
              <a:rPr lang="ar-DZ" sz="1200" dirty="0" smtClean="0"/>
              <a:t>نسخ عمل شخص ما أو جزء منه وادعاء التأليف</a:t>
            </a:r>
            <a:endParaRPr lang="fr-FR" sz="1200" dirty="0" smtClean="0"/>
          </a:p>
        </p:txBody>
      </p:sp>
      <p:sp>
        <p:nvSpPr>
          <p:cNvPr id="37" name="Rectangle 36"/>
          <p:cNvSpPr/>
          <p:nvPr/>
        </p:nvSpPr>
        <p:spPr>
          <a:xfrm>
            <a:off x="5929322" y="3286124"/>
            <a:ext cx="2340000" cy="500137"/>
          </a:xfrm>
          <a:prstGeom prst="rect">
            <a:avLst/>
          </a:prstGeom>
          <a:solidFill>
            <a:schemeClr val="accent6">
              <a:lumMod val="20000"/>
              <a:lumOff val="80000"/>
            </a:schemeClr>
          </a:solidFill>
        </p:spPr>
        <p:txBody>
          <a:bodyPr>
            <a:spAutoFit/>
          </a:bodyPr>
          <a:lstStyle/>
          <a:p>
            <a:pPr algn="ctr">
              <a:spcAft>
                <a:spcPts val="300"/>
              </a:spcAft>
            </a:pPr>
            <a:r>
              <a:rPr lang="ar-DZ" sz="1200" dirty="0" smtClean="0"/>
              <a:t>عدد كبير من الأعمال العلمية  من  المؤسسات </a:t>
            </a:r>
          </a:p>
          <a:p>
            <a:pPr algn="ctr"/>
            <a:r>
              <a:rPr lang="ar-DZ" sz="1200" dirty="0" smtClean="0"/>
              <a:t>الجامعية  في العالم  يشتبه  في </a:t>
            </a:r>
            <a:r>
              <a:rPr lang="ar-DZ" sz="1200" b="1" dirty="0" smtClean="0"/>
              <a:t>الانتحال</a:t>
            </a:r>
            <a:endParaRPr lang="fr-FR" sz="1200" b="1" dirty="0" smtClean="0"/>
          </a:p>
        </p:txBody>
      </p:sp>
      <p:sp>
        <p:nvSpPr>
          <p:cNvPr id="38" name="Flèche vers le bas 37"/>
          <p:cNvSpPr/>
          <p:nvPr/>
        </p:nvSpPr>
        <p:spPr>
          <a:xfrm>
            <a:off x="6962644" y="1928802"/>
            <a:ext cx="288000" cy="216000"/>
          </a:xfrm>
          <a:prstGeom prst="downArrow">
            <a:avLst/>
          </a:prstGeom>
          <a:solidFill>
            <a:schemeClr val="accent6">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39" name="Flèche vers le bas 38"/>
          <p:cNvSpPr/>
          <p:nvPr/>
        </p:nvSpPr>
        <p:spPr>
          <a:xfrm>
            <a:off x="7141520" y="5429264"/>
            <a:ext cx="288000" cy="216000"/>
          </a:xfrm>
          <a:prstGeom prst="downArrow">
            <a:avLst/>
          </a:prstGeom>
          <a:solidFill>
            <a:schemeClr val="accent6">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0" name="Rectangle 39"/>
          <p:cNvSpPr/>
          <p:nvPr/>
        </p:nvSpPr>
        <p:spPr>
          <a:xfrm>
            <a:off x="5871966" y="4857760"/>
            <a:ext cx="2772000" cy="468000"/>
          </a:xfrm>
          <a:prstGeom prst="rect">
            <a:avLst/>
          </a:prstGeom>
          <a:solidFill>
            <a:schemeClr val="accent6">
              <a:lumMod val="20000"/>
              <a:lumOff val="80000"/>
            </a:schemeClr>
          </a:solidFill>
        </p:spPr>
        <p:txBody>
          <a:bodyPr>
            <a:spAutoFit/>
          </a:bodyPr>
          <a:lstStyle/>
          <a:p>
            <a:pPr algn="ctr">
              <a:spcAft>
                <a:spcPts val="200"/>
              </a:spcAft>
            </a:pPr>
            <a:r>
              <a:rPr lang="ar-DZ" sz="1200" dirty="0" smtClean="0"/>
              <a:t>في غالبية البلدان المتقدمة ، يعتبر الانتحال خطأ أخلاقيًا </a:t>
            </a:r>
          </a:p>
          <a:p>
            <a:pPr algn="ctr"/>
            <a:r>
              <a:rPr lang="ar-DZ" sz="1200" dirty="0" smtClean="0"/>
              <a:t>يمكن ، حسب الحالة ، أن يخضع لعقوبة شديدة</a:t>
            </a:r>
            <a:endParaRPr lang="fr-FR" dirty="0"/>
          </a:p>
        </p:txBody>
      </p:sp>
      <p:sp>
        <p:nvSpPr>
          <p:cNvPr id="42" name="Double vague 41"/>
          <p:cNvSpPr/>
          <p:nvPr/>
        </p:nvSpPr>
        <p:spPr>
          <a:xfrm>
            <a:off x="6029844" y="5786454"/>
            <a:ext cx="2605200" cy="360000"/>
          </a:xfrm>
          <a:prstGeom prst="doubleWave">
            <a:avLst/>
          </a:prstGeom>
          <a:solidFill>
            <a:schemeClr val="accent6">
              <a:lumMod val="60000"/>
              <a:lumOff val="40000"/>
            </a:schemeClr>
          </a:solidFill>
          <a:ln>
            <a:solidFill>
              <a:schemeClr val="accent1"/>
            </a:solidFill>
          </a:ln>
        </p:spPr>
        <p:txBody>
          <a:bodyPr wrap="none">
            <a:spAutoFit/>
          </a:bodyPr>
          <a:lstStyle/>
          <a:p>
            <a:r>
              <a:rPr lang="ar-DZ" sz="1200" b="1" dirty="0" smtClean="0">
                <a:solidFill>
                  <a:srgbClr val="FF0000"/>
                </a:solidFill>
              </a:rPr>
              <a:t>غرامات باهظة وأحيانًا أحكام بالسجن لعدة سنوات</a:t>
            </a:r>
            <a:endParaRPr lang="fr-FR" sz="1200" b="1" dirty="0" smtClean="0">
              <a:solidFill>
                <a:srgbClr val="FF0000"/>
              </a:solidFill>
            </a:endParaRPr>
          </a:p>
        </p:txBody>
      </p:sp>
      <p:sp>
        <p:nvSpPr>
          <p:cNvPr id="41" name="Rectangle 40"/>
          <p:cNvSpPr/>
          <p:nvPr/>
        </p:nvSpPr>
        <p:spPr>
          <a:xfrm>
            <a:off x="1586123" y="1071546"/>
            <a:ext cx="1975221" cy="276999"/>
          </a:xfrm>
          <a:prstGeom prst="rect">
            <a:avLst/>
          </a:prstGeom>
        </p:spPr>
        <p:txBody>
          <a:bodyPr wrap="none">
            <a:spAutoFit/>
          </a:bodyPr>
          <a:lstStyle/>
          <a:p>
            <a:r>
              <a:rPr lang="fr-FR" sz="1200" b="1" i="1" dirty="0" smtClean="0">
                <a:solidFill>
                  <a:srgbClr val="FF0000"/>
                </a:solidFill>
                <a:effectLst>
                  <a:outerShdw blurRad="38100" dist="38100" dir="2700000" algn="tl">
                    <a:srgbClr val="000000">
                      <a:alpha val="43137"/>
                    </a:srgbClr>
                  </a:outerShdw>
                </a:effectLst>
                <a:latin typeface="+mj-lt"/>
              </a:rPr>
              <a:t>Plagiat à l’Université :</a:t>
            </a:r>
            <a:endParaRPr lang="fr-FR" sz="1200" i="1" dirty="0">
              <a:effectLst>
                <a:outerShdw blurRad="38100" dist="38100" dir="2700000" algn="tl">
                  <a:srgbClr val="000000">
                    <a:alpha val="43137"/>
                  </a:srgbClr>
                </a:outerShdw>
              </a:effectLst>
              <a:latin typeface="+mj-lt"/>
            </a:endParaRPr>
          </a:p>
        </p:txBody>
      </p:sp>
      <p:sp>
        <p:nvSpPr>
          <p:cNvPr id="44" name="Rectangle 43"/>
          <p:cNvSpPr/>
          <p:nvPr/>
        </p:nvSpPr>
        <p:spPr>
          <a:xfrm>
            <a:off x="6273024" y="1071546"/>
            <a:ext cx="1728000" cy="360000"/>
          </a:xfrm>
          <a:prstGeom prst="rect">
            <a:avLst/>
          </a:prstGeom>
        </p:spPr>
        <p:txBody>
          <a:bodyPr wrap="square">
            <a:spAutoFit/>
          </a:bodyPr>
          <a:lstStyle/>
          <a:p>
            <a:r>
              <a:rPr lang="fr-FR" sz="15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 </a:t>
            </a:r>
            <a:r>
              <a:rPr lang="ar-DZ" sz="1500" b="1" dirty="0" smtClean="0">
                <a:solidFill>
                  <a:srgbClr val="FF0000"/>
                </a:solidFill>
                <a:latin typeface="Arial" pitchFamily="34" charset="0"/>
                <a:cs typeface="Arial" pitchFamily="34" charset="0"/>
              </a:rPr>
              <a:t>ا</a:t>
            </a:r>
            <a:r>
              <a:rPr lang="ar-DZ" sz="15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لانتحال في الجامعة</a:t>
            </a:r>
            <a:r>
              <a:rPr lang="fr-FR" sz="1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ar-DZ" sz="1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endParaRPr lang="fr-FR" sz="1600" dirty="0" smtClean="0">
              <a:latin typeface="Arial" pitchFamily="34" charset="0"/>
              <a:cs typeface="Arial" pitchFamily="34" charset="0"/>
            </a:endParaRPr>
          </a:p>
          <a:p>
            <a:endParaRPr lang="fr-FR" sz="1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81922" name="Picture 2" descr="Plagiat durant vos études : quels sont les risques et sanctions ? |  Compilatio"/>
          <p:cNvPicPr>
            <a:picLocks noChangeAspect="1" noChangeArrowheads="1"/>
          </p:cNvPicPr>
          <p:nvPr/>
        </p:nvPicPr>
        <p:blipFill>
          <a:blip r:embed="rId4" cstate="print"/>
          <a:srcRect/>
          <a:stretch>
            <a:fillRect/>
          </a:stretch>
        </p:blipFill>
        <p:spPr bwMode="auto">
          <a:xfrm>
            <a:off x="4525322" y="5643578"/>
            <a:ext cx="1404000" cy="1031940"/>
          </a:xfrm>
          <a:prstGeom prst="rect">
            <a:avLst/>
          </a:prstGeom>
          <a:noFill/>
        </p:spPr>
      </p:pic>
      <p:sp>
        <p:nvSpPr>
          <p:cNvPr id="43" name="Rectangle 42"/>
          <p:cNvSpPr/>
          <p:nvPr/>
        </p:nvSpPr>
        <p:spPr>
          <a:xfrm>
            <a:off x="3457730" y="214290"/>
            <a:ext cx="1641796" cy="292388"/>
          </a:xfrm>
          <a:prstGeom prst="rect">
            <a:avLst/>
          </a:prstGeom>
          <a:solidFill>
            <a:schemeClr val="accent5">
              <a:lumMod val="20000"/>
              <a:lumOff val="80000"/>
            </a:schemeClr>
          </a:solidFill>
        </p:spPr>
        <p:txBody>
          <a:bodyPr wrap="none">
            <a:spAutoFit/>
          </a:bodyPr>
          <a:lstStyle/>
          <a:p>
            <a:r>
              <a:rPr lang="fr-FR" sz="1300" b="1" dirty="0" smtClean="0"/>
              <a:t>INTRODUCTION</a:t>
            </a:r>
            <a:endParaRPr lang="fr-FR" sz="13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11</a:t>
            </a:fld>
            <a:endParaRPr lang="fr-FR"/>
          </a:p>
        </p:txBody>
      </p:sp>
      <p:sp>
        <p:nvSpPr>
          <p:cNvPr id="5" name="Rectangle 4"/>
          <p:cNvSpPr/>
          <p:nvPr/>
        </p:nvSpPr>
        <p:spPr>
          <a:xfrm>
            <a:off x="1785918" y="2357430"/>
            <a:ext cx="5500710" cy="756000"/>
          </a:xfrm>
          <a:prstGeom prst="rect">
            <a:avLst/>
          </a:prstGeom>
          <a:solidFill>
            <a:schemeClr val="accent3">
              <a:lumMod val="60000"/>
              <a:lumOff val="40000"/>
            </a:schemeClr>
          </a:solidFill>
          <a:ln>
            <a:solidFill>
              <a:srgbClr val="FF0000"/>
            </a:solidFill>
          </a:ln>
        </p:spPr>
        <p:txBody>
          <a:bodyPr wrap="square">
            <a:spAutoFit/>
          </a:bodyPr>
          <a:lstStyle/>
          <a:p>
            <a:pPr lvl="0" algn="ctr" fontAlgn="base">
              <a:lnSpc>
                <a:spcPct val="150000"/>
              </a:lnSpc>
              <a:spcBef>
                <a:spcPct val="0"/>
              </a:spcBef>
              <a:spcAft>
                <a:spcPct val="0"/>
              </a:spcAft>
            </a:pPr>
            <a:r>
              <a:rPr lang="fr-FR" sz="1400" b="1" dirty="0" smtClean="0">
                <a:solidFill>
                  <a:srgbClr val="FF0000"/>
                </a:solidFill>
                <a:effectLst>
                  <a:outerShdw blurRad="50800" dist="38100" dir="2700000" algn="tl" rotWithShape="0">
                    <a:prstClr val="black">
                      <a:alpha val="40000"/>
                    </a:prstClr>
                  </a:outerShdw>
                </a:effectLst>
                <a:ea typeface="Times New Roman" pitchFamily="18" charset="0"/>
                <a:cs typeface="Times New Roman" pitchFamily="18" charset="0"/>
              </a:rPr>
              <a:t>CHAP. I :</a:t>
            </a:r>
            <a:r>
              <a:rPr lang="fr-FR" sz="1400" dirty="0" smtClean="0">
                <a:solidFill>
                  <a:srgbClr val="FF0000"/>
                </a:solidFill>
                <a:effectLst>
                  <a:outerShdw blurRad="50800" dist="38100" dir="2700000" algn="tl" rotWithShape="0">
                    <a:prstClr val="black">
                      <a:alpha val="40000"/>
                    </a:prstClr>
                  </a:outerShdw>
                </a:effectLst>
                <a:ea typeface="Times New Roman" pitchFamily="18" charset="0"/>
                <a:cs typeface="Arial" pitchFamily="34" charset="0"/>
              </a:rPr>
              <a:t> </a:t>
            </a:r>
          </a:p>
          <a:p>
            <a:pPr lvl="0" algn="ctr" fontAlgn="base">
              <a:lnSpc>
                <a:spcPct val="150000"/>
              </a:lnSpc>
              <a:spcBef>
                <a:spcPct val="0"/>
              </a:spcBef>
              <a:spcAft>
                <a:spcPct val="0"/>
              </a:spcAft>
            </a:pPr>
            <a:r>
              <a:rPr lang="fr-FR" sz="1400" b="1" dirty="0" smtClean="0">
                <a:solidFill>
                  <a:srgbClr val="FF0000"/>
                </a:solidFill>
                <a:effectLst>
                  <a:outerShdw blurRad="50800" dist="38100" dir="2700000" algn="tl" rotWithShape="0">
                    <a:prstClr val="black">
                      <a:alpha val="40000"/>
                    </a:prstClr>
                  </a:outerShdw>
                </a:effectLst>
                <a:ea typeface="Times New Roman" pitchFamily="18" charset="0"/>
                <a:cs typeface="Times New Roman" pitchFamily="18" charset="0"/>
              </a:rPr>
              <a:t>L'ETHIQUE  ET  LA  DEONTOLOGIE  UNIVERSITAIRES</a:t>
            </a:r>
            <a:endParaRPr lang="fr-FR" sz="1400" dirty="0" smtClean="0">
              <a:solidFill>
                <a:srgbClr val="FF0000"/>
              </a:solidFill>
              <a:effectLst>
                <a:outerShdw blurRad="50800" dist="38100" dir="2700000" algn="tl" rotWithShape="0">
                  <a:prstClr val="black">
                    <a:alpha val="40000"/>
                  </a:prstClr>
                </a:outerShdw>
              </a:effectLst>
              <a:cs typeface="Arial" pitchFamily="34" charset="0"/>
            </a:endParaRPr>
          </a:p>
        </p:txBody>
      </p:sp>
      <p:pic>
        <p:nvPicPr>
          <p:cNvPr id="35843" name="Picture 3" descr="C:\Users\BENABDELLAH\Desktop\ethique.png"/>
          <p:cNvPicPr>
            <a:picLocks noChangeAspect="1" noChangeArrowheads="1"/>
          </p:cNvPicPr>
          <p:nvPr/>
        </p:nvPicPr>
        <p:blipFill>
          <a:blip r:embed="rId2"/>
          <a:srcRect/>
          <a:stretch>
            <a:fillRect/>
          </a:stretch>
        </p:blipFill>
        <p:spPr bwMode="auto">
          <a:xfrm>
            <a:off x="2071670" y="4164768"/>
            <a:ext cx="4932536" cy="1836000"/>
          </a:xfrm>
          <a:prstGeom prst="rect">
            <a:avLst/>
          </a:prstGeom>
          <a:noFill/>
        </p:spPr>
      </p:pic>
      <p:sp>
        <p:nvSpPr>
          <p:cNvPr id="7" name="Rectangle 6"/>
          <p:cNvSpPr/>
          <p:nvPr/>
        </p:nvSpPr>
        <p:spPr>
          <a:xfrm>
            <a:off x="3423090" y="3429000"/>
            <a:ext cx="1994457" cy="338554"/>
          </a:xfrm>
          <a:prstGeom prst="rect">
            <a:avLst/>
          </a:prstGeom>
          <a:solidFill>
            <a:schemeClr val="accent6">
              <a:lumMod val="20000"/>
              <a:lumOff val="80000"/>
            </a:schemeClr>
          </a:solidFill>
        </p:spPr>
        <p:txBody>
          <a:bodyPr wrap="none">
            <a:spAutoFit/>
          </a:bodyPr>
          <a:lstStyle/>
          <a:p>
            <a:r>
              <a:rPr lang="ar-DZ" sz="1600" b="1" dirty="0" smtClean="0">
                <a:solidFill>
                  <a:srgbClr val="FF0000"/>
                </a:solidFill>
              </a:rPr>
              <a:t>الآداب والأخلاقيات الجامعية</a:t>
            </a:r>
            <a:endParaRPr lang="fr-FR" sz="1600" dirty="0">
              <a:solidFill>
                <a:srgbClr val="FF0000"/>
              </a:solidFill>
            </a:endParaRPr>
          </a:p>
        </p:txBody>
      </p:sp>
      <p:sp>
        <p:nvSpPr>
          <p:cNvPr id="8" name="Rectangle 7"/>
          <p:cNvSpPr/>
          <p:nvPr/>
        </p:nvSpPr>
        <p:spPr>
          <a:xfrm>
            <a:off x="142844" y="6357958"/>
            <a:ext cx="8820000"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12</a:t>
            </a:fld>
            <a:endParaRPr lang="fr-FR"/>
          </a:p>
        </p:txBody>
      </p:sp>
      <p:sp>
        <p:nvSpPr>
          <p:cNvPr id="4" name="Rectangle 1"/>
          <p:cNvSpPr>
            <a:spLocks noChangeArrowheads="1"/>
          </p:cNvSpPr>
          <p:nvPr/>
        </p:nvSpPr>
        <p:spPr bwMode="auto">
          <a:xfrm>
            <a:off x="1666196" y="214290"/>
            <a:ext cx="5620448" cy="292388"/>
          </a:xfrm>
          <a:prstGeom prst="rect">
            <a:avLst/>
          </a:prstGeom>
          <a:solidFill>
            <a:schemeClr val="accent5">
              <a:lumMod val="20000"/>
              <a:lumOff val="80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effectLst/>
                <a:latin typeface="+mj-lt"/>
                <a:ea typeface="Times New Roman" pitchFamily="18" charset="0"/>
                <a:cs typeface="Times New Roman" pitchFamily="18" charset="0"/>
              </a:rPr>
              <a:t>CHAP. I :</a:t>
            </a:r>
            <a:r>
              <a:rPr lang="fr-FR" sz="1300" dirty="0" smtClean="0">
                <a:latin typeface="+mj-lt"/>
                <a:ea typeface="Times New Roman" pitchFamily="18" charset="0"/>
                <a:cs typeface="Arial" pitchFamily="34" charset="0"/>
              </a:rPr>
              <a:t> </a:t>
            </a:r>
            <a:r>
              <a:rPr kumimoji="0" lang="fr-FR" sz="1300" b="1" i="0" u="none" strike="noStrike" cap="none" normalizeH="0" baseline="0" dirty="0" smtClean="0">
                <a:ln>
                  <a:noFill/>
                </a:ln>
                <a:effectLst/>
                <a:latin typeface="+mj-lt"/>
                <a:ea typeface="Times New Roman" pitchFamily="18" charset="0"/>
                <a:cs typeface="Times New Roman" pitchFamily="18" charset="0"/>
              </a:rPr>
              <a:t>L'ETHIQUE ET LA DEONTOLOGIE UNIVERSITAIRES</a:t>
            </a:r>
            <a:endParaRPr kumimoji="0" lang="fr-FR" sz="1300" b="0" i="0" u="none" strike="noStrike" cap="none" normalizeH="0" baseline="0" dirty="0" smtClean="0">
              <a:ln>
                <a:noFill/>
              </a:ln>
              <a:effectLst/>
              <a:latin typeface="+mj-lt"/>
              <a:cs typeface="Arial" pitchFamily="34" charset="0"/>
            </a:endParaRPr>
          </a:p>
        </p:txBody>
      </p:sp>
      <p:sp>
        <p:nvSpPr>
          <p:cNvPr id="6147" name="Rectangle 3"/>
          <p:cNvSpPr>
            <a:spLocks noChangeArrowheads="1"/>
          </p:cNvSpPr>
          <p:nvPr/>
        </p:nvSpPr>
        <p:spPr bwMode="auto">
          <a:xfrm>
            <a:off x="169852" y="1142984"/>
            <a:ext cx="1116000" cy="292388"/>
          </a:xfrm>
          <a:prstGeom prst="rect">
            <a:avLst/>
          </a:prstGeom>
          <a:solidFill>
            <a:schemeClr val="accent5">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1.1.1. Morale</a:t>
            </a:r>
            <a:endParaRPr kumimoji="0" lang="fr-FR" sz="1800" b="0" i="0" u="none" strike="noStrike" cap="none" normalizeH="0" baseline="0" dirty="0" smtClean="0">
              <a:ln>
                <a:noFill/>
              </a:ln>
              <a:solidFill>
                <a:srgbClr val="FF0000"/>
              </a:solidFill>
              <a:effectLst/>
              <a:latin typeface="Arial" pitchFamily="34" charset="0"/>
              <a:cs typeface="Arial" pitchFamily="34" charset="0"/>
            </a:endParaRPr>
          </a:p>
        </p:txBody>
      </p:sp>
      <p:sp>
        <p:nvSpPr>
          <p:cNvPr id="15" name="Rectangle 14"/>
          <p:cNvSpPr/>
          <p:nvPr/>
        </p:nvSpPr>
        <p:spPr>
          <a:xfrm>
            <a:off x="538876" y="3350818"/>
            <a:ext cx="4176000" cy="864000"/>
          </a:xfrm>
          <a:prstGeom prst="rect">
            <a:avLst/>
          </a:prstGeom>
          <a:solidFill>
            <a:schemeClr val="accent3">
              <a:lumMod val="20000"/>
              <a:lumOff val="80000"/>
            </a:schemeClr>
          </a:solidFill>
          <a:ln>
            <a:solidFill>
              <a:schemeClr val="bg1"/>
            </a:solidFill>
          </a:ln>
        </p:spPr>
        <p:txBody>
          <a:bodyPr wrap="square">
            <a:spAutoFit/>
          </a:bodyPr>
          <a:lstStyle/>
          <a:p>
            <a:pPr lvl="0" algn="just" fontAlgn="base">
              <a:spcBef>
                <a:spcPct val="0"/>
              </a:spcBef>
              <a:spcAft>
                <a:spcPts val="300"/>
              </a:spcAft>
              <a:buFont typeface="Wingdings" pitchFamily="2" charset="2"/>
              <a:buChar char="§"/>
            </a:pPr>
            <a:r>
              <a:rPr lang="fr-FR" sz="1050" dirty="0" smtClean="0"/>
              <a:t>  Peuvent être inspirés de la religion, de la tradition, de la culture... </a:t>
            </a:r>
          </a:p>
          <a:p>
            <a:pPr lvl="0" algn="just" fontAlgn="base">
              <a:spcBef>
                <a:spcPct val="0"/>
              </a:spcBef>
              <a:spcAft>
                <a:spcPts val="300"/>
              </a:spcAft>
              <a:buFont typeface="Wingdings" pitchFamily="2" charset="2"/>
              <a:buChar char="§"/>
            </a:pPr>
            <a:r>
              <a:rPr lang="fr-FR" sz="1050" dirty="0" smtClean="0"/>
              <a:t>  Se présentent souvent sous formes d'interdits ou d'obligations </a:t>
            </a:r>
          </a:p>
          <a:p>
            <a:pPr lvl="0" algn="just" fontAlgn="base">
              <a:spcBef>
                <a:spcPct val="0"/>
              </a:spcBef>
              <a:spcAft>
                <a:spcPts val="300"/>
              </a:spcAft>
              <a:buFont typeface="Wingdings" pitchFamily="2" charset="2"/>
              <a:buChar char="§"/>
            </a:pPr>
            <a:r>
              <a:rPr lang="fr-FR" sz="1050" dirty="0" smtClean="0"/>
              <a:t>  Permettent de distinguer entre le bien et le mal, le juste et</a:t>
            </a:r>
          </a:p>
          <a:p>
            <a:pPr lvl="0" algn="just" fontAlgn="base">
              <a:spcBef>
                <a:spcPct val="0"/>
              </a:spcBef>
              <a:spcAft>
                <a:spcPts val="300"/>
              </a:spcAft>
            </a:pPr>
            <a:r>
              <a:rPr lang="fr-FR" sz="1050" dirty="0" smtClean="0"/>
              <a:t>    l'injuste, l'acceptable et l'inacceptable</a:t>
            </a:r>
          </a:p>
          <a:p>
            <a:pPr algn="just">
              <a:spcAft>
                <a:spcPts val="300"/>
              </a:spcAft>
            </a:pPr>
            <a:endParaRPr lang="fr-FR" sz="1100" dirty="0" smtClean="0"/>
          </a:p>
          <a:p>
            <a:pPr algn="just">
              <a:spcAft>
                <a:spcPts val="300"/>
              </a:spcAft>
            </a:pPr>
            <a:endParaRPr lang="fr-FR" sz="1100" dirty="0" smtClean="0"/>
          </a:p>
          <a:p>
            <a:pPr algn="just">
              <a:spcAft>
                <a:spcPts val="300"/>
              </a:spcAft>
            </a:pPr>
            <a:endParaRPr lang="fr-FR" sz="1100" dirty="0" smtClean="0"/>
          </a:p>
          <a:p>
            <a:pPr algn="just">
              <a:spcAft>
                <a:spcPts val="300"/>
              </a:spcAft>
            </a:pPr>
            <a:endParaRPr lang="fr-FR" sz="1100" dirty="0" smtClean="0"/>
          </a:p>
          <a:p>
            <a:pPr algn="just">
              <a:spcAft>
                <a:spcPts val="300"/>
              </a:spcAft>
            </a:pPr>
            <a:endParaRPr lang="fr-FR" sz="1100" dirty="0" smtClean="0"/>
          </a:p>
          <a:p>
            <a:pPr lvl="0" algn="ctr" fontAlgn="base">
              <a:spcBef>
                <a:spcPct val="0"/>
              </a:spcBef>
              <a:spcAft>
                <a:spcPct val="0"/>
              </a:spcAft>
            </a:pPr>
            <a:endParaRPr lang="fr-FR" sz="1100" dirty="0" smtClean="0"/>
          </a:p>
          <a:p>
            <a:pPr lvl="0" algn="ctr" fontAlgn="base">
              <a:spcBef>
                <a:spcPct val="0"/>
              </a:spcBef>
              <a:spcAft>
                <a:spcPct val="0"/>
              </a:spcAft>
            </a:pPr>
            <a:r>
              <a:rPr lang="fr-FR" sz="1100" dirty="0" smtClean="0"/>
              <a:t> </a:t>
            </a:r>
          </a:p>
        </p:txBody>
      </p:sp>
      <p:sp>
        <p:nvSpPr>
          <p:cNvPr id="21" name="Rectangle 20"/>
          <p:cNvSpPr/>
          <p:nvPr/>
        </p:nvSpPr>
        <p:spPr>
          <a:xfrm>
            <a:off x="1229058" y="4818388"/>
            <a:ext cx="2700000" cy="468000"/>
          </a:xfrm>
          <a:prstGeom prst="rect">
            <a:avLst/>
          </a:prstGeom>
          <a:solidFill>
            <a:schemeClr val="accent3">
              <a:lumMod val="20000"/>
              <a:lumOff val="80000"/>
            </a:schemeClr>
          </a:solidFill>
        </p:spPr>
        <p:txBody>
          <a:bodyPr wrap="square">
            <a:spAutoFit/>
          </a:bodyPr>
          <a:lstStyle/>
          <a:p>
            <a:pPr algn="just">
              <a:spcAft>
                <a:spcPts val="300"/>
              </a:spcAft>
              <a:buFont typeface="Wingdings" pitchFamily="2" charset="2"/>
              <a:buChar char="§"/>
            </a:pPr>
            <a:r>
              <a:rPr lang="fr-FR" sz="1050" b="1" dirty="0" smtClean="0"/>
              <a:t>  </a:t>
            </a:r>
            <a:r>
              <a:rPr lang="fr-FR" sz="1050" dirty="0" smtClean="0"/>
              <a:t>Fixes et indiscutables</a:t>
            </a:r>
          </a:p>
          <a:p>
            <a:pPr algn="just">
              <a:buFont typeface="Wingdings" pitchFamily="2" charset="2"/>
              <a:buChar char="§"/>
            </a:pPr>
            <a:r>
              <a:rPr lang="fr-FR" sz="1050" dirty="0" smtClean="0"/>
              <a:t>  Applicables en tout lieu et en tout temps</a:t>
            </a:r>
            <a:endParaRPr lang="fr-FR" sz="1100" dirty="0" smtClean="0"/>
          </a:p>
          <a:p>
            <a:pPr algn="just"/>
            <a:endParaRPr lang="fr-FR" sz="1100" dirty="0" smtClean="0"/>
          </a:p>
        </p:txBody>
      </p:sp>
      <p:sp>
        <p:nvSpPr>
          <p:cNvPr id="24" name="Rectangle 23"/>
          <p:cNvSpPr/>
          <p:nvPr/>
        </p:nvSpPr>
        <p:spPr>
          <a:xfrm>
            <a:off x="142844" y="6357958"/>
            <a:ext cx="8820000"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8" name="Rectangle 7"/>
          <p:cNvSpPr/>
          <p:nvPr/>
        </p:nvSpPr>
        <p:spPr>
          <a:xfrm>
            <a:off x="1285852" y="1071546"/>
            <a:ext cx="4500594" cy="646331"/>
          </a:xfrm>
          <a:prstGeom prst="rect">
            <a:avLst/>
          </a:prstGeom>
        </p:spPr>
        <p:txBody>
          <a:bodyPr wrap="square">
            <a:spAutoFit/>
          </a:bodyPr>
          <a:lstStyle/>
          <a:p>
            <a:pPr>
              <a:defRPr/>
            </a:pPr>
            <a:r>
              <a:rPr lang="fr-FR" dirty="0" smtClean="0"/>
              <a:t> </a:t>
            </a:r>
            <a:r>
              <a:rPr lang="fr-FR" sz="1100" dirty="0" smtClean="0"/>
              <a:t>Du latin </a:t>
            </a:r>
            <a:r>
              <a:rPr lang="fr-FR" sz="1100" b="1" i="1" dirty="0" err="1" smtClean="0"/>
              <a:t>moralis</a:t>
            </a:r>
            <a:r>
              <a:rPr lang="fr-FR" sz="1100" dirty="0" smtClean="0"/>
              <a:t> « relatif aux mœurs »</a:t>
            </a:r>
          </a:p>
          <a:p>
            <a:endParaRPr lang="fr-FR" dirty="0"/>
          </a:p>
        </p:txBody>
      </p:sp>
      <p:pic>
        <p:nvPicPr>
          <p:cNvPr id="13325" name="Picture 13" descr="8,270 Anges Et Demons Vectores, Ilustraciones y Gráficos - 123RF"/>
          <p:cNvPicPr>
            <a:picLocks noChangeAspect="1" noChangeArrowheads="1"/>
          </p:cNvPicPr>
          <p:nvPr/>
        </p:nvPicPr>
        <p:blipFill>
          <a:blip r:embed="rId3"/>
          <a:srcRect/>
          <a:stretch>
            <a:fillRect/>
          </a:stretch>
        </p:blipFill>
        <p:spPr bwMode="auto">
          <a:xfrm>
            <a:off x="4643438" y="1028240"/>
            <a:ext cx="1080000" cy="1080000"/>
          </a:xfrm>
          <a:prstGeom prst="rect">
            <a:avLst/>
          </a:prstGeom>
          <a:noFill/>
        </p:spPr>
      </p:pic>
      <p:sp>
        <p:nvSpPr>
          <p:cNvPr id="26" name="Rectangle à coins arrondis 25"/>
          <p:cNvSpPr/>
          <p:nvPr/>
        </p:nvSpPr>
        <p:spPr>
          <a:xfrm>
            <a:off x="6357950" y="1714488"/>
            <a:ext cx="1080000" cy="288000"/>
          </a:xfrm>
          <a:prstGeom prst="roundRect">
            <a:avLst/>
          </a:prstGeom>
          <a:solidFill>
            <a:schemeClr val="accent6">
              <a:lumMod val="40000"/>
              <a:lumOff val="60000"/>
            </a:schemeClr>
          </a:solidFill>
          <a:ln w="3175">
            <a:solidFill>
              <a:schemeClr val="bg1"/>
            </a:solidFill>
          </a:ln>
        </p:spPr>
        <p:txBody>
          <a:bodyPr wrap="square">
            <a:spAutoFit/>
          </a:bodyPr>
          <a:lstStyle/>
          <a:p>
            <a:r>
              <a:rPr lang="fr-FR" sz="1200" b="1" dirty="0" smtClean="0">
                <a:solidFill>
                  <a:srgbClr val="FF0000"/>
                </a:solidFill>
              </a:rPr>
              <a:t> </a:t>
            </a:r>
            <a:r>
              <a:rPr lang="ar-DZ" sz="1200" b="1" dirty="0" smtClean="0">
                <a:solidFill>
                  <a:srgbClr val="FF0000"/>
                </a:solidFill>
                <a:effectLst>
                  <a:outerShdw blurRad="38100" dist="38100" dir="2700000" algn="tl">
                    <a:srgbClr val="000000">
                      <a:alpha val="43137"/>
                    </a:srgbClr>
                  </a:outerShdw>
                </a:effectLst>
              </a:rPr>
              <a:t>علم الخير والش</a:t>
            </a:r>
            <a:r>
              <a:rPr lang="ar-DZ" sz="1200" b="1" dirty="0" smtClean="0">
                <a:solidFill>
                  <a:srgbClr val="FF0000"/>
                </a:solidFill>
              </a:rPr>
              <a:t>ر</a:t>
            </a:r>
            <a:endParaRPr lang="fr-FR" sz="1200" dirty="0" smtClean="0"/>
          </a:p>
        </p:txBody>
      </p:sp>
      <p:sp>
        <p:nvSpPr>
          <p:cNvPr id="28" name="Rectangle 27"/>
          <p:cNvSpPr/>
          <p:nvPr/>
        </p:nvSpPr>
        <p:spPr>
          <a:xfrm>
            <a:off x="793124" y="2316699"/>
            <a:ext cx="3636000" cy="453970"/>
          </a:xfrm>
          <a:prstGeom prst="rect">
            <a:avLst/>
          </a:prstGeom>
          <a:solidFill>
            <a:schemeClr val="accent3">
              <a:lumMod val="20000"/>
              <a:lumOff val="80000"/>
            </a:schemeClr>
          </a:solidFill>
        </p:spPr>
        <p:txBody>
          <a:bodyPr wrap="square">
            <a:spAutoFit/>
          </a:bodyPr>
          <a:lstStyle/>
          <a:p>
            <a:pPr algn="ctr">
              <a:spcAft>
                <a:spcPts val="300"/>
              </a:spcAft>
            </a:pPr>
            <a:r>
              <a:rPr lang="fr-FR" sz="1050" dirty="0" smtClean="0"/>
              <a:t>Ensemble de valeurs et de principes qu'une société</a:t>
            </a:r>
            <a:endParaRPr lang="ar-DZ" sz="1050" dirty="0" smtClean="0"/>
          </a:p>
          <a:p>
            <a:pPr algn="ctr">
              <a:spcAft>
                <a:spcPts val="300"/>
              </a:spcAft>
            </a:pPr>
            <a:r>
              <a:rPr lang="fr-FR" sz="1050" dirty="0" smtClean="0"/>
              <a:t> impose aux individus, et auxquels on ne peut pas déroger </a:t>
            </a:r>
          </a:p>
        </p:txBody>
      </p:sp>
      <p:sp>
        <p:nvSpPr>
          <p:cNvPr id="25" name="Rectangle 24"/>
          <p:cNvSpPr/>
          <p:nvPr/>
        </p:nvSpPr>
        <p:spPr>
          <a:xfrm>
            <a:off x="642910" y="5929330"/>
            <a:ext cx="4068000" cy="648000"/>
          </a:xfrm>
          <a:prstGeom prst="rect">
            <a:avLst/>
          </a:prstGeom>
          <a:solidFill>
            <a:schemeClr val="accent3">
              <a:lumMod val="20000"/>
              <a:lumOff val="80000"/>
            </a:schemeClr>
          </a:solidFill>
        </p:spPr>
        <p:txBody>
          <a:bodyPr wrap="square">
            <a:spAutoFit/>
          </a:bodyPr>
          <a:lstStyle/>
          <a:p>
            <a:pPr>
              <a:spcAft>
                <a:spcPts val="300"/>
              </a:spcAft>
              <a:buFont typeface="Wingdings" pitchFamily="2" charset="2"/>
              <a:buChar char="§"/>
            </a:pPr>
            <a:r>
              <a:rPr lang="fr-FR" sz="1050" dirty="0" smtClean="0"/>
              <a:t>  La justice ; la loyauté ; la générosité ; l'intégrité,…</a:t>
            </a:r>
          </a:p>
          <a:p>
            <a:pPr>
              <a:spcAft>
                <a:spcPts val="300"/>
              </a:spcAft>
              <a:buFont typeface="Wingdings" pitchFamily="2" charset="2"/>
              <a:buChar char="§"/>
            </a:pPr>
            <a:r>
              <a:rPr lang="fr-FR" sz="1050" dirty="0" smtClean="0"/>
              <a:t>  Ne pas faire aux autres ce qu'on ne veut pas qu’ils nous fassent ;</a:t>
            </a:r>
          </a:p>
          <a:p>
            <a:pPr>
              <a:spcAft>
                <a:spcPts val="300"/>
              </a:spcAft>
            </a:pPr>
            <a:r>
              <a:rPr lang="fr-FR" sz="1050" dirty="0" smtClean="0"/>
              <a:t>    Ne pas tricher ; Ne pas mentir ; Ne pas tuer </a:t>
            </a:r>
          </a:p>
          <a:p>
            <a:pPr>
              <a:buFont typeface="Wingdings" pitchFamily="2" charset="2"/>
              <a:buChar char="§"/>
            </a:pPr>
            <a:endParaRPr lang="fr-FR" sz="1100" i="1" dirty="0" smtClean="0"/>
          </a:p>
        </p:txBody>
      </p:sp>
      <p:sp>
        <p:nvSpPr>
          <p:cNvPr id="32" name="Rectangle 31"/>
          <p:cNvSpPr/>
          <p:nvPr/>
        </p:nvSpPr>
        <p:spPr>
          <a:xfrm>
            <a:off x="6091338" y="2285992"/>
            <a:ext cx="2124000" cy="469359"/>
          </a:xfrm>
          <a:prstGeom prst="rect">
            <a:avLst/>
          </a:prstGeom>
          <a:solidFill>
            <a:schemeClr val="accent6">
              <a:lumMod val="20000"/>
              <a:lumOff val="80000"/>
            </a:schemeClr>
          </a:solidFill>
        </p:spPr>
        <p:txBody>
          <a:bodyPr wrap="square">
            <a:spAutoFit/>
          </a:bodyPr>
          <a:lstStyle/>
          <a:p>
            <a:pPr algn="ctr">
              <a:spcAft>
                <a:spcPts val="300"/>
              </a:spcAft>
            </a:pPr>
            <a:r>
              <a:rPr lang="ar-DZ" sz="1100" dirty="0" smtClean="0"/>
              <a:t>مجموعة من القيم والمبادئ التي يفرضها</a:t>
            </a:r>
            <a:endParaRPr lang="fr-FR" sz="1100" dirty="0" smtClean="0"/>
          </a:p>
          <a:p>
            <a:pPr algn="ctr"/>
            <a:r>
              <a:rPr lang="ar-DZ" sz="1100" dirty="0" smtClean="0"/>
              <a:t>المجتمع على الأفراد والتي لا يمكن تجاوزها</a:t>
            </a:r>
            <a:endParaRPr lang="fr-FR" sz="1100" dirty="0" smtClean="0"/>
          </a:p>
        </p:txBody>
      </p:sp>
      <p:sp>
        <p:nvSpPr>
          <p:cNvPr id="35" name="Rectangle 34"/>
          <p:cNvSpPr/>
          <p:nvPr/>
        </p:nvSpPr>
        <p:spPr>
          <a:xfrm>
            <a:off x="5429256" y="3357562"/>
            <a:ext cx="3384000" cy="684000"/>
          </a:xfrm>
          <a:prstGeom prst="rect">
            <a:avLst/>
          </a:prstGeom>
          <a:solidFill>
            <a:schemeClr val="accent6">
              <a:lumMod val="20000"/>
              <a:lumOff val="80000"/>
            </a:schemeClr>
          </a:solidFill>
        </p:spPr>
        <p:txBody>
          <a:bodyPr wrap="square">
            <a:spAutoFit/>
          </a:bodyPr>
          <a:lstStyle/>
          <a:p>
            <a:pPr algn="r">
              <a:spcAft>
                <a:spcPts val="300"/>
              </a:spcAft>
            </a:pPr>
            <a:r>
              <a:rPr lang="fr-FR" sz="1200" b="1" dirty="0" smtClean="0"/>
              <a:t>  </a:t>
            </a:r>
            <a:r>
              <a:rPr lang="ar-DZ" sz="1200" b="1" dirty="0" smtClean="0"/>
              <a:t> </a:t>
            </a:r>
            <a:r>
              <a:rPr lang="ar-DZ" sz="1100" b="1" i="1" dirty="0" smtClean="0"/>
              <a:t>-</a:t>
            </a:r>
            <a:r>
              <a:rPr lang="ar-DZ" sz="1100" b="1" dirty="0" smtClean="0"/>
              <a:t>  </a:t>
            </a:r>
            <a:r>
              <a:rPr lang="ar-DZ" sz="1100" dirty="0" smtClean="0"/>
              <a:t>مستوحاة من الدين </a:t>
            </a:r>
            <a:r>
              <a:rPr lang="ar-DZ" sz="1100" dirty="0" err="1" smtClean="0"/>
              <a:t>أوالتقاليد</a:t>
            </a:r>
            <a:r>
              <a:rPr lang="ar-DZ" sz="1100" dirty="0" smtClean="0"/>
              <a:t> </a:t>
            </a:r>
            <a:r>
              <a:rPr lang="ar-DZ" sz="1100" dirty="0" err="1" smtClean="0"/>
              <a:t>أوالثقافة</a:t>
            </a:r>
            <a:r>
              <a:rPr lang="ar-DZ" sz="1100" dirty="0" smtClean="0"/>
              <a:t> ...</a:t>
            </a:r>
          </a:p>
          <a:p>
            <a:pPr algn="r">
              <a:spcAft>
                <a:spcPts val="300"/>
              </a:spcAft>
            </a:pPr>
            <a:r>
              <a:rPr lang="ar-DZ" sz="1100" b="1" dirty="0" smtClean="0">
                <a:solidFill>
                  <a:srgbClr val="0070C0"/>
                </a:solidFill>
              </a:rPr>
              <a:t> </a:t>
            </a:r>
            <a:r>
              <a:rPr lang="ar-DZ" sz="1100" b="1" i="1" dirty="0" smtClean="0"/>
              <a:t>-</a:t>
            </a:r>
            <a:r>
              <a:rPr lang="ar-DZ" sz="1100" b="1" dirty="0" smtClean="0">
                <a:solidFill>
                  <a:srgbClr val="0070C0"/>
                </a:solidFill>
              </a:rPr>
              <a:t> </a:t>
            </a:r>
            <a:r>
              <a:rPr lang="ar-DZ" sz="1100" dirty="0" smtClean="0"/>
              <a:t>غالبًا ما تأتي في شكل محظورات أو التزامات</a:t>
            </a:r>
          </a:p>
          <a:p>
            <a:pPr algn="r"/>
            <a:r>
              <a:rPr lang="ar-DZ" sz="1100" b="1" dirty="0" smtClean="0"/>
              <a:t> </a:t>
            </a:r>
            <a:r>
              <a:rPr lang="ar-DZ" sz="1100" b="1" i="1" dirty="0" smtClean="0"/>
              <a:t>-</a:t>
            </a:r>
            <a:r>
              <a:rPr lang="ar-DZ" sz="1100" b="1" dirty="0" smtClean="0"/>
              <a:t> </a:t>
            </a:r>
            <a:r>
              <a:rPr lang="ar-DZ" sz="1100" dirty="0" smtClean="0"/>
              <a:t>تميز بين الخير والشر، والصواب والخطأ ، والمقبول والغير مقبول</a:t>
            </a:r>
            <a:endParaRPr lang="fr-FR" sz="1100" dirty="0" smtClean="0"/>
          </a:p>
          <a:p>
            <a:pPr algn="r"/>
            <a:r>
              <a:rPr lang="ar-DZ" sz="1100" b="1" dirty="0" smtClean="0"/>
              <a:t> </a:t>
            </a:r>
            <a:endParaRPr lang="fr-FR" sz="1100" b="1" dirty="0" smtClean="0"/>
          </a:p>
          <a:p>
            <a:pPr algn="r"/>
            <a:endParaRPr lang="fr-FR" sz="1200" dirty="0" smtClean="0"/>
          </a:p>
          <a:p>
            <a:pPr algn="r"/>
            <a:endParaRPr lang="fr-FR" sz="1200" dirty="0" smtClean="0"/>
          </a:p>
        </p:txBody>
      </p:sp>
      <p:sp>
        <p:nvSpPr>
          <p:cNvPr id="31" name="Rectangle 30"/>
          <p:cNvSpPr/>
          <p:nvPr/>
        </p:nvSpPr>
        <p:spPr>
          <a:xfrm>
            <a:off x="6286512" y="4786322"/>
            <a:ext cx="1836000" cy="468000"/>
          </a:xfrm>
          <a:prstGeom prst="rect">
            <a:avLst/>
          </a:prstGeom>
          <a:solidFill>
            <a:schemeClr val="accent6">
              <a:lumMod val="20000"/>
              <a:lumOff val="80000"/>
            </a:schemeClr>
          </a:solidFill>
        </p:spPr>
        <p:txBody>
          <a:bodyPr wrap="square">
            <a:spAutoFit/>
          </a:bodyPr>
          <a:lstStyle/>
          <a:p>
            <a:pPr algn="r">
              <a:spcAft>
                <a:spcPts val="300"/>
              </a:spcAft>
            </a:pPr>
            <a:r>
              <a:rPr lang="ar-DZ" sz="1100" b="1" i="1" dirty="0" smtClean="0"/>
              <a:t>-</a:t>
            </a:r>
            <a:r>
              <a:rPr lang="ar-DZ" sz="1100" b="1" dirty="0" smtClean="0">
                <a:solidFill>
                  <a:srgbClr val="0070C0"/>
                </a:solidFill>
              </a:rPr>
              <a:t> </a:t>
            </a:r>
            <a:r>
              <a:rPr lang="ar-DZ" sz="1100" dirty="0" smtClean="0">
                <a:solidFill>
                  <a:srgbClr val="0070C0"/>
                </a:solidFill>
              </a:rPr>
              <a:t> </a:t>
            </a:r>
            <a:r>
              <a:rPr lang="ar-DZ" sz="1100" dirty="0" smtClean="0"/>
              <a:t>قيمها ثابتة </a:t>
            </a:r>
            <a:r>
              <a:rPr lang="ar-DZ" sz="1100" dirty="0" err="1" smtClean="0"/>
              <a:t>لاجدال</a:t>
            </a:r>
            <a:r>
              <a:rPr lang="ar-DZ" sz="1100" dirty="0" smtClean="0"/>
              <a:t> فيها </a:t>
            </a:r>
          </a:p>
          <a:p>
            <a:pPr algn="r"/>
            <a:r>
              <a:rPr lang="ar-DZ" sz="1100" b="1" i="1" dirty="0" smtClean="0"/>
              <a:t>-</a:t>
            </a:r>
            <a:r>
              <a:rPr lang="ar-DZ" sz="1100" b="1" dirty="0" smtClean="0"/>
              <a:t>  </a:t>
            </a:r>
            <a:r>
              <a:rPr lang="ar-DZ" sz="1100" dirty="0" smtClean="0"/>
              <a:t>قابلة للتطبيق في كل مكان </a:t>
            </a:r>
            <a:r>
              <a:rPr lang="ar-DZ" sz="1100" dirty="0" err="1" smtClean="0"/>
              <a:t>و</a:t>
            </a:r>
            <a:r>
              <a:rPr lang="ar-DZ" sz="1100" dirty="0" smtClean="0"/>
              <a:t> زمان</a:t>
            </a:r>
            <a:endParaRPr lang="fr-FR" sz="1100" dirty="0" smtClean="0"/>
          </a:p>
          <a:p>
            <a:pPr algn="r"/>
            <a:endParaRPr lang="fr-FR" sz="1200" dirty="0" smtClean="0">
              <a:solidFill>
                <a:srgbClr val="0070C0"/>
              </a:solidFill>
            </a:endParaRPr>
          </a:p>
          <a:p>
            <a:pPr algn="r"/>
            <a:endParaRPr lang="fr-FR" dirty="0"/>
          </a:p>
        </p:txBody>
      </p:sp>
      <p:sp>
        <p:nvSpPr>
          <p:cNvPr id="40" name="Rectangle 39"/>
          <p:cNvSpPr/>
          <p:nvPr/>
        </p:nvSpPr>
        <p:spPr>
          <a:xfrm>
            <a:off x="5357818" y="5961396"/>
            <a:ext cx="3564000" cy="468000"/>
          </a:xfrm>
          <a:prstGeom prst="rect">
            <a:avLst/>
          </a:prstGeom>
          <a:solidFill>
            <a:schemeClr val="accent6">
              <a:lumMod val="20000"/>
              <a:lumOff val="80000"/>
            </a:schemeClr>
          </a:solidFill>
        </p:spPr>
        <p:txBody>
          <a:bodyPr wrap="square">
            <a:spAutoFit/>
          </a:bodyPr>
          <a:lstStyle/>
          <a:p>
            <a:pPr algn="r">
              <a:spcAft>
                <a:spcPts val="300"/>
              </a:spcAft>
            </a:pPr>
            <a:r>
              <a:rPr lang="ar-DZ" sz="1100" i="1" dirty="0" smtClean="0"/>
              <a:t>-</a:t>
            </a:r>
            <a:r>
              <a:rPr lang="ar-DZ" sz="1100" dirty="0" smtClean="0"/>
              <a:t> العدل ، الولاء ، الكرم ، النزاهة</a:t>
            </a:r>
          </a:p>
          <a:p>
            <a:pPr algn="r"/>
            <a:r>
              <a:rPr lang="ar-DZ" sz="1100" i="1" dirty="0" smtClean="0"/>
              <a:t>-</a:t>
            </a:r>
            <a:r>
              <a:rPr lang="ar-DZ" sz="1100" dirty="0" smtClean="0"/>
              <a:t> لا تفعل للآخرين ما لا تريد منهم أن يفعلوه بك ؛ لا تغش ؛ لا تكذب ؛ لا تقتل</a:t>
            </a:r>
            <a:endParaRPr lang="fr-FR" sz="1100" dirty="0" smtClean="0"/>
          </a:p>
          <a:p>
            <a:pPr algn="r"/>
            <a:endParaRPr lang="fr-FR" sz="1200" dirty="0" smtClean="0"/>
          </a:p>
          <a:p>
            <a:endParaRPr lang="fr-FR" sz="1200" dirty="0" smtClean="0"/>
          </a:p>
        </p:txBody>
      </p:sp>
      <p:cxnSp>
        <p:nvCxnSpPr>
          <p:cNvPr id="43" name="Connecteur droit 42"/>
          <p:cNvCxnSpPr/>
          <p:nvPr/>
        </p:nvCxnSpPr>
        <p:spPr>
          <a:xfrm rot="16200000" flipH="1">
            <a:off x="2964942" y="4393710"/>
            <a:ext cx="45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46" name="Rectangle 2"/>
          <p:cNvSpPr>
            <a:spLocks noChangeArrowheads="1"/>
          </p:cNvSpPr>
          <p:nvPr/>
        </p:nvSpPr>
        <p:spPr bwMode="auto">
          <a:xfrm>
            <a:off x="175504" y="642918"/>
            <a:ext cx="4572000" cy="261610"/>
          </a:xfrm>
          <a:prstGeom prst="rect">
            <a:avLst/>
          </a:prstGeom>
          <a:solidFill>
            <a:schemeClr val="accent5">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effectLst/>
                <a:latin typeface="Times New Roman" pitchFamily="18" charset="0"/>
                <a:ea typeface="Times New Roman" pitchFamily="18" charset="0"/>
                <a:cs typeface="Times New Roman" pitchFamily="18" charset="0"/>
              </a:rPr>
              <a:t>I.1. DEFINITION DE MORALE, D'ETHIQUE ET DE DEONTOLOGIE</a:t>
            </a:r>
            <a:endParaRPr kumimoji="0" lang="fr-FR" sz="1100" b="0" i="0" u="none" strike="noStrike" cap="none" normalizeH="0" baseline="0" dirty="0" smtClean="0">
              <a:ln>
                <a:noFill/>
              </a:ln>
              <a:effectLst/>
              <a:latin typeface="Arial" pitchFamily="34" charset="0"/>
              <a:cs typeface="Arial" pitchFamily="34" charset="0"/>
            </a:endParaRPr>
          </a:p>
        </p:txBody>
      </p:sp>
      <p:sp>
        <p:nvSpPr>
          <p:cNvPr id="10" name="Rectangle à coins arrondis 9"/>
          <p:cNvSpPr/>
          <p:nvPr/>
        </p:nvSpPr>
        <p:spPr>
          <a:xfrm>
            <a:off x="2088562" y="1747678"/>
            <a:ext cx="2412000" cy="324000"/>
          </a:xfrm>
          <a:prstGeom prst="roundRect">
            <a:avLst/>
          </a:prstGeom>
          <a:solidFill>
            <a:schemeClr val="accent3">
              <a:lumMod val="60000"/>
              <a:lumOff val="40000"/>
            </a:schemeClr>
          </a:solidFill>
          <a:ln w="3175">
            <a:solidFill>
              <a:schemeClr val="bg1"/>
            </a:solidFill>
          </a:ln>
        </p:spPr>
        <p:txBody>
          <a:bodyPr wrap="square">
            <a:spAutoFit/>
          </a:bodyPr>
          <a:lstStyle/>
          <a:p>
            <a:r>
              <a:rPr lang="fr-FR" sz="1300" b="1" i="1" dirty="0" smtClean="0">
                <a:solidFill>
                  <a:srgbClr val="FF0000"/>
                </a:solidFill>
              </a:rPr>
              <a:t>Science du bien et du mal</a:t>
            </a:r>
          </a:p>
          <a:p>
            <a:r>
              <a:rPr lang="fr-FR" sz="1300" b="1" dirty="0" smtClean="0">
                <a:solidFill>
                  <a:srgbClr val="FF0000"/>
                </a:solidFill>
                <a:effectLst>
                  <a:outerShdw blurRad="50800" dist="38100" dir="2700000" algn="tl" rotWithShape="0">
                    <a:prstClr val="black">
                      <a:alpha val="40000"/>
                    </a:prstClr>
                  </a:outerShdw>
                </a:effectLst>
              </a:rPr>
              <a:t> </a:t>
            </a:r>
            <a:endParaRPr lang="fr-FR" sz="1300" dirty="0">
              <a:solidFill>
                <a:srgbClr val="FF0000"/>
              </a:solidFill>
              <a:effectLst>
                <a:outerShdw blurRad="50800" dist="38100" dir="2700000" algn="tl" rotWithShape="0">
                  <a:prstClr val="black">
                    <a:alpha val="40000"/>
                  </a:prstClr>
                </a:outerShdw>
              </a:effectLst>
            </a:endParaRPr>
          </a:p>
        </p:txBody>
      </p:sp>
      <p:sp>
        <p:nvSpPr>
          <p:cNvPr id="33" name="Flèche droite à entaille 32"/>
          <p:cNvSpPr/>
          <p:nvPr/>
        </p:nvSpPr>
        <p:spPr>
          <a:xfrm flipH="1">
            <a:off x="7572396" y="1571612"/>
            <a:ext cx="864000" cy="576000"/>
          </a:xfrm>
          <a:prstGeom prst="notchedRightArrow">
            <a:avLst/>
          </a:prstGeom>
          <a:solidFill>
            <a:schemeClr val="accent6">
              <a:lumMod val="40000"/>
              <a:lumOff val="60000"/>
            </a:schemeClr>
          </a:solidFill>
          <a:ln w="3175">
            <a:solidFill>
              <a:schemeClr val="tx1"/>
            </a:solidFill>
          </a:ln>
        </p:spPr>
        <p:txBody>
          <a:bodyPr wrap="none">
            <a:spAutoFit/>
          </a:bodyPr>
          <a:lstStyle/>
          <a:p>
            <a:r>
              <a:rPr lang="ar-DZ" sz="1400" b="1" dirty="0" smtClean="0">
                <a:solidFill>
                  <a:srgbClr val="FF0000"/>
                </a:solidFill>
                <a:effectLst>
                  <a:outerShdw blurRad="38100" dist="38100" dir="2700000" algn="tl">
                    <a:srgbClr val="000000">
                      <a:alpha val="43137"/>
                    </a:srgbClr>
                  </a:outerShdw>
                </a:effectLst>
              </a:rPr>
              <a:t>الأخلاق</a:t>
            </a:r>
            <a:endParaRPr lang="fr-FR" sz="1400" dirty="0"/>
          </a:p>
        </p:txBody>
      </p:sp>
      <p:sp>
        <p:nvSpPr>
          <p:cNvPr id="34" name="Rectangle 33"/>
          <p:cNvSpPr/>
          <p:nvPr/>
        </p:nvSpPr>
        <p:spPr>
          <a:xfrm>
            <a:off x="3857620" y="1167126"/>
            <a:ext cx="1056700" cy="261610"/>
          </a:xfrm>
          <a:prstGeom prst="rect">
            <a:avLst/>
          </a:prstGeom>
        </p:spPr>
        <p:txBody>
          <a:bodyPr wrap="none">
            <a:spAutoFit/>
          </a:bodyPr>
          <a:lstStyle/>
          <a:p>
            <a:r>
              <a:rPr lang="fr-FR" sz="1100" dirty="0" smtClean="0"/>
              <a:t>(</a:t>
            </a:r>
            <a:r>
              <a:rPr lang="ar-DZ" sz="1100" b="1" dirty="0" smtClean="0"/>
              <a:t>المتعلق بالأخلاق</a:t>
            </a:r>
            <a:r>
              <a:rPr lang="fr-FR" sz="1100" dirty="0" smtClean="0"/>
              <a:t>)</a:t>
            </a:r>
            <a:endParaRPr lang="fr-FR" sz="1100" dirty="0"/>
          </a:p>
        </p:txBody>
      </p:sp>
      <p:sp>
        <p:nvSpPr>
          <p:cNvPr id="36" name="Rectangle 35"/>
          <p:cNvSpPr/>
          <p:nvPr/>
        </p:nvSpPr>
        <p:spPr>
          <a:xfrm>
            <a:off x="1441366" y="3080563"/>
            <a:ext cx="2273378" cy="261610"/>
          </a:xfrm>
          <a:prstGeom prst="rect">
            <a:avLst/>
          </a:prstGeom>
        </p:spPr>
        <p:txBody>
          <a:bodyPr wrap="none">
            <a:spAutoFit/>
          </a:bodyPr>
          <a:lstStyle/>
          <a:p>
            <a:pPr algn="ctr">
              <a:spcAft>
                <a:spcPts val="300"/>
              </a:spcAft>
            </a:pPr>
            <a:r>
              <a:rPr lang="fr-FR" sz="1100" b="1" i="1" dirty="0" smtClean="0"/>
              <a:t>Ces valeurs et ces principes :</a:t>
            </a:r>
          </a:p>
        </p:txBody>
      </p:sp>
      <p:sp>
        <p:nvSpPr>
          <p:cNvPr id="37" name="Rectangle 36"/>
          <p:cNvSpPr/>
          <p:nvPr/>
        </p:nvSpPr>
        <p:spPr>
          <a:xfrm>
            <a:off x="319504" y="4509323"/>
            <a:ext cx="4824000" cy="261610"/>
          </a:xfrm>
          <a:prstGeom prst="rect">
            <a:avLst/>
          </a:prstGeom>
        </p:spPr>
        <p:txBody>
          <a:bodyPr>
            <a:spAutoFit/>
          </a:bodyPr>
          <a:lstStyle/>
          <a:p>
            <a:pPr algn="ctr">
              <a:spcAft>
                <a:spcPts val="300"/>
              </a:spcAft>
            </a:pPr>
            <a:r>
              <a:rPr lang="fr-FR" sz="1100" b="1" i="1" dirty="0" smtClean="0"/>
              <a:t>La morale étant générale et universelle, ses valeurs sont : </a:t>
            </a:r>
          </a:p>
        </p:txBody>
      </p:sp>
      <p:sp>
        <p:nvSpPr>
          <p:cNvPr id="38" name="Rectangle 37"/>
          <p:cNvSpPr/>
          <p:nvPr/>
        </p:nvSpPr>
        <p:spPr>
          <a:xfrm>
            <a:off x="103504" y="5610541"/>
            <a:ext cx="5040000" cy="261610"/>
          </a:xfrm>
          <a:prstGeom prst="rect">
            <a:avLst/>
          </a:prstGeom>
        </p:spPr>
        <p:txBody>
          <a:bodyPr>
            <a:spAutoFit/>
          </a:bodyPr>
          <a:lstStyle/>
          <a:p>
            <a:pPr algn="ctr">
              <a:spcAft>
                <a:spcPts val="600"/>
              </a:spcAft>
            </a:pPr>
            <a:r>
              <a:rPr lang="fr-FR" sz="1100" b="1" i="1" dirty="0" smtClean="0"/>
              <a:t>Exemples de valeurs et de principes  moraux admis par tous :</a:t>
            </a:r>
          </a:p>
        </p:txBody>
      </p:sp>
      <p:sp>
        <p:nvSpPr>
          <p:cNvPr id="42" name="Rectangle 41"/>
          <p:cNvSpPr/>
          <p:nvPr/>
        </p:nvSpPr>
        <p:spPr>
          <a:xfrm>
            <a:off x="6344462" y="2962124"/>
            <a:ext cx="1728000" cy="288000"/>
          </a:xfrm>
          <a:prstGeom prst="rect">
            <a:avLst/>
          </a:prstGeom>
        </p:spPr>
        <p:txBody>
          <a:bodyPr wrap="square">
            <a:spAutoFit/>
          </a:bodyPr>
          <a:lstStyle/>
          <a:p>
            <a:r>
              <a:rPr lang="fr-FR" sz="1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fr-FR" sz="1500" b="1" dirty="0" smtClean="0">
                <a:effectLst>
                  <a:outerShdw blurRad="38100" dist="38100" dir="2700000" algn="tl">
                    <a:srgbClr val="000000">
                      <a:alpha val="43137"/>
                    </a:srgbClr>
                  </a:outerShdw>
                </a:effectLst>
                <a:latin typeface="Arial" pitchFamily="34" charset="0"/>
                <a:cs typeface="+mj-cs"/>
              </a:rPr>
              <a:t>: </a:t>
            </a:r>
            <a:r>
              <a:rPr lang="ar-DZ" sz="1500" b="1" dirty="0" smtClean="0">
                <a:cs typeface="+mj-cs"/>
              </a:rPr>
              <a:t>هذه القيم والمبادئ</a:t>
            </a:r>
            <a:endParaRPr lang="fr-FR" sz="1500" b="1" dirty="0" smtClean="0">
              <a:cs typeface="+mj-cs"/>
            </a:endParaRPr>
          </a:p>
          <a:p>
            <a:endParaRPr lang="fr-FR" sz="1600" dirty="0" smtClean="0">
              <a:latin typeface="Arial" pitchFamily="34" charset="0"/>
              <a:cs typeface="Arial" pitchFamily="34" charset="0"/>
            </a:endParaRPr>
          </a:p>
          <a:p>
            <a:endParaRPr lang="fr-FR" sz="1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46" name="Rectangle 45"/>
          <p:cNvSpPr/>
          <p:nvPr/>
        </p:nvSpPr>
        <p:spPr>
          <a:xfrm>
            <a:off x="6307900" y="4426884"/>
            <a:ext cx="1836000" cy="288000"/>
          </a:xfrm>
          <a:prstGeom prst="rect">
            <a:avLst/>
          </a:prstGeom>
        </p:spPr>
        <p:txBody>
          <a:bodyPr wrap="square">
            <a:spAutoFit/>
          </a:bodyPr>
          <a:lstStyle/>
          <a:p>
            <a:r>
              <a:rPr lang="fr-FR" sz="1500" b="1" dirty="0" smtClean="0">
                <a:cs typeface="+mj-cs"/>
              </a:rPr>
              <a:t> : </a:t>
            </a:r>
            <a:r>
              <a:rPr lang="ar-DZ" sz="1500" b="1" dirty="0" smtClean="0">
                <a:cs typeface="+mj-cs"/>
              </a:rPr>
              <a:t>الأخلاق عامة وعالمية</a:t>
            </a:r>
            <a:endParaRPr lang="fr-FR" sz="1500" b="1" dirty="0" smtClean="0">
              <a:cs typeface="+mj-cs"/>
            </a:endParaRPr>
          </a:p>
          <a:p>
            <a:endParaRPr lang="fr-FR" sz="1600" b="1" dirty="0" smtClean="0"/>
          </a:p>
          <a:p>
            <a:endParaRPr lang="fr-FR" sz="1600" dirty="0" smtClean="0">
              <a:latin typeface="Arial" pitchFamily="34" charset="0"/>
              <a:cs typeface="Arial" pitchFamily="34" charset="0"/>
            </a:endParaRPr>
          </a:p>
          <a:p>
            <a:endParaRPr lang="fr-FR" sz="1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47" name="Rectangle 46"/>
          <p:cNvSpPr/>
          <p:nvPr/>
        </p:nvSpPr>
        <p:spPr>
          <a:xfrm>
            <a:off x="5546842" y="5569892"/>
            <a:ext cx="3240000" cy="324000"/>
          </a:xfrm>
          <a:prstGeom prst="rect">
            <a:avLst/>
          </a:prstGeom>
        </p:spPr>
        <p:txBody>
          <a:bodyPr wrap="square">
            <a:spAutoFit/>
          </a:bodyPr>
          <a:lstStyle/>
          <a:p>
            <a:r>
              <a:rPr lang="fr-FR" sz="1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fr-FR" sz="1500" b="1" dirty="0" smtClean="0">
                <a:cs typeface="+mj-cs"/>
              </a:rPr>
              <a:t>: </a:t>
            </a:r>
            <a:r>
              <a:rPr lang="ar-DZ" sz="1500" b="1" dirty="0" smtClean="0">
                <a:cs typeface="+mj-cs"/>
              </a:rPr>
              <a:t>أمثلة على القيم الأخلاقية المقبولة من الجميع</a:t>
            </a:r>
            <a:endParaRPr lang="fr-FR" sz="1500" b="1" dirty="0" smtClean="0">
              <a:cs typeface="+mj-cs"/>
            </a:endParaRPr>
          </a:p>
          <a:p>
            <a:endParaRPr lang="fr-FR" sz="1600" b="1" dirty="0" smtClean="0"/>
          </a:p>
          <a:p>
            <a:endParaRPr lang="fr-FR" sz="1600" b="1" dirty="0" smtClean="0"/>
          </a:p>
          <a:p>
            <a:endParaRPr lang="fr-FR" sz="1600" dirty="0" smtClean="0">
              <a:latin typeface="Arial" pitchFamily="34" charset="0"/>
              <a:cs typeface="Arial" pitchFamily="34" charset="0"/>
            </a:endParaRPr>
          </a:p>
          <a:p>
            <a:endParaRPr lang="fr-FR" sz="1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49" name="Flèche droite à entaille 48"/>
          <p:cNvSpPr/>
          <p:nvPr/>
        </p:nvSpPr>
        <p:spPr>
          <a:xfrm>
            <a:off x="596794" y="1571611"/>
            <a:ext cx="1368000" cy="648000"/>
          </a:xfrm>
          <a:prstGeom prst="notchedRightArrow">
            <a:avLst/>
          </a:prstGeom>
          <a:solidFill>
            <a:schemeClr val="accent3">
              <a:lumMod val="60000"/>
              <a:lumOff val="40000"/>
            </a:schemeClr>
          </a:solidFill>
          <a:ln w="3175">
            <a:solidFill>
              <a:schemeClr val="tx1"/>
            </a:solidFill>
          </a:ln>
        </p:spPr>
        <p:txBody>
          <a:bodyPr wrap="none">
            <a:spAutoFit/>
          </a:bodyPr>
          <a:lstStyle/>
          <a:p>
            <a:endParaRPr lang="fr-FR" sz="1500" i="1" dirty="0">
              <a:solidFill>
                <a:srgbClr val="FF0000"/>
              </a:solidFill>
              <a:effectLst>
                <a:outerShdw blurRad="38100" dist="38100" dir="2700000" algn="tl">
                  <a:srgbClr val="000000">
                    <a:alpha val="43137"/>
                  </a:srgbClr>
                </a:outerShdw>
              </a:effectLst>
            </a:endParaRPr>
          </a:p>
        </p:txBody>
      </p:sp>
      <p:sp>
        <p:nvSpPr>
          <p:cNvPr id="30" name="Rectangle 29"/>
          <p:cNvSpPr/>
          <p:nvPr/>
        </p:nvSpPr>
        <p:spPr>
          <a:xfrm>
            <a:off x="6551238" y="642918"/>
            <a:ext cx="2307042" cy="252000"/>
          </a:xfrm>
          <a:prstGeom prst="rect">
            <a:avLst/>
          </a:prstGeom>
          <a:solidFill>
            <a:schemeClr val="accent6">
              <a:lumMod val="20000"/>
              <a:lumOff val="80000"/>
            </a:schemeClr>
          </a:solidFill>
        </p:spPr>
        <p:txBody>
          <a:bodyPr wrap="none">
            <a:spAutoFit/>
          </a:bodyPr>
          <a:lstStyle/>
          <a:p>
            <a:r>
              <a:rPr lang="ar-DZ" sz="1200" b="1" dirty="0" smtClean="0">
                <a:solidFill>
                  <a:srgbClr val="FF0000"/>
                </a:solidFill>
              </a:rPr>
              <a:t>تعريف الأخلاق وعلم الأخلاق وآداب المهنة </a:t>
            </a:r>
            <a:endParaRPr lang="fr-FR" sz="1200" b="1" dirty="0" smtClean="0">
              <a:solidFill>
                <a:srgbClr val="FF0000"/>
              </a:solidFill>
            </a:endParaRPr>
          </a:p>
          <a:p>
            <a:endParaRPr lang="fr-FR" dirty="0"/>
          </a:p>
        </p:txBody>
      </p:sp>
      <p:sp>
        <p:nvSpPr>
          <p:cNvPr id="39" name="Rectangle 38"/>
          <p:cNvSpPr/>
          <p:nvPr/>
        </p:nvSpPr>
        <p:spPr>
          <a:xfrm>
            <a:off x="8306526" y="1142984"/>
            <a:ext cx="551754" cy="252000"/>
          </a:xfrm>
          <a:prstGeom prst="rect">
            <a:avLst/>
          </a:prstGeom>
          <a:solidFill>
            <a:schemeClr val="accent6">
              <a:lumMod val="20000"/>
              <a:lumOff val="80000"/>
            </a:schemeClr>
          </a:solidFill>
        </p:spPr>
        <p:txBody>
          <a:bodyPr wrap="none">
            <a:spAutoFit/>
          </a:bodyPr>
          <a:lstStyle/>
          <a:p>
            <a:r>
              <a:rPr lang="ar-DZ" sz="1200" b="1" dirty="0" smtClean="0">
                <a:solidFill>
                  <a:srgbClr val="FF0000"/>
                </a:solidFill>
              </a:rPr>
              <a:t>الأخلاق</a:t>
            </a:r>
            <a:endParaRPr lang="fr-FR" sz="1200" dirty="0"/>
          </a:p>
        </p:txBody>
      </p:sp>
      <p:sp>
        <p:nvSpPr>
          <p:cNvPr id="41" name="Rectangle 40"/>
          <p:cNvSpPr/>
          <p:nvPr/>
        </p:nvSpPr>
        <p:spPr>
          <a:xfrm>
            <a:off x="740648" y="1748513"/>
            <a:ext cx="1188146" cy="307777"/>
          </a:xfrm>
          <a:prstGeom prst="rect">
            <a:avLst/>
          </a:prstGeom>
        </p:spPr>
        <p:txBody>
          <a:bodyPr wrap="none">
            <a:spAutoFit/>
          </a:bodyPr>
          <a:lstStyle/>
          <a:p>
            <a:r>
              <a:rPr lang="fr-FR" sz="1400" b="1" i="1" dirty="0" smtClean="0">
                <a:solidFill>
                  <a:srgbClr val="FF0000"/>
                </a:solidFill>
                <a:effectLst>
                  <a:outerShdw blurRad="38100" dist="38100" dir="2700000" algn="tl">
                    <a:srgbClr val="000000">
                      <a:alpha val="43137"/>
                    </a:srgbClr>
                  </a:outerShdw>
                </a:effectLst>
              </a:rPr>
              <a:t>La morale </a:t>
            </a:r>
            <a:endParaRPr lang="fr-FR" sz="1400" i="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13</a:t>
            </a:fld>
            <a:endParaRPr lang="fr-FR"/>
          </a:p>
        </p:txBody>
      </p:sp>
      <p:sp>
        <p:nvSpPr>
          <p:cNvPr id="7" name="Rectangle 3"/>
          <p:cNvSpPr>
            <a:spLocks noChangeArrowheads="1"/>
          </p:cNvSpPr>
          <p:nvPr/>
        </p:nvSpPr>
        <p:spPr bwMode="auto">
          <a:xfrm>
            <a:off x="169852" y="1071546"/>
            <a:ext cx="1188000" cy="292388"/>
          </a:xfrm>
          <a:prstGeom prst="rect">
            <a:avLst/>
          </a:prstGeom>
          <a:solidFill>
            <a:schemeClr val="accent5">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1.1.2. Ethique</a:t>
            </a:r>
            <a:endParaRPr kumimoji="0" lang="fr-FR" sz="1800" b="0" i="0" u="none" strike="noStrike" cap="none" normalizeH="0" baseline="0" dirty="0" smtClean="0">
              <a:ln>
                <a:noFill/>
              </a:ln>
              <a:solidFill>
                <a:srgbClr val="FF0000"/>
              </a:solidFill>
              <a:effectLst/>
              <a:latin typeface="Arial" pitchFamily="34" charset="0"/>
              <a:cs typeface="Arial" pitchFamily="34" charset="0"/>
            </a:endParaRPr>
          </a:p>
        </p:txBody>
      </p:sp>
      <p:sp>
        <p:nvSpPr>
          <p:cNvPr id="11" name="Rectangle 10"/>
          <p:cNvSpPr/>
          <p:nvPr/>
        </p:nvSpPr>
        <p:spPr>
          <a:xfrm>
            <a:off x="864562" y="3643314"/>
            <a:ext cx="3636000" cy="469359"/>
          </a:xfrm>
          <a:prstGeom prst="rect">
            <a:avLst/>
          </a:prstGeom>
          <a:solidFill>
            <a:schemeClr val="accent3">
              <a:lumMod val="20000"/>
              <a:lumOff val="80000"/>
            </a:schemeClr>
          </a:solidFill>
          <a:ln w="3175">
            <a:solidFill>
              <a:schemeClr val="bg1"/>
            </a:solidFill>
          </a:ln>
        </p:spPr>
        <p:txBody>
          <a:bodyPr>
            <a:spAutoFit/>
          </a:bodyPr>
          <a:lstStyle/>
          <a:p>
            <a:pPr algn="ctr">
              <a:spcAft>
                <a:spcPts val="300"/>
              </a:spcAft>
            </a:pPr>
            <a:r>
              <a:rPr lang="fr-FR" sz="1100" dirty="0" smtClean="0"/>
              <a:t>A l'inverse de la morale, l'éthique n'est pas un ensemble</a:t>
            </a:r>
          </a:p>
          <a:p>
            <a:pPr algn="ctr">
              <a:spcAft>
                <a:spcPts val="300"/>
              </a:spcAft>
            </a:pPr>
            <a:r>
              <a:rPr lang="fr-FR" sz="1100" dirty="0" smtClean="0"/>
              <a:t> de valeurs ni de principes immuables et indiscutables</a:t>
            </a:r>
            <a:endParaRPr lang="fr-FR" sz="1100" dirty="0"/>
          </a:p>
        </p:txBody>
      </p:sp>
      <p:sp>
        <p:nvSpPr>
          <p:cNvPr id="13" name="Rectangle 12"/>
          <p:cNvSpPr/>
          <p:nvPr/>
        </p:nvSpPr>
        <p:spPr>
          <a:xfrm flipH="1">
            <a:off x="1590182" y="4714884"/>
            <a:ext cx="2196000" cy="469359"/>
          </a:xfrm>
          <a:prstGeom prst="rect">
            <a:avLst/>
          </a:prstGeom>
          <a:solidFill>
            <a:schemeClr val="accent3">
              <a:lumMod val="20000"/>
              <a:lumOff val="80000"/>
            </a:schemeClr>
          </a:solidFill>
          <a:ln w="3175">
            <a:solidFill>
              <a:schemeClr val="bg1"/>
            </a:solidFill>
          </a:ln>
        </p:spPr>
        <p:txBody>
          <a:bodyPr wrap="square">
            <a:spAutoFit/>
          </a:bodyPr>
          <a:lstStyle/>
          <a:p>
            <a:pPr algn="ctr">
              <a:spcAft>
                <a:spcPts val="300"/>
              </a:spcAft>
            </a:pPr>
            <a:r>
              <a:rPr lang="fr-FR" sz="1100" dirty="0" smtClean="0"/>
              <a:t>C'est une réflexion permanente </a:t>
            </a:r>
            <a:endParaRPr lang="ar-DZ" sz="1100" dirty="0" smtClean="0"/>
          </a:p>
          <a:p>
            <a:pPr algn="ctr">
              <a:spcAft>
                <a:spcPts val="300"/>
              </a:spcAft>
            </a:pPr>
            <a:r>
              <a:rPr lang="fr-FR" sz="1100" dirty="0" smtClean="0"/>
              <a:t>de l'individu en vue du bien-agir</a:t>
            </a:r>
          </a:p>
        </p:txBody>
      </p:sp>
      <p:pic>
        <p:nvPicPr>
          <p:cNvPr id="17" name="Picture 2" descr="L'éthique Mot, éthique Textote, Icône D'éthique Ou Logo, Ensemble De  Couleur Illustration de Vecteur - Illustration du confusion, éthique:  135400627"/>
          <p:cNvPicPr>
            <a:picLocks noChangeAspect="1" noChangeArrowheads="1"/>
          </p:cNvPicPr>
          <p:nvPr/>
        </p:nvPicPr>
        <p:blipFill>
          <a:blip r:embed="rId3" cstate="print"/>
          <a:srcRect/>
          <a:stretch>
            <a:fillRect/>
          </a:stretch>
        </p:blipFill>
        <p:spPr bwMode="auto">
          <a:xfrm>
            <a:off x="4643438" y="1000108"/>
            <a:ext cx="1368000" cy="1440001"/>
          </a:xfrm>
          <a:prstGeom prst="rect">
            <a:avLst/>
          </a:prstGeom>
          <a:noFill/>
        </p:spPr>
      </p:pic>
      <p:sp>
        <p:nvSpPr>
          <p:cNvPr id="9" name="Rectangle 8"/>
          <p:cNvSpPr/>
          <p:nvPr/>
        </p:nvSpPr>
        <p:spPr>
          <a:xfrm>
            <a:off x="1428728" y="1071546"/>
            <a:ext cx="2412000" cy="261610"/>
          </a:xfrm>
          <a:prstGeom prst="rect">
            <a:avLst/>
          </a:prstGeom>
        </p:spPr>
        <p:txBody>
          <a:bodyPr wrap="square">
            <a:spAutoFit/>
          </a:bodyPr>
          <a:lstStyle/>
          <a:p>
            <a:pPr algn="ctr"/>
            <a:r>
              <a:rPr lang="fr-FR" sz="1100" dirty="0" smtClean="0"/>
              <a:t>Du grec </a:t>
            </a:r>
            <a:r>
              <a:rPr lang="fr-FR" sz="1100" b="1" i="1" dirty="0" smtClean="0"/>
              <a:t>ethos</a:t>
            </a:r>
            <a:r>
              <a:rPr lang="fr-FR" sz="1100" i="1" dirty="0" smtClean="0"/>
              <a:t> </a:t>
            </a:r>
            <a:r>
              <a:rPr lang="fr-FR" sz="1100" dirty="0" smtClean="0"/>
              <a:t>« manière de vivre »</a:t>
            </a:r>
            <a:endParaRPr lang="fr-FR" sz="1100" dirty="0"/>
          </a:p>
        </p:txBody>
      </p:sp>
      <p:sp>
        <p:nvSpPr>
          <p:cNvPr id="20" name="Flèche droite à entaille 19"/>
          <p:cNvSpPr/>
          <p:nvPr/>
        </p:nvSpPr>
        <p:spPr>
          <a:xfrm flipH="1">
            <a:off x="8072462" y="2428868"/>
            <a:ext cx="900000" cy="550247"/>
          </a:xfrm>
          <a:prstGeom prst="notchedRightArrow">
            <a:avLst/>
          </a:prstGeom>
          <a:solidFill>
            <a:schemeClr val="accent6">
              <a:lumMod val="40000"/>
              <a:lumOff val="60000"/>
            </a:schemeClr>
          </a:solidFill>
          <a:ln w="3175">
            <a:solidFill>
              <a:schemeClr val="tx1"/>
            </a:solidFill>
          </a:ln>
        </p:spPr>
        <p:txBody>
          <a:bodyPr wrap="square">
            <a:spAutoFit/>
          </a:bodyPr>
          <a:lstStyle/>
          <a:p>
            <a:endParaRPr lang="fr-FR" sz="1200" b="1" dirty="0">
              <a:solidFill>
                <a:srgbClr val="FF0000"/>
              </a:solidFill>
              <a:effectLst>
                <a:outerShdw blurRad="38100" dist="38100" dir="2700000" algn="tl">
                  <a:srgbClr val="000000">
                    <a:alpha val="43137"/>
                  </a:srgbClr>
                </a:outerShdw>
              </a:effectLst>
            </a:endParaRPr>
          </a:p>
        </p:txBody>
      </p:sp>
      <p:sp>
        <p:nvSpPr>
          <p:cNvPr id="10" name="Rectangle à coins arrondis 9"/>
          <p:cNvSpPr/>
          <p:nvPr/>
        </p:nvSpPr>
        <p:spPr>
          <a:xfrm>
            <a:off x="1650380" y="2351810"/>
            <a:ext cx="3636000" cy="720000"/>
          </a:xfrm>
          <a:prstGeom prst="roundRect">
            <a:avLst/>
          </a:prstGeom>
          <a:solidFill>
            <a:schemeClr val="accent3">
              <a:lumMod val="60000"/>
              <a:lumOff val="40000"/>
            </a:schemeClr>
          </a:solidFill>
          <a:ln>
            <a:solidFill>
              <a:schemeClr val="bg1"/>
            </a:solidFill>
          </a:ln>
        </p:spPr>
        <p:txBody>
          <a:bodyPr wrap="square">
            <a:spAutoFit/>
          </a:bodyPr>
          <a:lstStyle/>
          <a:p>
            <a:pPr algn="ctr">
              <a:spcAft>
                <a:spcPts val="300"/>
              </a:spcAft>
            </a:pPr>
            <a:r>
              <a:rPr lang="fr-FR" sz="1100" b="1" i="1" dirty="0" smtClean="0">
                <a:solidFill>
                  <a:srgbClr val="FF0000"/>
                </a:solidFill>
              </a:rPr>
              <a:t>Branche de la philosophie qui s'intéresse aux </a:t>
            </a:r>
            <a:endParaRPr lang="ar-DZ" sz="1100" b="1" i="1" dirty="0" smtClean="0">
              <a:solidFill>
                <a:srgbClr val="FF0000"/>
              </a:solidFill>
            </a:endParaRPr>
          </a:p>
          <a:p>
            <a:pPr algn="ctr">
              <a:spcAft>
                <a:spcPts val="300"/>
              </a:spcAft>
            </a:pPr>
            <a:r>
              <a:rPr lang="fr-FR" sz="1100" b="1" i="1" dirty="0" smtClean="0">
                <a:solidFill>
                  <a:srgbClr val="FF0000"/>
                </a:solidFill>
              </a:rPr>
              <a:t>comportements humains et, plus précisément, </a:t>
            </a:r>
            <a:endParaRPr lang="ar-DZ" sz="1100" b="1" i="1" dirty="0" smtClean="0">
              <a:solidFill>
                <a:srgbClr val="FF0000"/>
              </a:solidFill>
            </a:endParaRPr>
          </a:p>
          <a:p>
            <a:pPr algn="ctr">
              <a:spcAft>
                <a:spcPts val="300"/>
              </a:spcAft>
            </a:pPr>
            <a:r>
              <a:rPr lang="fr-FR" sz="1100" b="1" i="1" dirty="0" smtClean="0">
                <a:solidFill>
                  <a:srgbClr val="FF0000"/>
                </a:solidFill>
              </a:rPr>
              <a:t>à la conduite des individus en société</a:t>
            </a:r>
            <a:endParaRPr lang="fr-FR" sz="1100" b="1" i="1" dirty="0">
              <a:solidFill>
                <a:srgbClr val="FF0000"/>
              </a:solidFill>
            </a:endParaRPr>
          </a:p>
        </p:txBody>
      </p:sp>
      <p:sp>
        <p:nvSpPr>
          <p:cNvPr id="16" name="Rectangle 15"/>
          <p:cNvSpPr/>
          <p:nvPr/>
        </p:nvSpPr>
        <p:spPr>
          <a:xfrm>
            <a:off x="142844" y="6357958"/>
            <a:ext cx="8820000"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266" name="Picture 2" descr="Code d'éthique et de déontologie de la commande publique | Autorité de  régulation de la commande publique (ARCOP)"/>
          <p:cNvPicPr>
            <a:picLocks noChangeAspect="1" noChangeArrowheads="1"/>
          </p:cNvPicPr>
          <p:nvPr/>
        </p:nvPicPr>
        <p:blipFill>
          <a:blip r:embed="rId4" cstate="print"/>
          <a:srcRect/>
          <a:stretch>
            <a:fillRect/>
          </a:stretch>
        </p:blipFill>
        <p:spPr bwMode="auto">
          <a:xfrm>
            <a:off x="4357687" y="5192749"/>
            <a:ext cx="1980000" cy="1386738"/>
          </a:xfrm>
          <a:prstGeom prst="rect">
            <a:avLst/>
          </a:prstGeom>
          <a:noFill/>
        </p:spPr>
      </p:pic>
      <p:sp>
        <p:nvSpPr>
          <p:cNvPr id="18" name="Rectangle 17"/>
          <p:cNvSpPr/>
          <p:nvPr/>
        </p:nvSpPr>
        <p:spPr>
          <a:xfrm>
            <a:off x="5786446" y="3643314"/>
            <a:ext cx="2736000" cy="500137"/>
          </a:xfrm>
          <a:prstGeom prst="rect">
            <a:avLst/>
          </a:prstGeom>
          <a:solidFill>
            <a:schemeClr val="accent6">
              <a:lumMod val="20000"/>
              <a:lumOff val="80000"/>
            </a:schemeClr>
          </a:solidFill>
          <a:ln w="3175">
            <a:solidFill>
              <a:schemeClr val="bg1"/>
            </a:solidFill>
          </a:ln>
        </p:spPr>
        <p:txBody>
          <a:bodyPr wrap="square">
            <a:spAutoFit/>
          </a:bodyPr>
          <a:lstStyle/>
          <a:p>
            <a:pPr algn="ctr">
              <a:spcAft>
                <a:spcPts val="300"/>
              </a:spcAft>
            </a:pPr>
            <a:r>
              <a:rPr lang="ar-DZ" sz="1200" dirty="0" smtClean="0"/>
              <a:t>على عكس الأخلاق ، فإن علم الأخلاق ليست </a:t>
            </a:r>
          </a:p>
          <a:p>
            <a:pPr algn="ctr"/>
            <a:r>
              <a:rPr lang="ar-DZ" sz="1200" dirty="0" smtClean="0"/>
              <a:t>مجموعة من القيم أو المبادئ الثابتة وغير القابلة للجدل</a:t>
            </a:r>
            <a:endParaRPr lang="fr-FR" sz="1200" dirty="0" smtClean="0"/>
          </a:p>
        </p:txBody>
      </p:sp>
      <p:sp>
        <p:nvSpPr>
          <p:cNvPr id="19" name="Rectangle 18"/>
          <p:cNvSpPr/>
          <p:nvPr/>
        </p:nvSpPr>
        <p:spPr>
          <a:xfrm>
            <a:off x="6000760" y="4714884"/>
            <a:ext cx="2376000" cy="276999"/>
          </a:xfrm>
          <a:prstGeom prst="rect">
            <a:avLst/>
          </a:prstGeom>
          <a:solidFill>
            <a:schemeClr val="accent6">
              <a:lumMod val="20000"/>
              <a:lumOff val="80000"/>
            </a:schemeClr>
          </a:solidFill>
          <a:ln w="3175">
            <a:solidFill>
              <a:schemeClr val="bg1"/>
            </a:solidFill>
          </a:ln>
        </p:spPr>
        <p:txBody>
          <a:bodyPr wrap="none">
            <a:spAutoFit/>
          </a:bodyPr>
          <a:lstStyle/>
          <a:p>
            <a:r>
              <a:rPr lang="ar-DZ" sz="1200" dirty="0" smtClean="0"/>
              <a:t>إنها تفكير دائم للفرد بهدف التصرف بشكل جيد</a:t>
            </a:r>
            <a:endParaRPr lang="fr-FR" sz="1200" dirty="0" smtClean="0"/>
          </a:p>
        </p:txBody>
      </p:sp>
      <p:cxnSp>
        <p:nvCxnSpPr>
          <p:cNvPr id="21" name="Connecteur droit 20"/>
          <p:cNvCxnSpPr/>
          <p:nvPr/>
        </p:nvCxnSpPr>
        <p:spPr>
          <a:xfrm rot="5400000">
            <a:off x="3917818" y="3702950"/>
            <a:ext cx="288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Flèche vers le bas 22"/>
          <p:cNvSpPr/>
          <p:nvPr/>
        </p:nvSpPr>
        <p:spPr>
          <a:xfrm>
            <a:off x="2533488" y="4286256"/>
            <a:ext cx="324000" cy="288000"/>
          </a:xfrm>
          <a:prstGeom prst="downArrow">
            <a:avLst/>
          </a:prstGeom>
          <a:solidFill>
            <a:schemeClr val="accent3">
              <a:lumMod val="20000"/>
              <a:lumOff val="80000"/>
            </a:schemeClr>
          </a:solidFill>
          <a:ln w="31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4" name="Flèche vers le bas 23"/>
          <p:cNvSpPr/>
          <p:nvPr/>
        </p:nvSpPr>
        <p:spPr>
          <a:xfrm>
            <a:off x="7000892" y="4286256"/>
            <a:ext cx="324000" cy="288000"/>
          </a:xfrm>
          <a:prstGeom prst="downArrow">
            <a:avLst/>
          </a:prstGeom>
          <a:solidFill>
            <a:schemeClr val="accent6">
              <a:lumMod val="20000"/>
              <a:lumOff val="80000"/>
            </a:schemeClr>
          </a:solidFill>
          <a:ln w="31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5" name="Rectangle 24"/>
          <p:cNvSpPr/>
          <p:nvPr/>
        </p:nvSpPr>
        <p:spPr>
          <a:xfrm>
            <a:off x="8143900" y="2571744"/>
            <a:ext cx="720000" cy="276999"/>
          </a:xfrm>
          <a:prstGeom prst="rect">
            <a:avLst/>
          </a:prstGeom>
        </p:spPr>
        <p:txBody>
          <a:bodyPr wrap="none">
            <a:spAutoFit/>
          </a:bodyPr>
          <a:lstStyle/>
          <a:p>
            <a:r>
              <a:rPr lang="ar-DZ" sz="1200" b="1" dirty="0" smtClean="0">
                <a:solidFill>
                  <a:srgbClr val="FF0000"/>
                </a:solidFill>
                <a:effectLst>
                  <a:outerShdw blurRad="38100" dist="38100" dir="2700000" algn="tl">
                    <a:srgbClr val="000000">
                      <a:alpha val="43137"/>
                    </a:srgbClr>
                  </a:outerShdw>
                </a:effectLst>
              </a:rPr>
              <a:t>علم ألأخلاق</a:t>
            </a:r>
            <a:endParaRPr lang="fr-FR" sz="1200" b="1" dirty="0">
              <a:solidFill>
                <a:srgbClr val="FF0000"/>
              </a:solidFill>
              <a:effectLst>
                <a:outerShdw blurRad="38100" dist="38100" dir="2700000" algn="tl">
                  <a:srgbClr val="000000">
                    <a:alpha val="43137"/>
                  </a:srgbClr>
                </a:outerShdw>
              </a:effectLst>
            </a:endParaRPr>
          </a:p>
        </p:txBody>
      </p:sp>
      <p:sp>
        <p:nvSpPr>
          <p:cNvPr id="26" name="Rectangle 25"/>
          <p:cNvSpPr/>
          <p:nvPr/>
        </p:nvSpPr>
        <p:spPr>
          <a:xfrm>
            <a:off x="3679713" y="1071546"/>
            <a:ext cx="889987" cy="261610"/>
          </a:xfrm>
          <a:prstGeom prst="rect">
            <a:avLst/>
          </a:prstGeom>
        </p:spPr>
        <p:txBody>
          <a:bodyPr wrap="none">
            <a:spAutoFit/>
          </a:bodyPr>
          <a:lstStyle/>
          <a:p>
            <a:r>
              <a:rPr lang="fr-FR" sz="1100" dirty="0" smtClean="0"/>
              <a:t>(</a:t>
            </a:r>
            <a:r>
              <a:rPr lang="ar-DZ" sz="1100" b="1" dirty="0" smtClean="0"/>
              <a:t>أسلوب الحياة</a:t>
            </a:r>
            <a:r>
              <a:rPr lang="fr-FR" sz="1100" dirty="0" smtClean="0"/>
              <a:t>)</a:t>
            </a:r>
            <a:endParaRPr lang="fr-FR" sz="1100" dirty="0"/>
          </a:p>
        </p:txBody>
      </p:sp>
      <p:sp>
        <p:nvSpPr>
          <p:cNvPr id="27" name="Rectangle à coins arrondis 26"/>
          <p:cNvSpPr/>
          <p:nvPr/>
        </p:nvSpPr>
        <p:spPr>
          <a:xfrm>
            <a:off x="5429256" y="2500306"/>
            <a:ext cx="2556000" cy="540000"/>
          </a:xfrm>
          <a:prstGeom prst="roundRect">
            <a:avLst/>
          </a:prstGeom>
          <a:solidFill>
            <a:schemeClr val="accent6">
              <a:lumMod val="40000"/>
              <a:lumOff val="60000"/>
            </a:schemeClr>
          </a:solidFill>
        </p:spPr>
        <p:txBody>
          <a:bodyPr wrap="square">
            <a:spAutoFit/>
          </a:bodyPr>
          <a:lstStyle/>
          <a:p>
            <a:pPr algn="ctr">
              <a:spcAft>
                <a:spcPts val="300"/>
              </a:spcAft>
            </a:pPr>
            <a:r>
              <a:rPr lang="ar-DZ" sz="1200" b="1" dirty="0" smtClean="0">
                <a:solidFill>
                  <a:srgbClr val="FF0000"/>
                </a:solidFill>
                <a:effectLst>
                  <a:outerShdw blurRad="38100" dist="38100" dir="2700000" algn="tl">
                    <a:srgbClr val="000000">
                      <a:alpha val="43137"/>
                    </a:srgbClr>
                  </a:outerShdw>
                </a:effectLst>
              </a:rPr>
              <a:t>فرع من فروع الفلسفة يهتم بالسلوك البشري ،</a:t>
            </a:r>
          </a:p>
          <a:p>
            <a:pPr algn="ctr"/>
            <a:r>
              <a:rPr lang="ar-DZ" sz="1200" b="1" dirty="0" smtClean="0">
                <a:solidFill>
                  <a:srgbClr val="FF0000"/>
                </a:solidFill>
                <a:effectLst>
                  <a:outerShdw blurRad="38100" dist="38100" dir="2700000" algn="tl">
                    <a:srgbClr val="000000">
                      <a:alpha val="43137"/>
                    </a:srgbClr>
                  </a:outerShdw>
                </a:effectLst>
              </a:rPr>
              <a:t>و بشكل أكثر</a:t>
            </a:r>
            <a:r>
              <a:rPr lang="ar-DZ" sz="1200" dirty="0" smtClean="0">
                <a:effectLst>
                  <a:outerShdw blurRad="38100" dist="38100" dir="2700000" algn="tl">
                    <a:srgbClr val="000000">
                      <a:alpha val="43137"/>
                    </a:srgbClr>
                  </a:outerShdw>
                </a:effectLst>
              </a:rPr>
              <a:t> </a:t>
            </a:r>
            <a:r>
              <a:rPr lang="ar-DZ" sz="1200" b="1" dirty="0" smtClean="0">
                <a:solidFill>
                  <a:srgbClr val="FF0000"/>
                </a:solidFill>
                <a:effectLst>
                  <a:outerShdw blurRad="38100" dist="38100" dir="2700000" algn="tl">
                    <a:srgbClr val="000000">
                      <a:alpha val="43137"/>
                    </a:srgbClr>
                  </a:outerShdw>
                </a:effectLst>
              </a:rPr>
              <a:t>تحديدًا بسلوك الأفراد في المجتمع</a:t>
            </a:r>
            <a:endParaRPr lang="fr-FR" sz="1200" b="1" dirty="0" smtClean="0">
              <a:solidFill>
                <a:srgbClr val="FF0000"/>
              </a:solidFill>
              <a:effectLst>
                <a:outerShdw blurRad="38100" dist="38100" dir="2700000" algn="tl">
                  <a:srgbClr val="000000">
                    <a:alpha val="43137"/>
                  </a:srgbClr>
                </a:outerShdw>
              </a:effectLst>
            </a:endParaRPr>
          </a:p>
          <a:p>
            <a:pPr algn="ctr"/>
            <a:r>
              <a:rPr lang="ar-DZ" sz="1200" b="1" dirty="0" smtClean="0">
                <a:solidFill>
                  <a:srgbClr val="FF0000"/>
                </a:solidFill>
                <a:effectLst>
                  <a:outerShdw blurRad="38100" dist="38100" dir="2700000" algn="tl">
                    <a:srgbClr val="000000">
                      <a:alpha val="43137"/>
                    </a:srgbClr>
                  </a:outerShdw>
                </a:effectLst>
              </a:rPr>
              <a:t> </a:t>
            </a:r>
          </a:p>
        </p:txBody>
      </p:sp>
      <p:sp>
        <p:nvSpPr>
          <p:cNvPr id="28" name="Flèche droite à entaille 27"/>
          <p:cNvSpPr/>
          <p:nvPr/>
        </p:nvSpPr>
        <p:spPr>
          <a:xfrm>
            <a:off x="214282" y="2357429"/>
            <a:ext cx="1332000" cy="684000"/>
          </a:xfrm>
          <a:prstGeom prst="notchedRightArrow">
            <a:avLst/>
          </a:prstGeom>
          <a:solidFill>
            <a:schemeClr val="accent3">
              <a:lumMod val="60000"/>
              <a:lumOff val="40000"/>
            </a:schemeClr>
          </a:solidFill>
          <a:ln w="3175">
            <a:solidFill>
              <a:schemeClr val="tx1"/>
            </a:solidFill>
          </a:ln>
        </p:spPr>
        <p:txBody>
          <a:bodyPr wrap="none">
            <a:spAutoFit/>
          </a:bodyPr>
          <a:lstStyle/>
          <a:p>
            <a:endParaRPr lang="fr-FR" sz="1300" dirty="0">
              <a:solidFill>
                <a:srgbClr val="FF0000"/>
              </a:solidFill>
              <a:effectLst>
                <a:outerShdw blurRad="38100" dist="38100" dir="2700000" algn="tl">
                  <a:srgbClr val="000000">
                    <a:alpha val="43137"/>
                  </a:srgbClr>
                </a:outerShdw>
              </a:effectLst>
            </a:endParaRPr>
          </a:p>
        </p:txBody>
      </p:sp>
      <p:sp>
        <p:nvSpPr>
          <p:cNvPr id="29" name="Rectangle 1"/>
          <p:cNvSpPr>
            <a:spLocks noChangeArrowheads="1"/>
          </p:cNvSpPr>
          <p:nvPr/>
        </p:nvSpPr>
        <p:spPr bwMode="auto">
          <a:xfrm>
            <a:off x="1666196" y="214290"/>
            <a:ext cx="5620448" cy="292388"/>
          </a:xfrm>
          <a:prstGeom prst="rect">
            <a:avLst/>
          </a:prstGeom>
          <a:solidFill>
            <a:schemeClr val="accent5">
              <a:lumMod val="20000"/>
              <a:lumOff val="80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effectLst/>
                <a:latin typeface="+mj-lt"/>
                <a:ea typeface="Times New Roman" pitchFamily="18" charset="0"/>
                <a:cs typeface="Times New Roman" pitchFamily="18" charset="0"/>
              </a:rPr>
              <a:t>CHAP. I :</a:t>
            </a:r>
            <a:r>
              <a:rPr lang="fr-FR" sz="1300" dirty="0" smtClean="0">
                <a:latin typeface="+mj-lt"/>
                <a:ea typeface="Times New Roman" pitchFamily="18" charset="0"/>
                <a:cs typeface="Arial" pitchFamily="34" charset="0"/>
              </a:rPr>
              <a:t> </a:t>
            </a:r>
            <a:r>
              <a:rPr kumimoji="0" lang="fr-FR" sz="1300" b="1" i="0" u="none" strike="noStrike" cap="none" normalizeH="0" baseline="0" dirty="0" smtClean="0">
                <a:ln>
                  <a:noFill/>
                </a:ln>
                <a:effectLst/>
                <a:latin typeface="+mj-lt"/>
                <a:ea typeface="Times New Roman" pitchFamily="18" charset="0"/>
                <a:cs typeface="Times New Roman" pitchFamily="18" charset="0"/>
              </a:rPr>
              <a:t>L'ETHIQUE ET LA DEONTOLOGIE UNIVERSITAIRES</a:t>
            </a:r>
            <a:endParaRPr kumimoji="0" lang="fr-FR" sz="1300" b="0" i="0" u="none" strike="noStrike" cap="none" normalizeH="0" baseline="0" dirty="0" smtClean="0">
              <a:ln>
                <a:noFill/>
              </a:ln>
              <a:effectLst/>
              <a:latin typeface="+mj-lt"/>
              <a:cs typeface="Arial" pitchFamily="34" charset="0"/>
            </a:endParaRPr>
          </a:p>
        </p:txBody>
      </p:sp>
      <p:sp>
        <p:nvSpPr>
          <p:cNvPr id="30" name="Rectangle 2"/>
          <p:cNvSpPr>
            <a:spLocks noChangeArrowheads="1"/>
          </p:cNvSpPr>
          <p:nvPr/>
        </p:nvSpPr>
        <p:spPr bwMode="auto">
          <a:xfrm>
            <a:off x="175504" y="642918"/>
            <a:ext cx="4572000" cy="261610"/>
          </a:xfrm>
          <a:prstGeom prst="rect">
            <a:avLst/>
          </a:prstGeom>
          <a:solidFill>
            <a:schemeClr val="accent5">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effectLst/>
                <a:latin typeface="Times New Roman" pitchFamily="18" charset="0"/>
                <a:ea typeface="Times New Roman" pitchFamily="18" charset="0"/>
                <a:cs typeface="Times New Roman" pitchFamily="18" charset="0"/>
              </a:rPr>
              <a:t>I.1. DEFINITION DE MORALE, D'ETHIQUE ET DE DEONTOLOGIE</a:t>
            </a:r>
            <a:endParaRPr kumimoji="0" lang="fr-FR" sz="1100" b="0" i="0" u="none" strike="noStrike" cap="none" normalizeH="0" baseline="0" dirty="0" smtClean="0">
              <a:ln>
                <a:noFill/>
              </a:ln>
              <a:effectLst/>
              <a:latin typeface="Arial" pitchFamily="34" charset="0"/>
              <a:cs typeface="Arial" pitchFamily="34" charset="0"/>
            </a:endParaRPr>
          </a:p>
        </p:txBody>
      </p:sp>
      <p:sp>
        <p:nvSpPr>
          <p:cNvPr id="31" name="Rectangle 30"/>
          <p:cNvSpPr/>
          <p:nvPr/>
        </p:nvSpPr>
        <p:spPr>
          <a:xfrm>
            <a:off x="8102280" y="1071546"/>
            <a:ext cx="756000" cy="252000"/>
          </a:xfrm>
          <a:prstGeom prst="rect">
            <a:avLst/>
          </a:prstGeom>
          <a:solidFill>
            <a:schemeClr val="accent6">
              <a:lumMod val="20000"/>
              <a:lumOff val="80000"/>
            </a:schemeClr>
          </a:solidFill>
        </p:spPr>
        <p:txBody>
          <a:bodyPr wrap="none">
            <a:spAutoFit/>
          </a:bodyPr>
          <a:lstStyle/>
          <a:p>
            <a:r>
              <a:rPr lang="ar-DZ" sz="1200" b="1" dirty="0" smtClean="0">
                <a:solidFill>
                  <a:srgbClr val="FF0000"/>
                </a:solidFill>
              </a:rPr>
              <a:t>علم ألأخلاق</a:t>
            </a:r>
            <a:endParaRPr lang="fr-FR" sz="1200" b="1" dirty="0">
              <a:solidFill>
                <a:srgbClr val="FF0000"/>
              </a:solidFill>
            </a:endParaRPr>
          </a:p>
        </p:txBody>
      </p:sp>
      <p:sp>
        <p:nvSpPr>
          <p:cNvPr id="32" name="Rectangle 31"/>
          <p:cNvSpPr/>
          <p:nvPr/>
        </p:nvSpPr>
        <p:spPr>
          <a:xfrm>
            <a:off x="356207" y="2534331"/>
            <a:ext cx="1148071" cy="307777"/>
          </a:xfrm>
          <a:prstGeom prst="rect">
            <a:avLst/>
          </a:prstGeom>
        </p:spPr>
        <p:txBody>
          <a:bodyPr wrap="none">
            <a:spAutoFit/>
          </a:bodyPr>
          <a:lstStyle/>
          <a:p>
            <a:r>
              <a:rPr lang="fr-FR" sz="1400" b="1" i="1" dirty="0" smtClean="0">
                <a:solidFill>
                  <a:srgbClr val="FF0000"/>
                </a:solidFill>
                <a:effectLst>
                  <a:outerShdw blurRad="38100" dist="38100" dir="2700000" algn="tl">
                    <a:srgbClr val="000000">
                      <a:alpha val="43137"/>
                    </a:srgbClr>
                  </a:outerShdw>
                </a:effectLst>
              </a:rPr>
              <a:t>L’ éthique</a:t>
            </a:r>
            <a:r>
              <a:rPr lang="fr-FR" sz="1400" b="1" dirty="0" smtClean="0">
                <a:solidFill>
                  <a:srgbClr val="FF0000"/>
                </a:solidFill>
                <a:effectLst>
                  <a:outerShdw blurRad="38100" dist="38100" dir="2700000" algn="tl">
                    <a:srgbClr val="000000">
                      <a:alpha val="43137"/>
                    </a:srgbClr>
                  </a:outerShdw>
                </a:effectLst>
              </a:rPr>
              <a:t> </a:t>
            </a:r>
            <a:endParaRPr lang="fr-FR" sz="140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14</a:t>
            </a:fld>
            <a:endParaRPr lang="fr-FR"/>
          </a:p>
        </p:txBody>
      </p:sp>
      <p:sp>
        <p:nvSpPr>
          <p:cNvPr id="7" name="Rectangle 3"/>
          <p:cNvSpPr>
            <a:spLocks noChangeArrowheads="1"/>
          </p:cNvSpPr>
          <p:nvPr/>
        </p:nvSpPr>
        <p:spPr bwMode="auto">
          <a:xfrm>
            <a:off x="169852" y="1071546"/>
            <a:ext cx="1188000" cy="292388"/>
          </a:xfrm>
          <a:prstGeom prst="rect">
            <a:avLst/>
          </a:prstGeom>
          <a:solidFill>
            <a:schemeClr val="accent5">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1.1.2. Ethique</a:t>
            </a:r>
            <a:endParaRPr kumimoji="0" lang="fr-FR" sz="1800" b="0" i="0" u="none" strike="noStrike" cap="none" normalizeH="0" baseline="0" dirty="0" smtClean="0">
              <a:ln>
                <a:noFill/>
              </a:ln>
              <a:solidFill>
                <a:srgbClr val="FF0000"/>
              </a:solidFill>
              <a:effectLst/>
              <a:latin typeface="Arial" pitchFamily="34" charset="0"/>
              <a:cs typeface="Arial" pitchFamily="34" charset="0"/>
            </a:endParaRPr>
          </a:p>
        </p:txBody>
      </p:sp>
      <p:sp>
        <p:nvSpPr>
          <p:cNvPr id="17" name="Rectangle 16"/>
          <p:cNvSpPr/>
          <p:nvPr/>
        </p:nvSpPr>
        <p:spPr>
          <a:xfrm>
            <a:off x="142844" y="6391148"/>
            <a:ext cx="8820000"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218" name="Picture 2" descr="Re)naissance du comité d'éthique de l'ORL"/>
          <p:cNvPicPr>
            <a:picLocks noChangeAspect="1" noChangeArrowheads="1"/>
          </p:cNvPicPr>
          <p:nvPr/>
        </p:nvPicPr>
        <p:blipFill>
          <a:blip r:embed="rId3" cstate="print"/>
          <a:srcRect/>
          <a:stretch>
            <a:fillRect/>
          </a:stretch>
        </p:blipFill>
        <p:spPr bwMode="auto">
          <a:xfrm>
            <a:off x="4976933" y="5857892"/>
            <a:ext cx="1523893" cy="864000"/>
          </a:xfrm>
          <a:prstGeom prst="rect">
            <a:avLst/>
          </a:prstGeom>
          <a:noFill/>
        </p:spPr>
      </p:pic>
      <p:pic>
        <p:nvPicPr>
          <p:cNvPr id="9221" name="Picture 5" descr="C:\Users\BENABDELLAH\Desktop\ethique-e1455303815505.jpg"/>
          <p:cNvPicPr>
            <a:picLocks noChangeAspect="1" noChangeArrowheads="1"/>
          </p:cNvPicPr>
          <p:nvPr/>
        </p:nvPicPr>
        <p:blipFill>
          <a:blip r:embed="rId4" cstate="print"/>
          <a:srcRect/>
          <a:stretch>
            <a:fillRect/>
          </a:stretch>
        </p:blipFill>
        <p:spPr bwMode="auto">
          <a:xfrm>
            <a:off x="5214942" y="974154"/>
            <a:ext cx="1143008" cy="668896"/>
          </a:xfrm>
          <a:prstGeom prst="rect">
            <a:avLst/>
          </a:prstGeom>
          <a:noFill/>
        </p:spPr>
      </p:pic>
      <p:sp>
        <p:nvSpPr>
          <p:cNvPr id="5" name="Rectangle 4"/>
          <p:cNvSpPr/>
          <p:nvPr/>
        </p:nvSpPr>
        <p:spPr>
          <a:xfrm>
            <a:off x="752066" y="1714488"/>
            <a:ext cx="4320000" cy="484748"/>
          </a:xfrm>
          <a:prstGeom prst="rect">
            <a:avLst/>
          </a:prstGeom>
          <a:solidFill>
            <a:schemeClr val="accent3">
              <a:lumMod val="20000"/>
              <a:lumOff val="80000"/>
            </a:schemeClr>
          </a:solidFill>
          <a:ln w="3175">
            <a:solidFill>
              <a:schemeClr val="bg1"/>
            </a:solidFill>
          </a:ln>
        </p:spPr>
        <p:txBody>
          <a:bodyPr wrap="square">
            <a:spAutoFit/>
          </a:bodyPr>
          <a:lstStyle/>
          <a:p>
            <a:pPr algn="ctr">
              <a:spcAft>
                <a:spcPts val="300"/>
              </a:spcAft>
            </a:pPr>
            <a:r>
              <a:rPr lang="fr-FR" sz="1200" b="1" dirty="0" smtClean="0"/>
              <a:t>L’éthique </a:t>
            </a:r>
            <a:r>
              <a:rPr lang="fr-FR" sz="1100" dirty="0" smtClean="0"/>
              <a:t>propose de s'interroger sur le comportement à adopter</a:t>
            </a:r>
          </a:p>
          <a:p>
            <a:pPr algn="ctr">
              <a:spcAft>
                <a:spcPts val="300"/>
              </a:spcAft>
            </a:pPr>
            <a:r>
              <a:rPr lang="fr-FR" sz="1100" dirty="0" smtClean="0"/>
              <a:t> dans différentes situations, pour être conforme à la morale</a:t>
            </a:r>
          </a:p>
        </p:txBody>
      </p:sp>
      <p:cxnSp>
        <p:nvCxnSpPr>
          <p:cNvPr id="19" name="Connecteur droit 18"/>
          <p:cNvCxnSpPr/>
          <p:nvPr/>
        </p:nvCxnSpPr>
        <p:spPr>
          <a:xfrm>
            <a:off x="142844" y="6715148"/>
            <a:ext cx="8856000" cy="158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071538" y="2571744"/>
            <a:ext cx="3672000" cy="469359"/>
          </a:xfrm>
          <a:prstGeom prst="rect">
            <a:avLst/>
          </a:prstGeom>
          <a:solidFill>
            <a:schemeClr val="accent3">
              <a:lumMod val="20000"/>
              <a:lumOff val="80000"/>
            </a:schemeClr>
          </a:solidFill>
          <a:ln w="3175">
            <a:solidFill>
              <a:schemeClr val="bg1"/>
            </a:solidFill>
          </a:ln>
        </p:spPr>
        <p:txBody>
          <a:bodyPr wrap="square">
            <a:spAutoFit/>
          </a:bodyPr>
          <a:lstStyle/>
          <a:p>
            <a:pPr algn="ctr">
              <a:spcAft>
                <a:spcPts val="300"/>
              </a:spcAft>
            </a:pPr>
            <a:r>
              <a:rPr lang="fr-FR" sz="1100" dirty="0" smtClean="0"/>
              <a:t>Quand on est face à une situation problématique ou face</a:t>
            </a:r>
          </a:p>
          <a:p>
            <a:pPr algn="ctr">
              <a:spcAft>
                <a:spcPts val="300"/>
              </a:spcAft>
            </a:pPr>
            <a:r>
              <a:rPr lang="ar-DZ" sz="1100" dirty="0" smtClean="0"/>
              <a:t> </a:t>
            </a:r>
            <a:r>
              <a:rPr lang="fr-FR" sz="1100" dirty="0" smtClean="0"/>
              <a:t>à un dilemme, on fait appel aux principes de l'éthique</a:t>
            </a:r>
          </a:p>
        </p:txBody>
      </p:sp>
      <p:sp>
        <p:nvSpPr>
          <p:cNvPr id="23" name="Rectangle 22"/>
          <p:cNvSpPr/>
          <p:nvPr/>
        </p:nvSpPr>
        <p:spPr>
          <a:xfrm>
            <a:off x="5978842" y="1746554"/>
            <a:ext cx="2808000" cy="468000"/>
          </a:xfrm>
          <a:prstGeom prst="rect">
            <a:avLst/>
          </a:prstGeom>
          <a:solidFill>
            <a:schemeClr val="accent6">
              <a:lumMod val="20000"/>
              <a:lumOff val="80000"/>
            </a:schemeClr>
          </a:solidFill>
          <a:ln w="3175">
            <a:solidFill>
              <a:schemeClr val="bg1"/>
            </a:solidFill>
          </a:ln>
        </p:spPr>
        <p:txBody>
          <a:bodyPr>
            <a:spAutoFit/>
          </a:bodyPr>
          <a:lstStyle/>
          <a:p>
            <a:pPr algn="ctr">
              <a:spcAft>
                <a:spcPts val="300"/>
              </a:spcAft>
            </a:pPr>
            <a:r>
              <a:rPr lang="ar-DZ" sz="1200" dirty="0" smtClean="0"/>
              <a:t>يقترح </a:t>
            </a:r>
            <a:r>
              <a:rPr lang="ar-DZ" sz="1200" b="1" dirty="0" smtClean="0"/>
              <a:t>علم الأخلاق</a:t>
            </a:r>
            <a:r>
              <a:rPr lang="ar-DZ" sz="1200" dirty="0" smtClean="0"/>
              <a:t> </a:t>
            </a:r>
            <a:r>
              <a:rPr lang="ar-DZ" sz="1200" dirty="0" err="1" smtClean="0"/>
              <a:t>التسائل</a:t>
            </a:r>
            <a:r>
              <a:rPr lang="ar-DZ" sz="1200" dirty="0" smtClean="0"/>
              <a:t> في السلوك الذي يجب تبنيه </a:t>
            </a:r>
            <a:endParaRPr lang="fr-FR" sz="1200" dirty="0" smtClean="0"/>
          </a:p>
          <a:p>
            <a:pPr algn="ctr"/>
            <a:r>
              <a:rPr lang="ar-DZ" sz="1200" dirty="0" smtClean="0"/>
              <a:t>في المواقف المختلفة ليكون متوافقًا مع الأخلاق</a:t>
            </a:r>
            <a:endParaRPr lang="fr-FR" sz="1200" dirty="0"/>
          </a:p>
        </p:txBody>
      </p:sp>
      <p:sp>
        <p:nvSpPr>
          <p:cNvPr id="25" name="Rectangle 24"/>
          <p:cNvSpPr/>
          <p:nvPr/>
        </p:nvSpPr>
        <p:spPr>
          <a:xfrm>
            <a:off x="5857884" y="2571744"/>
            <a:ext cx="3060000" cy="468000"/>
          </a:xfrm>
          <a:prstGeom prst="rect">
            <a:avLst/>
          </a:prstGeom>
          <a:solidFill>
            <a:schemeClr val="accent6">
              <a:lumMod val="20000"/>
              <a:lumOff val="80000"/>
            </a:schemeClr>
          </a:solidFill>
          <a:ln w="3175">
            <a:solidFill>
              <a:schemeClr val="bg1"/>
            </a:solidFill>
          </a:ln>
        </p:spPr>
        <p:txBody>
          <a:bodyPr wrap="square">
            <a:spAutoFit/>
          </a:bodyPr>
          <a:lstStyle/>
          <a:p>
            <a:pPr algn="ctr">
              <a:spcAft>
                <a:spcPts val="300"/>
              </a:spcAft>
            </a:pPr>
            <a:r>
              <a:rPr lang="ar-DZ" sz="1200" dirty="0" smtClean="0"/>
              <a:t>عندما نواجه موقفًا إشكاليًا أو معضلة (خيارًا بين حلين كلاهما</a:t>
            </a:r>
          </a:p>
          <a:p>
            <a:pPr algn="ctr">
              <a:spcAft>
                <a:spcPts val="300"/>
              </a:spcAft>
            </a:pPr>
            <a:r>
              <a:rPr lang="ar-DZ" sz="1200" dirty="0" smtClean="0"/>
              <a:t>مبررا) نحصل على المساعدة من مبادئ علم الأخلاق</a:t>
            </a:r>
            <a:endParaRPr lang="fr-FR" sz="1200" dirty="0" smtClean="0"/>
          </a:p>
          <a:p>
            <a:pPr algn="ctr"/>
            <a:r>
              <a:rPr lang="ar-DZ" sz="1200" dirty="0" smtClean="0"/>
              <a:t>   </a:t>
            </a:r>
            <a:endParaRPr lang="fr-FR" sz="1200" dirty="0" smtClean="0"/>
          </a:p>
          <a:p>
            <a:pPr algn="ctr"/>
            <a:endParaRPr lang="ar-DZ" sz="1200" b="1" dirty="0" smtClean="0"/>
          </a:p>
        </p:txBody>
      </p:sp>
      <p:sp>
        <p:nvSpPr>
          <p:cNvPr id="32" name="Rectangle 31"/>
          <p:cNvSpPr/>
          <p:nvPr/>
        </p:nvSpPr>
        <p:spPr>
          <a:xfrm>
            <a:off x="4071934" y="5425892"/>
            <a:ext cx="1188000" cy="432000"/>
          </a:xfrm>
          <a:prstGeom prst="rect">
            <a:avLst/>
          </a:prstGeom>
          <a:solidFill>
            <a:schemeClr val="accent3">
              <a:lumMod val="20000"/>
              <a:lumOff val="80000"/>
            </a:schemeClr>
          </a:solidFill>
        </p:spPr>
        <p:txBody>
          <a:bodyPr wrap="square">
            <a:spAutoFit/>
          </a:bodyPr>
          <a:lstStyle/>
          <a:p>
            <a:pPr algn="ctr">
              <a:spcAft>
                <a:spcPts val="300"/>
              </a:spcAft>
            </a:pPr>
            <a:r>
              <a:rPr lang="fr-FR" sz="1050" dirty="0" smtClean="0"/>
              <a:t>A discuter par le </a:t>
            </a:r>
          </a:p>
          <a:p>
            <a:pPr algn="ctr"/>
            <a:r>
              <a:rPr lang="fr-FR" sz="1050" dirty="0" smtClean="0"/>
              <a:t>comité d’éthique</a:t>
            </a:r>
            <a:endParaRPr lang="fr-FR" sz="1050" dirty="0"/>
          </a:p>
        </p:txBody>
      </p:sp>
      <p:sp>
        <p:nvSpPr>
          <p:cNvPr id="35" name="Flèche droite à entaille 34"/>
          <p:cNvSpPr/>
          <p:nvPr/>
        </p:nvSpPr>
        <p:spPr>
          <a:xfrm flipH="1">
            <a:off x="7858148" y="3714752"/>
            <a:ext cx="1116000" cy="828000"/>
          </a:xfrm>
          <a:prstGeom prst="notchedRightArrow">
            <a:avLst/>
          </a:prstGeom>
          <a:solidFill>
            <a:schemeClr val="accent6">
              <a:lumMod val="20000"/>
              <a:lumOff val="80000"/>
            </a:schemeClr>
          </a:solidFill>
          <a:ln w="3175">
            <a:solidFill>
              <a:schemeClr val="tx1"/>
            </a:solidFill>
          </a:ln>
        </p:spPr>
        <p:txBody>
          <a:bodyPr wrap="none">
            <a:spAutoFit/>
          </a:bodyPr>
          <a:lstStyle/>
          <a:p>
            <a:pPr algn="ctr"/>
            <a:endParaRPr lang="fr-FR" sz="1200" dirty="0"/>
          </a:p>
        </p:txBody>
      </p:sp>
      <p:sp>
        <p:nvSpPr>
          <p:cNvPr id="38" name="Rectangle 37"/>
          <p:cNvSpPr/>
          <p:nvPr/>
        </p:nvSpPr>
        <p:spPr>
          <a:xfrm>
            <a:off x="5733586" y="4857760"/>
            <a:ext cx="2196000" cy="432000"/>
          </a:xfrm>
          <a:prstGeom prst="rect">
            <a:avLst/>
          </a:prstGeom>
          <a:solidFill>
            <a:schemeClr val="accent6">
              <a:lumMod val="20000"/>
              <a:lumOff val="80000"/>
            </a:schemeClr>
          </a:solidFill>
        </p:spPr>
        <p:txBody>
          <a:bodyPr wrap="square">
            <a:spAutoFit/>
          </a:bodyPr>
          <a:lstStyle/>
          <a:p>
            <a:pPr algn="ctr">
              <a:spcAft>
                <a:spcPts val="200"/>
              </a:spcAft>
            </a:pPr>
            <a:r>
              <a:rPr lang="ar-DZ" sz="1100" dirty="0" smtClean="0"/>
              <a:t>استبدال ، في الحمض النووي للجنين البشري ،</a:t>
            </a:r>
          </a:p>
          <a:p>
            <a:pPr algn="ctr">
              <a:spcAft>
                <a:spcPts val="200"/>
              </a:spcAft>
            </a:pPr>
            <a:r>
              <a:rPr lang="ar-DZ" sz="1100" dirty="0" err="1" smtClean="0"/>
              <a:t>الجين</a:t>
            </a:r>
            <a:r>
              <a:rPr lang="ar-DZ" sz="1100" dirty="0" smtClean="0"/>
              <a:t> </a:t>
            </a:r>
            <a:r>
              <a:rPr lang="ar-DZ" sz="1100" dirty="0" err="1" smtClean="0"/>
              <a:t>المسؤول</a:t>
            </a:r>
            <a:r>
              <a:rPr lang="ar-DZ" sz="1100" dirty="0" smtClean="0"/>
              <a:t> لمرض وراثي بجين سليم</a:t>
            </a:r>
            <a:endParaRPr lang="fr-FR" sz="1100" dirty="0" smtClean="0"/>
          </a:p>
          <a:p>
            <a:pPr algn="ctr">
              <a:spcAft>
                <a:spcPts val="200"/>
              </a:spcAft>
            </a:pPr>
            <a:r>
              <a:rPr lang="ar-DZ" sz="1100" dirty="0" smtClean="0"/>
              <a:t>  </a:t>
            </a:r>
          </a:p>
          <a:p>
            <a:pPr algn="r">
              <a:spcAft>
                <a:spcPts val="300"/>
              </a:spcAft>
            </a:pPr>
            <a:r>
              <a:rPr lang="ar-DZ" sz="1200" dirty="0" smtClean="0"/>
              <a:t> </a:t>
            </a:r>
          </a:p>
        </p:txBody>
      </p:sp>
      <p:sp>
        <p:nvSpPr>
          <p:cNvPr id="40" name="Rectangle 1"/>
          <p:cNvSpPr>
            <a:spLocks noChangeArrowheads="1"/>
          </p:cNvSpPr>
          <p:nvPr/>
        </p:nvSpPr>
        <p:spPr bwMode="auto">
          <a:xfrm>
            <a:off x="1666196" y="214290"/>
            <a:ext cx="5620448" cy="292388"/>
          </a:xfrm>
          <a:prstGeom prst="rect">
            <a:avLst/>
          </a:prstGeom>
          <a:solidFill>
            <a:schemeClr val="accent5">
              <a:lumMod val="20000"/>
              <a:lumOff val="80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effectLst/>
                <a:latin typeface="+mj-lt"/>
                <a:ea typeface="Times New Roman" pitchFamily="18" charset="0"/>
                <a:cs typeface="Times New Roman" pitchFamily="18" charset="0"/>
              </a:rPr>
              <a:t>CHAP. I :</a:t>
            </a:r>
            <a:r>
              <a:rPr lang="fr-FR" sz="1300" dirty="0" smtClean="0">
                <a:latin typeface="+mj-lt"/>
                <a:ea typeface="Times New Roman" pitchFamily="18" charset="0"/>
                <a:cs typeface="Arial" pitchFamily="34" charset="0"/>
              </a:rPr>
              <a:t> </a:t>
            </a:r>
            <a:r>
              <a:rPr kumimoji="0" lang="fr-FR" sz="1300" b="1" i="0" u="none" strike="noStrike" cap="none" normalizeH="0" baseline="0" dirty="0" smtClean="0">
                <a:ln>
                  <a:noFill/>
                </a:ln>
                <a:effectLst/>
                <a:latin typeface="+mj-lt"/>
                <a:ea typeface="Times New Roman" pitchFamily="18" charset="0"/>
                <a:cs typeface="Times New Roman" pitchFamily="18" charset="0"/>
              </a:rPr>
              <a:t>L'ETHIQUE ET LA DEONTOLOGIE UNIVERSITAIRES</a:t>
            </a:r>
            <a:endParaRPr kumimoji="0" lang="fr-FR" sz="1300" b="0" i="0" u="none" strike="noStrike" cap="none" normalizeH="0" baseline="0" dirty="0" smtClean="0">
              <a:ln>
                <a:noFill/>
              </a:ln>
              <a:effectLst/>
              <a:latin typeface="+mj-lt"/>
              <a:cs typeface="Arial" pitchFamily="34" charset="0"/>
            </a:endParaRPr>
          </a:p>
        </p:txBody>
      </p:sp>
      <p:sp>
        <p:nvSpPr>
          <p:cNvPr id="41" name="Rectangle 2"/>
          <p:cNvSpPr>
            <a:spLocks noChangeArrowheads="1"/>
          </p:cNvSpPr>
          <p:nvPr/>
        </p:nvSpPr>
        <p:spPr bwMode="auto">
          <a:xfrm>
            <a:off x="175504" y="642918"/>
            <a:ext cx="4572000" cy="261610"/>
          </a:xfrm>
          <a:prstGeom prst="rect">
            <a:avLst/>
          </a:prstGeom>
          <a:solidFill>
            <a:schemeClr val="accent5">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effectLst/>
                <a:latin typeface="Times New Roman" pitchFamily="18" charset="0"/>
                <a:ea typeface="Times New Roman" pitchFamily="18" charset="0"/>
                <a:cs typeface="Times New Roman" pitchFamily="18" charset="0"/>
              </a:rPr>
              <a:t>I.1. DEFINITION DE MORALE, D'ETHIQUE ET DE DEONTOLOGIE</a:t>
            </a:r>
            <a:endParaRPr kumimoji="0" lang="fr-FR" sz="1100" b="0" i="0" u="none" strike="noStrike" cap="none" normalizeH="0" baseline="0" dirty="0" smtClean="0">
              <a:ln>
                <a:noFill/>
              </a:ln>
              <a:effectLst/>
              <a:latin typeface="Arial" pitchFamily="34" charset="0"/>
              <a:cs typeface="Arial" pitchFamily="34" charset="0"/>
            </a:endParaRPr>
          </a:p>
        </p:txBody>
      </p:sp>
      <p:sp>
        <p:nvSpPr>
          <p:cNvPr id="42" name="Rectangle 41"/>
          <p:cNvSpPr/>
          <p:nvPr/>
        </p:nvSpPr>
        <p:spPr>
          <a:xfrm>
            <a:off x="1480496" y="3500438"/>
            <a:ext cx="2520000" cy="261610"/>
          </a:xfrm>
          <a:prstGeom prst="rect">
            <a:avLst/>
          </a:prstGeom>
        </p:spPr>
        <p:txBody>
          <a:bodyPr>
            <a:spAutoFit/>
          </a:bodyPr>
          <a:lstStyle/>
          <a:p>
            <a:pPr lvl="0" algn="ctr"/>
            <a:r>
              <a:rPr lang="fr-FR" sz="1100" b="1" i="1" dirty="0" smtClean="0"/>
              <a:t>Exemples d’enjeux </a:t>
            </a:r>
            <a:r>
              <a:rPr lang="ar-DZ" sz="1100" b="1" i="1" dirty="0" smtClean="0"/>
              <a:t> </a:t>
            </a:r>
            <a:r>
              <a:rPr lang="fr-FR" sz="1100" b="1" i="1" dirty="0" smtClean="0"/>
              <a:t>éthiques : </a:t>
            </a:r>
            <a:r>
              <a:rPr lang="fr-FR" sz="1100" b="1" i="1" dirty="0" smtClean="0">
                <a:solidFill>
                  <a:srgbClr val="FF0000"/>
                </a:solidFill>
                <a:effectLst>
                  <a:outerShdw blurRad="38100" dist="38100" dir="2700000" algn="tl">
                    <a:srgbClr val="000000">
                      <a:alpha val="43137"/>
                    </a:srgbClr>
                  </a:outerShdw>
                </a:effectLst>
              </a:rPr>
              <a:t> </a:t>
            </a:r>
          </a:p>
        </p:txBody>
      </p:sp>
      <p:sp>
        <p:nvSpPr>
          <p:cNvPr id="27" name="Rectangle 26"/>
          <p:cNvSpPr/>
          <p:nvPr/>
        </p:nvSpPr>
        <p:spPr>
          <a:xfrm>
            <a:off x="1857356" y="3857628"/>
            <a:ext cx="3816000" cy="677108"/>
          </a:xfrm>
          <a:prstGeom prst="rect">
            <a:avLst/>
          </a:prstGeom>
          <a:solidFill>
            <a:schemeClr val="accent3">
              <a:lumMod val="20000"/>
              <a:lumOff val="80000"/>
            </a:schemeClr>
          </a:solidFill>
        </p:spPr>
        <p:txBody>
          <a:bodyPr>
            <a:spAutoFit/>
          </a:bodyPr>
          <a:lstStyle/>
          <a:p>
            <a:pPr algn="ctr">
              <a:spcAft>
                <a:spcPts val="300"/>
              </a:spcAft>
            </a:pPr>
            <a:r>
              <a:rPr lang="fr-FR" sz="1100" dirty="0" smtClean="0"/>
              <a:t>On réunit des membres  de la famille, des psychologues,</a:t>
            </a:r>
            <a:endParaRPr lang="ar-DZ" sz="1100" dirty="0" smtClean="0"/>
          </a:p>
          <a:p>
            <a:pPr algn="ctr">
              <a:spcAft>
                <a:spcPts val="300"/>
              </a:spcAft>
            </a:pPr>
            <a:r>
              <a:rPr lang="ar-DZ" sz="1100" dirty="0" smtClean="0"/>
              <a:t>   </a:t>
            </a:r>
            <a:r>
              <a:rPr lang="fr-FR" sz="1100" dirty="0" smtClean="0"/>
              <a:t> des médecins, des juriste etc., et on</a:t>
            </a:r>
            <a:r>
              <a:rPr lang="ar-DZ" sz="1100" dirty="0" smtClean="0"/>
              <a:t> </a:t>
            </a:r>
            <a:r>
              <a:rPr lang="fr-FR" sz="1100" dirty="0" smtClean="0"/>
              <a:t>discute</a:t>
            </a:r>
            <a:r>
              <a:rPr lang="ar-DZ" sz="1100" dirty="0" smtClean="0"/>
              <a:t> </a:t>
            </a:r>
            <a:r>
              <a:rPr lang="fr-FR" sz="1100" dirty="0" smtClean="0"/>
              <a:t>pour essayer </a:t>
            </a:r>
            <a:endParaRPr lang="ar-DZ" sz="1100" dirty="0" smtClean="0"/>
          </a:p>
          <a:p>
            <a:pPr algn="ctr">
              <a:spcAft>
                <a:spcPts val="300"/>
              </a:spcAft>
            </a:pPr>
            <a:r>
              <a:rPr lang="ar-DZ" sz="1100" dirty="0" smtClean="0"/>
              <a:t>    </a:t>
            </a:r>
            <a:r>
              <a:rPr lang="fr-FR" sz="1100" dirty="0" smtClean="0"/>
              <a:t>de décider de ce qui est le mieux pour le malade</a:t>
            </a:r>
          </a:p>
        </p:txBody>
      </p:sp>
      <p:sp>
        <p:nvSpPr>
          <p:cNvPr id="33" name="Rectangle 32"/>
          <p:cNvSpPr/>
          <p:nvPr/>
        </p:nvSpPr>
        <p:spPr>
          <a:xfrm>
            <a:off x="1552496" y="5715016"/>
            <a:ext cx="2160000" cy="576000"/>
          </a:xfrm>
          <a:prstGeom prst="rect">
            <a:avLst/>
          </a:prstGeom>
          <a:solidFill>
            <a:schemeClr val="accent3">
              <a:lumMod val="20000"/>
              <a:lumOff val="80000"/>
            </a:schemeClr>
          </a:solidFill>
        </p:spPr>
        <p:txBody>
          <a:bodyPr wrap="none">
            <a:spAutoFit/>
          </a:bodyPr>
          <a:lstStyle/>
          <a:p>
            <a:pPr algn="ctr">
              <a:spcAft>
                <a:spcPts val="200"/>
              </a:spcAft>
            </a:pPr>
            <a:r>
              <a:rPr lang="fr-FR" sz="1000" dirty="0" smtClean="0"/>
              <a:t>Technologie formidable pour certains </a:t>
            </a:r>
          </a:p>
          <a:p>
            <a:pPr algn="ctr">
              <a:spcAft>
                <a:spcPts val="200"/>
              </a:spcAft>
            </a:pPr>
            <a:r>
              <a:rPr lang="fr-FR" sz="1000" dirty="0" smtClean="0"/>
              <a:t>et considérée comme une forme </a:t>
            </a:r>
          </a:p>
          <a:p>
            <a:pPr algn="ctr"/>
            <a:r>
              <a:rPr lang="fr-FR" sz="1000" dirty="0" smtClean="0"/>
              <a:t>d’</a:t>
            </a:r>
            <a:r>
              <a:rPr lang="fr-FR" sz="1000" i="1" dirty="0" smtClean="0"/>
              <a:t>eugénisme</a:t>
            </a:r>
            <a:r>
              <a:rPr lang="fr-FR" sz="1000" dirty="0" smtClean="0"/>
              <a:t> pour d’autres</a:t>
            </a:r>
          </a:p>
        </p:txBody>
      </p:sp>
      <p:sp>
        <p:nvSpPr>
          <p:cNvPr id="34" name="Flèche vers le bas 33"/>
          <p:cNvSpPr/>
          <p:nvPr/>
        </p:nvSpPr>
        <p:spPr>
          <a:xfrm>
            <a:off x="2714612" y="2285992"/>
            <a:ext cx="357190" cy="214314"/>
          </a:xfrm>
          <a:prstGeom prst="downArrow">
            <a:avLst/>
          </a:prstGeom>
          <a:solidFill>
            <a:schemeClr val="accent3">
              <a:lumMod val="20000"/>
              <a:lumOff val="80000"/>
            </a:schemeClr>
          </a:solidFill>
          <a:ln w="31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36" name="Flèche vers le bas 35"/>
          <p:cNvSpPr/>
          <p:nvPr/>
        </p:nvSpPr>
        <p:spPr>
          <a:xfrm>
            <a:off x="7215206" y="2285992"/>
            <a:ext cx="357190" cy="214314"/>
          </a:xfrm>
          <a:prstGeom prst="downArrow">
            <a:avLst/>
          </a:prstGeom>
          <a:solidFill>
            <a:schemeClr val="accent6">
              <a:lumMod val="20000"/>
              <a:lumOff val="80000"/>
            </a:schemeClr>
          </a:solidFill>
          <a:ln w="31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31" name="Flèche droite à entaille 30"/>
          <p:cNvSpPr/>
          <p:nvPr/>
        </p:nvSpPr>
        <p:spPr>
          <a:xfrm>
            <a:off x="202480" y="3786190"/>
            <a:ext cx="1512000" cy="864000"/>
          </a:xfrm>
          <a:prstGeom prst="notchedRightArrow">
            <a:avLst/>
          </a:prstGeom>
          <a:solidFill>
            <a:schemeClr val="accent3">
              <a:lumMod val="60000"/>
              <a:lumOff val="40000"/>
            </a:schemeClr>
          </a:solidFill>
          <a:ln w="3175">
            <a:solidFill>
              <a:schemeClr val="tx1"/>
            </a:solidFill>
          </a:ln>
        </p:spPr>
        <p:txBody>
          <a:bodyPr wrap="square">
            <a:spAutoFit/>
          </a:bodyPr>
          <a:lstStyle/>
          <a:p>
            <a:pPr algn="ctr">
              <a:spcAft>
                <a:spcPts val="300"/>
              </a:spcAft>
            </a:pPr>
            <a:endParaRPr lang="ar-DZ" sz="1100" i="1" dirty="0" smtClean="0"/>
          </a:p>
        </p:txBody>
      </p:sp>
      <p:sp>
        <p:nvSpPr>
          <p:cNvPr id="43" name="Flèche vers le bas 42"/>
          <p:cNvSpPr/>
          <p:nvPr/>
        </p:nvSpPr>
        <p:spPr>
          <a:xfrm rot="16200000">
            <a:off x="3732182" y="5516454"/>
            <a:ext cx="324000" cy="216000"/>
          </a:xfrm>
          <a:prstGeom prst="downArrow">
            <a:avLst/>
          </a:prstGeom>
          <a:solidFill>
            <a:schemeClr val="accent3">
              <a:lumMod val="20000"/>
              <a:lumOff val="80000"/>
            </a:schemeClr>
          </a:solidFill>
          <a:ln w="31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4" name="Rectangle 43"/>
          <p:cNvSpPr/>
          <p:nvPr/>
        </p:nvSpPr>
        <p:spPr>
          <a:xfrm>
            <a:off x="6600793" y="3500438"/>
            <a:ext cx="1614545" cy="276999"/>
          </a:xfrm>
          <a:prstGeom prst="rect">
            <a:avLst/>
          </a:prstGeom>
        </p:spPr>
        <p:txBody>
          <a:bodyPr wrap="none">
            <a:spAutoFit/>
          </a:bodyPr>
          <a:lstStyle/>
          <a:p>
            <a:r>
              <a:rPr lang="ar-DZ" sz="1200" b="1" dirty="0" smtClean="0"/>
              <a:t>أمثلة على القضايا الأخلاقية :</a:t>
            </a:r>
            <a:endParaRPr lang="fr-FR" sz="1200" b="1" dirty="0"/>
          </a:p>
        </p:txBody>
      </p:sp>
      <p:sp>
        <p:nvSpPr>
          <p:cNvPr id="30" name="Rectangle 29"/>
          <p:cNvSpPr/>
          <p:nvPr/>
        </p:nvSpPr>
        <p:spPr>
          <a:xfrm>
            <a:off x="285720" y="4000504"/>
            <a:ext cx="1357322" cy="453970"/>
          </a:xfrm>
          <a:prstGeom prst="rect">
            <a:avLst/>
          </a:prstGeom>
        </p:spPr>
        <p:txBody>
          <a:bodyPr wrap="square">
            <a:spAutoFit/>
          </a:bodyPr>
          <a:lstStyle/>
          <a:p>
            <a:pPr algn="ctr">
              <a:spcAft>
                <a:spcPts val="200"/>
              </a:spcAft>
            </a:pPr>
            <a:r>
              <a:rPr lang="fr-FR" sz="1050" i="1" dirty="0" smtClean="0"/>
              <a:t>L'euthanasie d'un</a:t>
            </a:r>
          </a:p>
          <a:p>
            <a:pPr algn="ctr">
              <a:spcAft>
                <a:spcPts val="300"/>
              </a:spcAft>
            </a:pPr>
            <a:r>
              <a:rPr lang="fr-FR" sz="1050" i="1" dirty="0" smtClean="0"/>
              <a:t> malade incurable </a:t>
            </a:r>
            <a:endParaRPr lang="ar-DZ" sz="1050" i="1" dirty="0" smtClean="0"/>
          </a:p>
        </p:txBody>
      </p:sp>
      <p:sp>
        <p:nvSpPr>
          <p:cNvPr id="46" name="Flèche droite à entaille 45"/>
          <p:cNvSpPr/>
          <p:nvPr/>
        </p:nvSpPr>
        <p:spPr>
          <a:xfrm>
            <a:off x="214282" y="5208206"/>
            <a:ext cx="1152000" cy="864000"/>
          </a:xfrm>
          <a:prstGeom prst="notchedRightArrow">
            <a:avLst/>
          </a:prstGeom>
          <a:solidFill>
            <a:schemeClr val="accent3">
              <a:lumMod val="60000"/>
              <a:lumOff val="40000"/>
            </a:schemeClr>
          </a:solidFill>
          <a:ln w="3175">
            <a:solidFill>
              <a:schemeClr val="tx1"/>
            </a:solidFill>
          </a:ln>
        </p:spPr>
        <p:txBody>
          <a:bodyPr wrap="square">
            <a:spAutoFit/>
          </a:bodyPr>
          <a:lstStyle/>
          <a:p>
            <a:pPr algn="ctr">
              <a:spcAft>
                <a:spcPts val="300"/>
              </a:spcAft>
            </a:pPr>
            <a:endParaRPr lang="ar-DZ" sz="1100" i="1" dirty="0" smtClean="0"/>
          </a:p>
        </p:txBody>
      </p:sp>
      <p:sp>
        <p:nvSpPr>
          <p:cNvPr id="45" name="Rectangle 44"/>
          <p:cNvSpPr/>
          <p:nvPr/>
        </p:nvSpPr>
        <p:spPr>
          <a:xfrm>
            <a:off x="357158" y="5416746"/>
            <a:ext cx="900000" cy="441146"/>
          </a:xfrm>
          <a:prstGeom prst="rect">
            <a:avLst/>
          </a:prstGeom>
        </p:spPr>
        <p:txBody>
          <a:bodyPr wrap="square">
            <a:spAutoFit/>
          </a:bodyPr>
          <a:lstStyle/>
          <a:p>
            <a:pPr algn="ctr">
              <a:spcAft>
                <a:spcPts val="200"/>
              </a:spcAft>
            </a:pPr>
            <a:r>
              <a:rPr lang="fr-FR" sz="1050" i="1" dirty="0" smtClean="0"/>
              <a:t>L'ingénierie </a:t>
            </a:r>
          </a:p>
          <a:p>
            <a:pPr algn="ctr"/>
            <a:r>
              <a:rPr lang="fr-FR" sz="1050" i="1" dirty="0" smtClean="0"/>
              <a:t>génétique</a:t>
            </a:r>
          </a:p>
        </p:txBody>
      </p:sp>
      <p:sp>
        <p:nvSpPr>
          <p:cNvPr id="37" name="Rectangle 36"/>
          <p:cNvSpPr/>
          <p:nvPr/>
        </p:nvSpPr>
        <p:spPr>
          <a:xfrm>
            <a:off x="7858148" y="3925694"/>
            <a:ext cx="1071554" cy="630942"/>
          </a:xfrm>
          <a:prstGeom prst="rect">
            <a:avLst/>
          </a:prstGeom>
        </p:spPr>
        <p:txBody>
          <a:bodyPr wrap="square">
            <a:spAutoFit/>
          </a:bodyPr>
          <a:lstStyle/>
          <a:p>
            <a:pPr algn="ctr"/>
            <a:r>
              <a:rPr lang="ar-DZ" sz="1100" dirty="0" smtClean="0"/>
              <a:t>الموت الرحيم لمريض عضال</a:t>
            </a:r>
            <a:endParaRPr lang="fr-FR" sz="1100" dirty="0" smtClean="0"/>
          </a:p>
          <a:p>
            <a:pPr algn="ctr"/>
            <a:endParaRPr lang="ar-DZ" sz="1200" dirty="0" smtClean="0"/>
          </a:p>
        </p:txBody>
      </p:sp>
      <p:sp>
        <p:nvSpPr>
          <p:cNvPr id="39" name="Rectangle 38"/>
          <p:cNvSpPr/>
          <p:nvPr/>
        </p:nvSpPr>
        <p:spPr>
          <a:xfrm>
            <a:off x="6094710" y="3857628"/>
            <a:ext cx="1692000" cy="576000"/>
          </a:xfrm>
          <a:prstGeom prst="rect">
            <a:avLst/>
          </a:prstGeom>
          <a:solidFill>
            <a:schemeClr val="accent6">
              <a:lumMod val="20000"/>
              <a:lumOff val="80000"/>
            </a:schemeClr>
          </a:solidFill>
        </p:spPr>
        <p:txBody>
          <a:bodyPr wrap="square">
            <a:spAutoFit/>
          </a:bodyPr>
          <a:lstStyle/>
          <a:p>
            <a:pPr algn="ctr"/>
            <a:r>
              <a:rPr lang="ar-DZ" sz="1100" dirty="0" smtClean="0"/>
              <a:t>يجتمع أفراد الأسرة وعلماء النفس </a:t>
            </a:r>
          </a:p>
          <a:p>
            <a:pPr algn="ctr"/>
            <a:r>
              <a:rPr lang="ar-DZ" sz="1100" dirty="0" smtClean="0"/>
              <a:t>والأطباء والمحامين وما إلى ذلك ،</a:t>
            </a:r>
          </a:p>
          <a:p>
            <a:pPr algn="ctr"/>
            <a:r>
              <a:rPr lang="ar-DZ" sz="1100" dirty="0" smtClean="0"/>
              <a:t>ويتناقش لتحديد الأفضل للمريض</a:t>
            </a:r>
            <a:endParaRPr lang="fr-FR" sz="1100" dirty="0" smtClean="0"/>
          </a:p>
          <a:p>
            <a:pPr algn="ctr"/>
            <a:endParaRPr lang="ar-DZ" sz="1200" dirty="0" smtClean="0"/>
          </a:p>
        </p:txBody>
      </p:sp>
      <p:sp>
        <p:nvSpPr>
          <p:cNvPr id="47" name="Flèche droite à entaille 46"/>
          <p:cNvSpPr/>
          <p:nvPr/>
        </p:nvSpPr>
        <p:spPr>
          <a:xfrm flipH="1">
            <a:off x="8101156" y="5093331"/>
            <a:ext cx="900000" cy="504000"/>
          </a:xfrm>
          <a:prstGeom prst="notchedRightArrow">
            <a:avLst/>
          </a:prstGeom>
          <a:solidFill>
            <a:schemeClr val="accent6">
              <a:lumMod val="20000"/>
              <a:lumOff val="80000"/>
            </a:schemeClr>
          </a:solidFill>
          <a:ln w="3175">
            <a:solidFill>
              <a:schemeClr val="tx1"/>
            </a:solidFill>
          </a:ln>
        </p:spPr>
        <p:txBody>
          <a:bodyPr wrap="none">
            <a:spAutoFit/>
          </a:bodyPr>
          <a:lstStyle/>
          <a:p>
            <a:endParaRPr lang="fr-FR" sz="1200" dirty="0"/>
          </a:p>
        </p:txBody>
      </p:sp>
      <p:sp>
        <p:nvSpPr>
          <p:cNvPr id="48" name="Rectangle 47"/>
          <p:cNvSpPr/>
          <p:nvPr/>
        </p:nvSpPr>
        <p:spPr>
          <a:xfrm>
            <a:off x="8072462" y="5214950"/>
            <a:ext cx="918841" cy="276999"/>
          </a:xfrm>
          <a:prstGeom prst="rect">
            <a:avLst/>
          </a:prstGeom>
        </p:spPr>
        <p:txBody>
          <a:bodyPr wrap="none">
            <a:spAutoFit/>
          </a:bodyPr>
          <a:lstStyle/>
          <a:p>
            <a:r>
              <a:rPr lang="ar-DZ" sz="1100" dirty="0" smtClean="0"/>
              <a:t>الهندسة الوراثية</a:t>
            </a:r>
            <a:r>
              <a:rPr lang="ar-DZ" sz="1200" dirty="0" smtClean="0"/>
              <a:t> </a:t>
            </a:r>
            <a:endParaRPr lang="fr-FR" sz="1200" dirty="0"/>
          </a:p>
        </p:txBody>
      </p:sp>
      <p:sp>
        <p:nvSpPr>
          <p:cNvPr id="49" name="Rectangle 48"/>
          <p:cNvSpPr/>
          <p:nvPr/>
        </p:nvSpPr>
        <p:spPr>
          <a:xfrm>
            <a:off x="1553058" y="4888702"/>
            <a:ext cx="2196000" cy="576000"/>
          </a:xfrm>
          <a:prstGeom prst="rect">
            <a:avLst/>
          </a:prstGeom>
          <a:solidFill>
            <a:schemeClr val="accent3">
              <a:lumMod val="20000"/>
              <a:lumOff val="80000"/>
            </a:schemeClr>
          </a:solidFill>
        </p:spPr>
        <p:txBody>
          <a:bodyPr wrap="square">
            <a:spAutoFit/>
          </a:bodyPr>
          <a:lstStyle/>
          <a:p>
            <a:pPr algn="ctr">
              <a:spcAft>
                <a:spcPts val="200"/>
              </a:spcAft>
            </a:pPr>
            <a:r>
              <a:rPr lang="fr-FR" sz="1000" dirty="0" smtClean="0"/>
              <a:t>Remplacer, dans l'ADN d'un fœtus </a:t>
            </a:r>
            <a:endParaRPr lang="ar-DZ" sz="1000" dirty="0" smtClean="0"/>
          </a:p>
          <a:p>
            <a:pPr algn="ctr">
              <a:spcAft>
                <a:spcPts val="200"/>
              </a:spcAft>
            </a:pPr>
            <a:r>
              <a:rPr lang="fr-FR" sz="1000" dirty="0" smtClean="0"/>
              <a:t>humain, le gène responsable d'une </a:t>
            </a:r>
            <a:endParaRPr lang="ar-DZ" sz="1000" dirty="0" smtClean="0"/>
          </a:p>
          <a:p>
            <a:pPr algn="ctr"/>
            <a:r>
              <a:rPr lang="fr-FR" sz="1000" dirty="0" smtClean="0"/>
              <a:t>maladie génétique par un gène sain</a:t>
            </a:r>
            <a:endParaRPr lang="fr-FR" sz="1000" dirty="0"/>
          </a:p>
        </p:txBody>
      </p:sp>
      <p:sp>
        <p:nvSpPr>
          <p:cNvPr id="50" name="Accolade ouvrante 49"/>
          <p:cNvSpPr/>
          <p:nvPr/>
        </p:nvSpPr>
        <p:spPr>
          <a:xfrm>
            <a:off x="1428728" y="4845396"/>
            <a:ext cx="142876" cy="14760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1" name="Rectangle 50"/>
          <p:cNvSpPr/>
          <p:nvPr/>
        </p:nvSpPr>
        <p:spPr>
          <a:xfrm>
            <a:off x="5769586" y="5500702"/>
            <a:ext cx="2160000" cy="396000"/>
          </a:xfrm>
          <a:prstGeom prst="rect">
            <a:avLst/>
          </a:prstGeom>
          <a:solidFill>
            <a:schemeClr val="accent6">
              <a:lumMod val="20000"/>
              <a:lumOff val="80000"/>
            </a:schemeClr>
          </a:solidFill>
        </p:spPr>
        <p:txBody>
          <a:bodyPr wrap="square">
            <a:spAutoFit/>
          </a:bodyPr>
          <a:lstStyle/>
          <a:p>
            <a:pPr algn="ctr"/>
            <a:r>
              <a:rPr lang="ar-DZ" sz="1100" dirty="0" smtClean="0"/>
              <a:t>تكنولوجيا عظيمة بالنسبة للبعض وتعتبر شكلاً</a:t>
            </a:r>
          </a:p>
          <a:p>
            <a:pPr algn="ctr"/>
            <a:r>
              <a:rPr lang="ar-DZ" sz="1100" dirty="0" smtClean="0"/>
              <a:t> من أشكال تحسين النسل بالنسبة للآخرين</a:t>
            </a:r>
            <a:endParaRPr lang="fr-FR" sz="1100" dirty="0"/>
          </a:p>
        </p:txBody>
      </p:sp>
      <p:sp>
        <p:nvSpPr>
          <p:cNvPr id="52" name="Accolade ouvrante 51"/>
          <p:cNvSpPr/>
          <p:nvPr/>
        </p:nvSpPr>
        <p:spPr>
          <a:xfrm flipH="1">
            <a:off x="7929586" y="4813330"/>
            <a:ext cx="142876" cy="11160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29" name="Connecteur droit 28"/>
          <p:cNvCxnSpPr/>
          <p:nvPr/>
        </p:nvCxnSpPr>
        <p:spPr>
          <a:xfrm rot="5400000">
            <a:off x="3645008" y="3784488"/>
            <a:ext cx="414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15</a:t>
            </a:fld>
            <a:endParaRPr lang="fr-FR"/>
          </a:p>
        </p:txBody>
      </p:sp>
      <p:sp>
        <p:nvSpPr>
          <p:cNvPr id="7" name="Rectangle 3"/>
          <p:cNvSpPr>
            <a:spLocks noChangeArrowheads="1"/>
          </p:cNvSpPr>
          <p:nvPr/>
        </p:nvSpPr>
        <p:spPr bwMode="auto">
          <a:xfrm>
            <a:off x="169852" y="1071546"/>
            <a:ext cx="3024000" cy="292388"/>
          </a:xfrm>
          <a:prstGeom prst="rect">
            <a:avLst/>
          </a:prstGeom>
          <a:solidFill>
            <a:schemeClr val="accent5">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1.1.3. </a:t>
            </a:r>
            <a:r>
              <a:rPr lang="fr-FR" sz="1300" b="1" dirty="0" smtClean="0">
                <a:solidFill>
                  <a:srgbClr val="FF0000"/>
                </a:solidFill>
                <a:latin typeface="Times New Roman" pitchFamily="18" charset="0"/>
                <a:ea typeface="Times New Roman" pitchFamily="18" charset="0"/>
                <a:cs typeface="Times New Roman" pitchFamily="18" charset="0"/>
              </a:rPr>
              <a:t>Différence entre morale et é</a:t>
            </a:r>
            <a:r>
              <a:rPr kumimoji="0" lang="fr-FR" sz="13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thique</a:t>
            </a:r>
            <a:endParaRPr kumimoji="0" lang="fr-FR" sz="1800" b="0" i="0" u="none" strike="noStrike" cap="none" normalizeH="0" baseline="0" dirty="0" smtClean="0">
              <a:ln>
                <a:noFill/>
              </a:ln>
              <a:solidFill>
                <a:srgbClr val="FF0000"/>
              </a:solidFill>
              <a:effectLst/>
              <a:latin typeface="Arial" pitchFamily="34" charset="0"/>
              <a:cs typeface="Arial" pitchFamily="34" charset="0"/>
            </a:endParaRPr>
          </a:p>
        </p:txBody>
      </p:sp>
      <p:sp>
        <p:nvSpPr>
          <p:cNvPr id="10" name="Rectangle 9"/>
          <p:cNvSpPr/>
          <p:nvPr/>
        </p:nvSpPr>
        <p:spPr>
          <a:xfrm>
            <a:off x="1793818" y="1845562"/>
            <a:ext cx="3564000" cy="1512000"/>
          </a:xfrm>
          <a:prstGeom prst="rect">
            <a:avLst/>
          </a:prstGeom>
          <a:solidFill>
            <a:schemeClr val="accent3">
              <a:lumMod val="20000"/>
              <a:lumOff val="80000"/>
            </a:schemeClr>
          </a:solidFill>
          <a:ln>
            <a:solidFill>
              <a:schemeClr val="bg1"/>
            </a:solidFill>
          </a:ln>
        </p:spPr>
        <p:txBody>
          <a:bodyPr wrap="square">
            <a:spAutoFit/>
          </a:bodyPr>
          <a:lstStyle/>
          <a:p>
            <a:pPr>
              <a:spcAft>
                <a:spcPts val="600"/>
              </a:spcAft>
              <a:buFont typeface="Wingdings" pitchFamily="2" charset="2"/>
              <a:buChar char="§"/>
            </a:pPr>
            <a:r>
              <a:rPr lang="fr-FR" sz="1200" dirty="0" smtClean="0"/>
              <a:t>  </a:t>
            </a:r>
            <a:r>
              <a:rPr lang="fr-FR" sz="1100" dirty="0" smtClean="0"/>
              <a:t>A une connotation religieuse</a:t>
            </a:r>
          </a:p>
          <a:p>
            <a:pPr>
              <a:spcAft>
                <a:spcPts val="600"/>
              </a:spcAft>
              <a:buFont typeface="Wingdings" pitchFamily="2" charset="2"/>
              <a:buChar char="§"/>
            </a:pPr>
            <a:r>
              <a:rPr lang="fr-FR" sz="1100" dirty="0" smtClean="0"/>
              <a:t>  Elle est extérieure à l’individu</a:t>
            </a:r>
          </a:p>
          <a:p>
            <a:pPr>
              <a:spcAft>
                <a:spcPts val="600"/>
              </a:spcAft>
              <a:buFont typeface="Wingdings" pitchFamily="2" charset="2"/>
              <a:buChar char="§"/>
            </a:pPr>
            <a:r>
              <a:rPr lang="fr-FR" sz="1100" dirty="0" smtClean="0"/>
              <a:t>  Elle est impérative, elle nous interpelle avec</a:t>
            </a:r>
            <a:r>
              <a:rPr lang="ar-DZ" sz="1100" dirty="0" smtClean="0"/>
              <a:t> </a:t>
            </a:r>
            <a:r>
              <a:rPr lang="fr-FR" sz="1100" dirty="0" smtClean="0"/>
              <a:t>autorité</a:t>
            </a:r>
          </a:p>
          <a:p>
            <a:pPr>
              <a:spcAft>
                <a:spcPts val="600"/>
              </a:spcAft>
              <a:buFont typeface="Wingdings" pitchFamily="2" charset="2"/>
              <a:buChar char="§"/>
            </a:pPr>
            <a:r>
              <a:rPr lang="fr-FR" sz="1100" dirty="0" smtClean="0"/>
              <a:t>  Elle est statique</a:t>
            </a:r>
          </a:p>
          <a:p>
            <a:pPr>
              <a:spcAft>
                <a:spcPts val="600"/>
              </a:spcAft>
              <a:buFont typeface="Wingdings" pitchFamily="2" charset="2"/>
              <a:buChar char="§"/>
            </a:pPr>
            <a:r>
              <a:rPr lang="fr-FR" sz="1100" dirty="0" smtClean="0"/>
              <a:t>  Elle est générale et universelle</a:t>
            </a:r>
          </a:p>
          <a:p>
            <a:pPr>
              <a:buFont typeface="Wingdings" pitchFamily="2" charset="2"/>
              <a:buChar char="§"/>
            </a:pPr>
            <a:r>
              <a:rPr lang="fr-FR" sz="1100" dirty="0" smtClean="0"/>
              <a:t>  Elle édicte des règles absolues</a:t>
            </a:r>
          </a:p>
        </p:txBody>
      </p:sp>
      <p:sp>
        <p:nvSpPr>
          <p:cNvPr id="13" name="Rectangle 12"/>
          <p:cNvSpPr/>
          <p:nvPr/>
        </p:nvSpPr>
        <p:spPr>
          <a:xfrm>
            <a:off x="142844" y="6357958"/>
            <a:ext cx="8820000"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686380" y="4394824"/>
            <a:ext cx="3600000" cy="1512000"/>
          </a:xfrm>
          <a:prstGeom prst="rect">
            <a:avLst/>
          </a:prstGeom>
          <a:solidFill>
            <a:schemeClr val="accent3">
              <a:lumMod val="20000"/>
              <a:lumOff val="80000"/>
            </a:schemeClr>
          </a:solidFill>
          <a:ln>
            <a:solidFill>
              <a:schemeClr val="bg1"/>
            </a:solidFill>
          </a:ln>
        </p:spPr>
        <p:txBody>
          <a:bodyPr wrap="square">
            <a:spAutoFit/>
          </a:bodyPr>
          <a:lstStyle/>
          <a:p>
            <a:pPr>
              <a:spcAft>
                <a:spcPts val="600"/>
              </a:spcAft>
              <a:buFont typeface="Wingdings" pitchFamily="2" charset="2"/>
              <a:buChar char="§"/>
            </a:pPr>
            <a:r>
              <a:rPr lang="fr-FR" sz="1200" dirty="0" smtClean="0"/>
              <a:t>  </a:t>
            </a:r>
            <a:r>
              <a:rPr lang="fr-FR" sz="1100" dirty="0" smtClean="0"/>
              <a:t>Elle a une connotation laïque</a:t>
            </a:r>
          </a:p>
          <a:p>
            <a:pPr>
              <a:spcAft>
                <a:spcPts val="600"/>
              </a:spcAft>
              <a:buFont typeface="Wingdings" pitchFamily="2" charset="2"/>
              <a:buChar char="§"/>
            </a:pPr>
            <a:r>
              <a:rPr lang="fr-FR" sz="1100" dirty="0" smtClean="0"/>
              <a:t>  Elle part de notre intérieur</a:t>
            </a:r>
          </a:p>
          <a:p>
            <a:pPr>
              <a:spcAft>
                <a:spcPts val="600"/>
              </a:spcAft>
              <a:buFont typeface="Wingdings" pitchFamily="2" charset="2"/>
              <a:buChar char="§"/>
            </a:pPr>
            <a:r>
              <a:rPr lang="fr-FR" sz="1100" dirty="0" smtClean="0"/>
              <a:t>  Elle nous responsabilise</a:t>
            </a:r>
          </a:p>
          <a:p>
            <a:pPr>
              <a:spcAft>
                <a:spcPts val="600"/>
              </a:spcAft>
              <a:buFont typeface="Wingdings" pitchFamily="2" charset="2"/>
              <a:buChar char="§"/>
            </a:pPr>
            <a:r>
              <a:rPr lang="fr-FR" sz="1100" dirty="0" smtClean="0"/>
              <a:t>  Elle est dynamique, évolutive</a:t>
            </a:r>
          </a:p>
          <a:p>
            <a:pPr>
              <a:spcAft>
                <a:spcPts val="600"/>
              </a:spcAft>
              <a:buFont typeface="Wingdings" pitchFamily="2" charset="2"/>
              <a:buChar char="§"/>
            </a:pPr>
            <a:r>
              <a:rPr lang="fr-FR" sz="1100" dirty="0" smtClean="0"/>
              <a:t>  Elle est particulière et contextuelle</a:t>
            </a:r>
          </a:p>
          <a:p>
            <a:pPr>
              <a:spcAft>
                <a:spcPts val="1200"/>
              </a:spcAft>
              <a:buFont typeface="Wingdings" pitchFamily="2" charset="2"/>
              <a:buChar char="§"/>
            </a:pPr>
            <a:r>
              <a:rPr lang="fr-FR" sz="1100" dirty="0" smtClean="0"/>
              <a:t>  Elle pousse à la réflexion, elle est jugée au cas par cas</a:t>
            </a:r>
          </a:p>
        </p:txBody>
      </p:sp>
      <p:pic>
        <p:nvPicPr>
          <p:cNvPr id="2052" name="Picture 4" descr="Ethics Line Icon Lizenzfrei Nutzbare SVG, Vektorgrafiken, Clip Arts,  Illustrationen. Image 66905039."/>
          <p:cNvPicPr>
            <a:picLocks noChangeAspect="1" noChangeArrowheads="1"/>
          </p:cNvPicPr>
          <p:nvPr/>
        </p:nvPicPr>
        <p:blipFill>
          <a:blip r:embed="rId3" cstate="print"/>
          <a:srcRect/>
          <a:stretch>
            <a:fillRect/>
          </a:stretch>
        </p:blipFill>
        <p:spPr bwMode="auto">
          <a:xfrm>
            <a:off x="357158" y="5357826"/>
            <a:ext cx="1080000" cy="1080000"/>
          </a:xfrm>
          <a:prstGeom prst="rect">
            <a:avLst/>
          </a:prstGeom>
          <a:noFill/>
        </p:spPr>
      </p:pic>
      <p:pic>
        <p:nvPicPr>
          <p:cNvPr id="2054" name="Picture 6" descr="Logo for morale | Logo design contest | 99designs"/>
          <p:cNvPicPr>
            <a:picLocks noChangeAspect="1" noChangeArrowheads="1"/>
          </p:cNvPicPr>
          <p:nvPr/>
        </p:nvPicPr>
        <p:blipFill>
          <a:blip r:embed="rId4" cstate="print"/>
          <a:srcRect/>
          <a:stretch>
            <a:fillRect/>
          </a:stretch>
        </p:blipFill>
        <p:spPr bwMode="auto">
          <a:xfrm>
            <a:off x="214282" y="2357430"/>
            <a:ext cx="1296000" cy="1296000"/>
          </a:xfrm>
          <a:prstGeom prst="rect">
            <a:avLst/>
          </a:prstGeom>
          <a:noFill/>
        </p:spPr>
      </p:pic>
      <p:sp>
        <p:nvSpPr>
          <p:cNvPr id="8" name="Flèche droite à entaille 7"/>
          <p:cNvSpPr/>
          <p:nvPr/>
        </p:nvSpPr>
        <p:spPr>
          <a:xfrm>
            <a:off x="214282" y="2285992"/>
            <a:ext cx="1404000" cy="611386"/>
          </a:xfrm>
          <a:prstGeom prst="notchedRightArrow">
            <a:avLst/>
          </a:prstGeom>
          <a:solidFill>
            <a:schemeClr val="accent3">
              <a:lumMod val="60000"/>
              <a:lumOff val="40000"/>
            </a:schemeClr>
          </a:solidFill>
          <a:ln w="3175">
            <a:solidFill>
              <a:schemeClr val="tx1"/>
            </a:solidFill>
          </a:ln>
        </p:spPr>
        <p:txBody>
          <a:bodyPr wrap="none">
            <a:spAutoFit/>
          </a:bodyPr>
          <a:lstStyle/>
          <a:p>
            <a:r>
              <a:rPr lang="fr-FR" sz="1400" b="1" i="1" dirty="0" smtClean="0">
                <a:solidFill>
                  <a:srgbClr val="FF0000"/>
                </a:solidFill>
                <a:effectLst>
                  <a:outerShdw blurRad="38100" dist="38100" dir="2700000" algn="tl">
                    <a:srgbClr val="000000">
                      <a:alpha val="43137"/>
                    </a:srgbClr>
                  </a:outerShdw>
                </a:effectLst>
              </a:rPr>
              <a:t>La morale </a:t>
            </a:r>
            <a:endParaRPr lang="fr-FR" sz="1400" i="1" dirty="0">
              <a:solidFill>
                <a:srgbClr val="FF0000"/>
              </a:solidFill>
              <a:effectLst>
                <a:outerShdw blurRad="38100" dist="38100" dir="2700000" algn="tl">
                  <a:srgbClr val="000000">
                    <a:alpha val="43137"/>
                  </a:srgbClr>
                </a:outerShdw>
              </a:effectLst>
            </a:endParaRPr>
          </a:p>
        </p:txBody>
      </p:sp>
      <p:sp>
        <p:nvSpPr>
          <p:cNvPr id="11" name="Flèche droite à entaille 10"/>
          <p:cNvSpPr/>
          <p:nvPr/>
        </p:nvSpPr>
        <p:spPr>
          <a:xfrm>
            <a:off x="285720" y="4786322"/>
            <a:ext cx="1296000" cy="611386"/>
          </a:xfrm>
          <a:prstGeom prst="notchedRightArrow">
            <a:avLst/>
          </a:prstGeom>
          <a:solidFill>
            <a:schemeClr val="accent3">
              <a:lumMod val="60000"/>
              <a:lumOff val="40000"/>
            </a:schemeClr>
          </a:solidFill>
          <a:ln w="3175">
            <a:solidFill>
              <a:schemeClr val="tx1"/>
            </a:solidFill>
          </a:ln>
        </p:spPr>
        <p:txBody>
          <a:bodyPr wrap="none">
            <a:spAutoFit/>
          </a:bodyPr>
          <a:lstStyle/>
          <a:p>
            <a:r>
              <a:rPr lang="fr-FR" sz="1400" b="1" i="1" dirty="0" smtClean="0">
                <a:solidFill>
                  <a:srgbClr val="FF0000"/>
                </a:solidFill>
                <a:effectLst>
                  <a:outerShdw blurRad="38100" dist="38100" dir="2700000" algn="tl">
                    <a:srgbClr val="000000">
                      <a:alpha val="43137"/>
                    </a:srgbClr>
                  </a:outerShdw>
                </a:effectLst>
              </a:rPr>
              <a:t>L’éthique</a:t>
            </a:r>
            <a:r>
              <a:rPr lang="fr-FR" sz="1400" b="1" dirty="0" smtClean="0">
                <a:solidFill>
                  <a:srgbClr val="FF0000"/>
                </a:solidFill>
                <a:effectLst>
                  <a:outerShdw blurRad="38100" dist="38100" dir="2700000" algn="tl">
                    <a:srgbClr val="000000">
                      <a:alpha val="43137"/>
                    </a:srgbClr>
                  </a:outerShdw>
                </a:effectLst>
              </a:rPr>
              <a:t> </a:t>
            </a:r>
            <a:endParaRPr lang="fr-FR" sz="1400" dirty="0">
              <a:solidFill>
                <a:srgbClr val="FF0000"/>
              </a:solidFill>
              <a:effectLst>
                <a:outerShdw blurRad="38100" dist="38100" dir="2700000" algn="tl">
                  <a:srgbClr val="000000">
                    <a:alpha val="43137"/>
                  </a:srgbClr>
                </a:outerShdw>
              </a:effectLst>
            </a:endParaRPr>
          </a:p>
        </p:txBody>
      </p:sp>
      <p:cxnSp>
        <p:nvCxnSpPr>
          <p:cNvPr id="14" name="Connecteur droit 13"/>
          <p:cNvCxnSpPr/>
          <p:nvPr/>
        </p:nvCxnSpPr>
        <p:spPr>
          <a:xfrm rot="5400000">
            <a:off x="3536446" y="3852024"/>
            <a:ext cx="45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972827" y="1142984"/>
            <a:ext cx="1885453" cy="288000"/>
          </a:xfrm>
          <a:prstGeom prst="rect">
            <a:avLst/>
          </a:prstGeom>
          <a:solidFill>
            <a:schemeClr val="accent6">
              <a:lumMod val="20000"/>
              <a:lumOff val="80000"/>
            </a:schemeClr>
          </a:solidFill>
          <a:ln>
            <a:solidFill>
              <a:schemeClr val="bg1"/>
            </a:solidFill>
          </a:ln>
          <a:effectLst/>
        </p:spPr>
        <p:style>
          <a:lnRef idx="1">
            <a:schemeClr val="dk1"/>
          </a:lnRef>
          <a:fillRef idx="2">
            <a:schemeClr val="dk1"/>
          </a:fillRef>
          <a:effectRef idx="1">
            <a:schemeClr val="dk1"/>
          </a:effectRef>
          <a:fontRef idx="minor">
            <a:schemeClr val="dk1"/>
          </a:fontRef>
        </p:style>
        <p:txBody>
          <a:bodyPr wrap="none">
            <a:spAutoFit/>
          </a:bodyPr>
          <a:lstStyle/>
          <a:p>
            <a:r>
              <a:rPr lang="ar-DZ" sz="1400" dirty="0" smtClean="0">
                <a:solidFill>
                  <a:srgbClr val="FF0000"/>
                </a:solidFill>
              </a:rPr>
              <a:t>ا</a:t>
            </a:r>
            <a:r>
              <a:rPr lang="ar-DZ" sz="1300" b="1" dirty="0" smtClean="0">
                <a:solidFill>
                  <a:srgbClr val="FF0000"/>
                </a:solidFill>
              </a:rPr>
              <a:t>لفرق بين الأخلاق وعلم الأخلاق</a:t>
            </a:r>
            <a:endParaRPr lang="fr-FR" sz="1300" b="1" dirty="0">
              <a:solidFill>
                <a:srgbClr val="FF0000"/>
              </a:solidFill>
            </a:endParaRPr>
          </a:p>
        </p:txBody>
      </p:sp>
      <p:sp>
        <p:nvSpPr>
          <p:cNvPr id="16" name="Flèche droite à entaille 15"/>
          <p:cNvSpPr/>
          <p:nvPr/>
        </p:nvSpPr>
        <p:spPr>
          <a:xfrm flipH="1">
            <a:off x="8286776" y="2357430"/>
            <a:ext cx="684000" cy="504000"/>
          </a:xfrm>
          <a:prstGeom prst="notchedRightArrow">
            <a:avLst/>
          </a:prstGeom>
          <a:solidFill>
            <a:schemeClr val="accent6">
              <a:lumMod val="40000"/>
              <a:lumOff val="60000"/>
            </a:schemeClr>
          </a:solidFill>
          <a:ln w="3175">
            <a:solidFill>
              <a:schemeClr val="tx1"/>
            </a:solidFill>
          </a:ln>
        </p:spPr>
        <p:txBody>
          <a:bodyPr wrap="none">
            <a:spAutoFit/>
          </a:bodyPr>
          <a:lstStyle/>
          <a:p>
            <a:endParaRPr lang="fr-FR" sz="1200" dirty="0">
              <a:solidFill>
                <a:srgbClr val="FF0000"/>
              </a:solidFill>
            </a:endParaRPr>
          </a:p>
        </p:txBody>
      </p:sp>
      <p:sp>
        <p:nvSpPr>
          <p:cNvPr id="17" name="Rectangle 16"/>
          <p:cNvSpPr/>
          <p:nvPr/>
        </p:nvSpPr>
        <p:spPr>
          <a:xfrm>
            <a:off x="6703900" y="1928802"/>
            <a:ext cx="1440000" cy="1368000"/>
          </a:xfrm>
          <a:prstGeom prst="rect">
            <a:avLst/>
          </a:prstGeom>
          <a:solidFill>
            <a:schemeClr val="accent6">
              <a:lumMod val="20000"/>
              <a:lumOff val="80000"/>
            </a:schemeClr>
          </a:solidFill>
        </p:spPr>
        <p:txBody>
          <a:bodyPr wrap="square">
            <a:spAutoFit/>
          </a:bodyPr>
          <a:lstStyle/>
          <a:p>
            <a:pPr algn="r">
              <a:spcAft>
                <a:spcPts val="300"/>
              </a:spcAft>
              <a:buFontTx/>
              <a:buChar char="-"/>
            </a:pPr>
            <a:r>
              <a:rPr lang="ar-DZ" sz="1200" b="1" i="1" dirty="0" smtClean="0"/>
              <a:t>-</a:t>
            </a:r>
            <a:r>
              <a:rPr lang="ar-DZ" sz="1200" dirty="0" smtClean="0"/>
              <a:t> لها دلالة دينية  -</a:t>
            </a:r>
          </a:p>
          <a:p>
            <a:pPr algn="r">
              <a:spcAft>
                <a:spcPts val="300"/>
              </a:spcAft>
              <a:buFontTx/>
              <a:buChar char="-"/>
            </a:pPr>
            <a:r>
              <a:rPr lang="ar-DZ" sz="1200" dirty="0" smtClean="0"/>
              <a:t> خارجية بالنسبة للفر </a:t>
            </a:r>
            <a:r>
              <a:rPr lang="fr-FR" sz="1200" b="1" i="1" dirty="0" smtClean="0"/>
              <a:t>-</a:t>
            </a:r>
            <a:endParaRPr lang="ar-DZ" sz="1200" b="1" i="1" dirty="0" smtClean="0"/>
          </a:p>
          <a:p>
            <a:pPr algn="r">
              <a:spcAft>
                <a:spcPts val="300"/>
              </a:spcAft>
              <a:buFontTx/>
              <a:buChar char="-"/>
            </a:pPr>
            <a:r>
              <a:rPr lang="ar-DZ" sz="1200" dirty="0" smtClean="0"/>
              <a:t> حتمية </a:t>
            </a:r>
            <a:r>
              <a:rPr lang="ar-DZ" sz="1200" dirty="0" err="1" smtClean="0"/>
              <a:t>و</a:t>
            </a:r>
            <a:r>
              <a:rPr lang="ar-DZ" sz="1200" dirty="0" smtClean="0"/>
              <a:t> تتحدانا بسلطة </a:t>
            </a:r>
            <a:r>
              <a:rPr lang="fr-FR" sz="1200" b="1" i="1" dirty="0" smtClean="0"/>
              <a:t>-</a:t>
            </a:r>
            <a:endParaRPr lang="ar-DZ" sz="1200" dirty="0" smtClean="0"/>
          </a:p>
          <a:p>
            <a:pPr algn="r">
              <a:spcAft>
                <a:spcPts val="300"/>
              </a:spcAft>
            </a:pPr>
            <a:r>
              <a:rPr lang="ar-DZ" sz="1200" b="1" i="1" dirty="0" smtClean="0"/>
              <a:t>- </a:t>
            </a:r>
            <a:r>
              <a:rPr lang="ar-DZ" sz="1200" dirty="0" smtClean="0"/>
              <a:t>ثابتة</a:t>
            </a:r>
            <a:endParaRPr lang="ar-DZ" sz="1200" b="1" i="1" dirty="0" smtClean="0"/>
          </a:p>
          <a:p>
            <a:pPr algn="r">
              <a:spcAft>
                <a:spcPts val="300"/>
              </a:spcAft>
            </a:pPr>
            <a:r>
              <a:rPr lang="ar-DZ" sz="1200" b="1" i="1" dirty="0" smtClean="0"/>
              <a:t>- </a:t>
            </a:r>
            <a:r>
              <a:rPr lang="ar-DZ" sz="1200" dirty="0" smtClean="0"/>
              <a:t>عامة وعالمية</a:t>
            </a:r>
          </a:p>
          <a:p>
            <a:pPr algn="r"/>
            <a:r>
              <a:rPr lang="ar-DZ" sz="1200" dirty="0" smtClean="0"/>
              <a:t>تضع قواعد مطلقة </a:t>
            </a:r>
            <a:r>
              <a:rPr lang="fr-FR" sz="1200" dirty="0" smtClean="0"/>
              <a:t> </a:t>
            </a:r>
            <a:r>
              <a:rPr lang="fr-FR" sz="1200" b="1" dirty="0" smtClean="0"/>
              <a:t>-</a:t>
            </a:r>
            <a:endParaRPr lang="ar-DZ" sz="1200" b="1" dirty="0" smtClean="0"/>
          </a:p>
          <a:p>
            <a:pPr algn="r"/>
            <a:endParaRPr lang="fr-FR" sz="1200" dirty="0"/>
          </a:p>
        </p:txBody>
      </p:sp>
      <p:sp>
        <p:nvSpPr>
          <p:cNvPr id="18" name="Flèche droite à entaille 17"/>
          <p:cNvSpPr/>
          <p:nvPr/>
        </p:nvSpPr>
        <p:spPr>
          <a:xfrm flipH="1">
            <a:off x="8072462" y="4857760"/>
            <a:ext cx="900000" cy="504000"/>
          </a:xfrm>
          <a:prstGeom prst="notchedRightArrow">
            <a:avLst/>
          </a:prstGeom>
          <a:solidFill>
            <a:schemeClr val="accent6">
              <a:lumMod val="40000"/>
              <a:lumOff val="60000"/>
            </a:schemeClr>
          </a:solidFill>
          <a:ln w="3175">
            <a:solidFill>
              <a:schemeClr val="tx1"/>
            </a:solidFill>
          </a:ln>
        </p:spPr>
        <p:txBody>
          <a:bodyPr wrap="square">
            <a:spAutoFit/>
          </a:bodyPr>
          <a:lstStyle/>
          <a:p>
            <a:pPr algn="r"/>
            <a:endParaRPr lang="fr-FR" sz="1300" dirty="0">
              <a:solidFill>
                <a:srgbClr val="FF0000"/>
              </a:solidFill>
            </a:endParaRPr>
          </a:p>
        </p:txBody>
      </p:sp>
      <p:sp>
        <p:nvSpPr>
          <p:cNvPr id="19" name="Rectangle 18"/>
          <p:cNvSpPr/>
          <p:nvPr/>
        </p:nvSpPr>
        <p:spPr>
          <a:xfrm>
            <a:off x="5985024" y="4286256"/>
            <a:ext cx="2016000" cy="1615827"/>
          </a:xfrm>
          <a:prstGeom prst="rect">
            <a:avLst/>
          </a:prstGeom>
          <a:solidFill>
            <a:schemeClr val="accent6">
              <a:lumMod val="20000"/>
              <a:lumOff val="80000"/>
            </a:schemeClr>
          </a:solidFill>
        </p:spPr>
        <p:txBody>
          <a:bodyPr wrap="square">
            <a:spAutoFit/>
          </a:bodyPr>
          <a:lstStyle/>
          <a:p>
            <a:pPr algn="r">
              <a:spcAft>
                <a:spcPts val="300"/>
              </a:spcAft>
            </a:pPr>
            <a:r>
              <a:rPr lang="ar-DZ" sz="1200" b="1" i="1" dirty="0" smtClean="0"/>
              <a:t>-</a:t>
            </a:r>
            <a:r>
              <a:rPr lang="ar-DZ" sz="1200" dirty="0" smtClean="0"/>
              <a:t> لها دلالة علمانية </a:t>
            </a:r>
          </a:p>
          <a:p>
            <a:pPr algn="r">
              <a:spcAft>
                <a:spcPts val="300"/>
              </a:spcAft>
            </a:pPr>
            <a:r>
              <a:rPr lang="ar-DZ" sz="1200" b="1" i="1" dirty="0" smtClean="0"/>
              <a:t>-</a:t>
            </a:r>
            <a:r>
              <a:rPr lang="ar-DZ" sz="1200" b="1" dirty="0" smtClean="0"/>
              <a:t> </a:t>
            </a:r>
            <a:r>
              <a:rPr lang="ar-DZ" sz="1200" dirty="0" smtClean="0"/>
              <a:t>تبدأ من الداخل </a:t>
            </a:r>
          </a:p>
          <a:p>
            <a:pPr algn="r">
              <a:spcAft>
                <a:spcPts val="300"/>
              </a:spcAft>
            </a:pPr>
            <a:r>
              <a:rPr lang="ar-DZ" sz="1200" b="1" i="1" dirty="0" smtClean="0"/>
              <a:t>-</a:t>
            </a:r>
            <a:r>
              <a:rPr lang="ar-DZ" sz="1200" dirty="0" smtClean="0"/>
              <a:t> تجعلنا </a:t>
            </a:r>
            <a:r>
              <a:rPr lang="ar-DZ" sz="1200" dirty="0" err="1" smtClean="0"/>
              <a:t>مسؤولين</a:t>
            </a:r>
            <a:endParaRPr lang="ar-DZ" sz="1200" dirty="0" smtClean="0"/>
          </a:p>
          <a:p>
            <a:pPr algn="r">
              <a:spcAft>
                <a:spcPts val="300"/>
              </a:spcAft>
            </a:pPr>
            <a:r>
              <a:rPr lang="ar-DZ" sz="1200" b="1" i="1" dirty="0" smtClean="0"/>
              <a:t>-</a:t>
            </a:r>
            <a:r>
              <a:rPr lang="ar-DZ" sz="1200" dirty="0" smtClean="0"/>
              <a:t>  ديناميكية </a:t>
            </a:r>
            <a:r>
              <a:rPr lang="ar-DZ" sz="1200" dirty="0" err="1" smtClean="0"/>
              <a:t>و</a:t>
            </a:r>
            <a:r>
              <a:rPr lang="ar-DZ" sz="1200" dirty="0" smtClean="0"/>
              <a:t> قابلة للتطور</a:t>
            </a:r>
          </a:p>
          <a:p>
            <a:pPr algn="r">
              <a:spcAft>
                <a:spcPts val="300"/>
              </a:spcAft>
            </a:pPr>
            <a:r>
              <a:rPr lang="ar-DZ" sz="1200" b="1" i="1" dirty="0" smtClean="0"/>
              <a:t>-</a:t>
            </a:r>
            <a:r>
              <a:rPr lang="ar-DZ" sz="1200" b="1" dirty="0" smtClean="0"/>
              <a:t> </a:t>
            </a:r>
            <a:r>
              <a:rPr lang="ar-DZ" sz="1200" dirty="0" smtClean="0"/>
              <a:t>خاصة وسياقية </a:t>
            </a:r>
          </a:p>
          <a:p>
            <a:pPr algn="r">
              <a:spcAft>
                <a:spcPts val="300"/>
              </a:spcAft>
            </a:pPr>
            <a:r>
              <a:rPr lang="ar-DZ" sz="1200" b="1" i="1" dirty="0" smtClean="0"/>
              <a:t>-</a:t>
            </a:r>
            <a:r>
              <a:rPr lang="ar-DZ" sz="1200" b="1" dirty="0" smtClean="0"/>
              <a:t> </a:t>
            </a:r>
            <a:r>
              <a:rPr lang="ar-DZ" sz="1200" dirty="0" smtClean="0"/>
              <a:t>تشجع على التفكير ، ويتم الحكم عليها </a:t>
            </a:r>
          </a:p>
          <a:p>
            <a:pPr algn="r"/>
            <a:r>
              <a:rPr lang="ar-DZ" sz="1200" dirty="0" smtClean="0"/>
              <a:t>على أساس كل حالة على انفراد</a:t>
            </a:r>
            <a:endParaRPr lang="fr-FR" sz="1200" dirty="0" err="1" smtClean="0"/>
          </a:p>
        </p:txBody>
      </p:sp>
      <p:sp>
        <p:nvSpPr>
          <p:cNvPr id="22" name="Rectangle 21"/>
          <p:cNvSpPr/>
          <p:nvPr/>
        </p:nvSpPr>
        <p:spPr>
          <a:xfrm>
            <a:off x="8209718" y="5000636"/>
            <a:ext cx="720000" cy="36000"/>
          </a:xfrm>
          <a:prstGeom prst="rect">
            <a:avLst/>
          </a:prstGeom>
        </p:spPr>
        <p:txBody>
          <a:bodyPr wrap="none">
            <a:spAutoFit/>
          </a:bodyPr>
          <a:lstStyle/>
          <a:p>
            <a:pPr algn="r"/>
            <a:r>
              <a:rPr lang="ar-DZ" sz="1200" b="1" dirty="0" smtClean="0">
                <a:solidFill>
                  <a:srgbClr val="FF0000"/>
                </a:solidFill>
              </a:rPr>
              <a:t>علم الأخلاق</a:t>
            </a:r>
            <a:endParaRPr lang="fr-FR" sz="1200" dirty="0">
              <a:solidFill>
                <a:srgbClr val="FF0000"/>
              </a:solidFill>
            </a:endParaRPr>
          </a:p>
        </p:txBody>
      </p:sp>
      <p:sp>
        <p:nvSpPr>
          <p:cNvPr id="23" name="Rectangle 22"/>
          <p:cNvSpPr/>
          <p:nvPr/>
        </p:nvSpPr>
        <p:spPr>
          <a:xfrm>
            <a:off x="8358214" y="2500306"/>
            <a:ext cx="551753" cy="36000"/>
          </a:xfrm>
          <a:prstGeom prst="rect">
            <a:avLst/>
          </a:prstGeom>
        </p:spPr>
        <p:txBody>
          <a:bodyPr wrap="none">
            <a:spAutoFit/>
          </a:bodyPr>
          <a:lstStyle/>
          <a:p>
            <a:pPr algn="r"/>
            <a:r>
              <a:rPr lang="ar-DZ" sz="1200" b="1" dirty="0" smtClean="0">
                <a:solidFill>
                  <a:srgbClr val="FF0000"/>
                </a:solidFill>
              </a:rPr>
              <a:t>الأخلاق</a:t>
            </a:r>
            <a:endParaRPr lang="fr-FR" sz="1200" dirty="0">
              <a:solidFill>
                <a:srgbClr val="FF0000"/>
              </a:solidFill>
            </a:endParaRPr>
          </a:p>
        </p:txBody>
      </p:sp>
      <p:sp>
        <p:nvSpPr>
          <p:cNvPr id="25" name="Rectangle 24"/>
          <p:cNvSpPr/>
          <p:nvPr/>
        </p:nvSpPr>
        <p:spPr>
          <a:xfrm>
            <a:off x="6786578" y="2786058"/>
            <a:ext cx="180000" cy="142876"/>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7072330" y="2000240"/>
            <a:ext cx="71438" cy="142876"/>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6929454" y="2214554"/>
            <a:ext cx="71438" cy="142876"/>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6786578" y="2428868"/>
            <a:ext cx="71438" cy="142876"/>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7072330" y="2000240"/>
            <a:ext cx="180000" cy="142876"/>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1"/>
          <p:cNvSpPr>
            <a:spLocks noChangeArrowheads="1"/>
          </p:cNvSpPr>
          <p:nvPr/>
        </p:nvSpPr>
        <p:spPr bwMode="auto">
          <a:xfrm>
            <a:off x="1666196" y="214290"/>
            <a:ext cx="5620448" cy="292388"/>
          </a:xfrm>
          <a:prstGeom prst="rect">
            <a:avLst/>
          </a:prstGeom>
          <a:solidFill>
            <a:schemeClr val="accent5">
              <a:lumMod val="20000"/>
              <a:lumOff val="80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effectLst/>
                <a:latin typeface="+mj-lt"/>
                <a:ea typeface="Times New Roman" pitchFamily="18" charset="0"/>
                <a:cs typeface="Times New Roman" pitchFamily="18" charset="0"/>
              </a:rPr>
              <a:t>CHAP. I :</a:t>
            </a:r>
            <a:r>
              <a:rPr lang="fr-FR" sz="1300" dirty="0" smtClean="0">
                <a:latin typeface="+mj-lt"/>
                <a:ea typeface="Times New Roman" pitchFamily="18" charset="0"/>
                <a:cs typeface="Arial" pitchFamily="34" charset="0"/>
              </a:rPr>
              <a:t> </a:t>
            </a:r>
            <a:r>
              <a:rPr kumimoji="0" lang="fr-FR" sz="1300" b="1" i="0" u="none" strike="noStrike" cap="none" normalizeH="0" baseline="0" dirty="0" smtClean="0">
                <a:ln>
                  <a:noFill/>
                </a:ln>
                <a:effectLst/>
                <a:latin typeface="+mj-lt"/>
                <a:ea typeface="Times New Roman" pitchFamily="18" charset="0"/>
                <a:cs typeface="Times New Roman" pitchFamily="18" charset="0"/>
              </a:rPr>
              <a:t>L'ETHIQUE ET LA DEONTOLOGIE UNIVERSITAIRES</a:t>
            </a:r>
            <a:endParaRPr kumimoji="0" lang="fr-FR" sz="1300" b="0" i="0" u="none" strike="noStrike" cap="none" normalizeH="0" baseline="0" dirty="0" smtClean="0">
              <a:ln>
                <a:noFill/>
              </a:ln>
              <a:effectLst/>
              <a:latin typeface="+mj-lt"/>
              <a:cs typeface="Arial" pitchFamily="34" charset="0"/>
            </a:endParaRPr>
          </a:p>
        </p:txBody>
      </p:sp>
      <p:sp>
        <p:nvSpPr>
          <p:cNvPr id="30" name="Rectangle 2"/>
          <p:cNvSpPr>
            <a:spLocks noChangeArrowheads="1"/>
          </p:cNvSpPr>
          <p:nvPr/>
        </p:nvSpPr>
        <p:spPr bwMode="auto">
          <a:xfrm>
            <a:off x="175504" y="642918"/>
            <a:ext cx="4572000" cy="261610"/>
          </a:xfrm>
          <a:prstGeom prst="rect">
            <a:avLst/>
          </a:prstGeom>
          <a:solidFill>
            <a:schemeClr val="accent5">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effectLst/>
                <a:latin typeface="Times New Roman" pitchFamily="18" charset="0"/>
                <a:ea typeface="Times New Roman" pitchFamily="18" charset="0"/>
                <a:cs typeface="Times New Roman" pitchFamily="18" charset="0"/>
              </a:rPr>
              <a:t>I.1. DEFINITION DE MORALE, D'ETHIQUE ET DE DEONTOLOGIE</a:t>
            </a:r>
            <a:endParaRPr kumimoji="0" lang="fr-FR" sz="11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16</a:t>
            </a:fld>
            <a:endParaRPr lang="fr-FR"/>
          </a:p>
        </p:txBody>
      </p:sp>
      <p:sp>
        <p:nvSpPr>
          <p:cNvPr id="6" name="Rectangle 3"/>
          <p:cNvSpPr>
            <a:spLocks noChangeArrowheads="1"/>
          </p:cNvSpPr>
          <p:nvPr/>
        </p:nvSpPr>
        <p:spPr bwMode="auto">
          <a:xfrm>
            <a:off x="169852" y="1071546"/>
            <a:ext cx="1440000" cy="292388"/>
          </a:xfrm>
          <a:prstGeom prst="rect">
            <a:avLst/>
          </a:prstGeom>
          <a:solidFill>
            <a:schemeClr val="accent5">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1.1.4. </a:t>
            </a:r>
            <a:r>
              <a:rPr lang="fr-FR" sz="1300" b="1" dirty="0" smtClean="0">
                <a:solidFill>
                  <a:srgbClr val="FF0000"/>
                </a:solidFill>
                <a:latin typeface="Times New Roman" pitchFamily="18" charset="0"/>
                <a:ea typeface="Times New Roman" pitchFamily="18" charset="0"/>
                <a:cs typeface="Times New Roman" pitchFamily="18" charset="0"/>
              </a:rPr>
              <a:t>Déontologie</a:t>
            </a:r>
            <a:endParaRPr kumimoji="0" lang="fr-FR" sz="1800" b="0" i="0" u="none" strike="noStrike" cap="none" normalizeH="0" baseline="0" dirty="0" smtClean="0">
              <a:ln>
                <a:noFill/>
              </a:ln>
              <a:solidFill>
                <a:srgbClr val="FF0000"/>
              </a:solidFill>
              <a:effectLst/>
              <a:latin typeface="Arial" pitchFamily="34" charset="0"/>
              <a:cs typeface="Arial" pitchFamily="34" charset="0"/>
            </a:endParaRPr>
          </a:p>
        </p:txBody>
      </p:sp>
      <p:sp>
        <p:nvSpPr>
          <p:cNvPr id="7" name="Flèche droite à entaille 6"/>
          <p:cNvSpPr/>
          <p:nvPr/>
        </p:nvSpPr>
        <p:spPr>
          <a:xfrm>
            <a:off x="200794" y="2602124"/>
            <a:ext cx="1728000" cy="684000"/>
          </a:xfrm>
          <a:prstGeom prst="notchedRightArrow">
            <a:avLst/>
          </a:prstGeom>
          <a:solidFill>
            <a:schemeClr val="accent3">
              <a:lumMod val="60000"/>
              <a:lumOff val="40000"/>
            </a:schemeClr>
          </a:solidFill>
          <a:ln w="3175">
            <a:solidFill>
              <a:schemeClr val="tx1"/>
            </a:solidFill>
          </a:ln>
        </p:spPr>
        <p:txBody>
          <a:bodyPr wrap="square">
            <a:spAutoFit/>
          </a:bodyPr>
          <a:lstStyle/>
          <a:p>
            <a:endParaRPr lang="fr-FR" sz="1300" dirty="0">
              <a:solidFill>
                <a:srgbClr val="FF0000"/>
              </a:solidFill>
              <a:effectLst>
                <a:outerShdw blurRad="50800" dist="38100" dir="2700000" algn="tl" rotWithShape="0">
                  <a:prstClr val="black">
                    <a:alpha val="40000"/>
                  </a:prstClr>
                </a:outerShdw>
              </a:effectLst>
            </a:endParaRPr>
          </a:p>
        </p:txBody>
      </p:sp>
      <p:sp>
        <p:nvSpPr>
          <p:cNvPr id="8" name="Rectangle 7"/>
          <p:cNvSpPr/>
          <p:nvPr/>
        </p:nvSpPr>
        <p:spPr>
          <a:xfrm>
            <a:off x="1714496" y="1071546"/>
            <a:ext cx="3500446" cy="261610"/>
          </a:xfrm>
          <a:prstGeom prst="rect">
            <a:avLst/>
          </a:prstGeom>
        </p:spPr>
        <p:txBody>
          <a:bodyPr wrap="square">
            <a:spAutoFit/>
          </a:bodyPr>
          <a:lstStyle/>
          <a:p>
            <a:r>
              <a:rPr lang="fr-FR" sz="1100" dirty="0" smtClean="0"/>
              <a:t>Du grec </a:t>
            </a:r>
            <a:r>
              <a:rPr lang="fr-FR" sz="1100" b="1" i="1" dirty="0" err="1" smtClean="0"/>
              <a:t>deontos</a:t>
            </a:r>
            <a:r>
              <a:rPr lang="fr-FR" sz="1100" i="1" dirty="0" smtClean="0"/>
              <a:t> « </a:t>
            </a:r>
            <a:r>
              <a:rPr lang="fr-FR" sz="1100" dirty="0" smtClean="0"/>
              <a:t>devoir » et </a:t>
            </a:r>
            <a:r>
              <a:rPr lang="fr-FR" sz="1100" b="1" i="1" dirty="0" smtClean="0"/>
              <a:t>logos</a:t>
            </a:r>
            <a:r>
              <a:rPr lang="fr-FR" sz="1100" b="1" dirty="0" smtClean="0"/>
              <a:t>  </a:t>
            </a:r>
            <a:r>
              <a:rPr lang="fr-FR" sz="1100" dirty="0" smtClean="0"/>
              <a:t>« le discours »  </a:t>
            </a:r>
            <a:endParaRPr lang="fr-FR" sz="1100" dirty="0"/>
          </a:p>
        </p:txBody>
      </p:sp>
      <p:sp>
        <p:nvSpPr>
          <p:cNvPr id="10" name="Rectangle à coins arrondis 9"/>
          <p:cNvSpPr/>
          <p:nvPr/>
        </p:nvSpPr>
        <p:spPr>
          <a:xfrm>
            <a:off x="468000" y="3637694"/>
            <a:ext cx="4104000" cy="540000"/>
          </a:xfrm>
          <a:prstGeom prst="roundRect">
            <a:avLst/>
          </a:prstGeom>
          <a:solidFill>
            <a:schemeClr val="accent3">
              <a:lumMod val="20000"/>
              <a:lumOff val="80000"/>
            </a:schemeClr>
          </a:solidFill>
          <a:ln w="3175">
            <a:solidFill>
              <a:schemeClr val="bg1"/>
            </a:solidFill>
          </a:ln>
        </p:spPr>
        <p:txBody>
          <a:bodyPr wrap="square">
            <a:spAutoFit/>
          </a:bodyPr>
          <a:lstStyle/>
          <a:p>
            <a:pPr algn="ctr">
              <a:spcAft>
                <a:spcPts val="300"/>
              </a:spcAft>
            </a:pPr>
            <a:r>
              <a:rPr lang="fr-FR" sz="1100" dirty="0" smtClean="0"/>
              <a:t>La déontologie est l'éthique appliquée au monde professionnel </a:t>
            </a:r>
          </a:p>
          <a:p>
            <a:pPr algn="ctr">
              <a:spcAft>
                <a:spcPts val="300"/>
              </a:spcAft>
            </a:pPr>
            <a:r>
              <a:rPr lang="fr-FR" sz="1100" dirty="0" smtClean="0"/>
              <a:t>(On parle de </a:t>
            </a:r>
            <a:r>
              <a:rPr lang="fr-FR" sz="1100" i="1" dirty="0" smtClean="0"/>
              <a:t>déontologie professionnelle</a:t>
            </a:r>
            <a:r>
              <a:rPr lang="fr-FR" sz="1100" dirty="0" smtClean="0"/>
              <a:t>)</a:t>
            </a:r>
            <a:endParaRPr lang="fr-FR" sz="1100" i="1" dirty="0" smtClean="0"/>
          </a:p>
          <a:p>
            <a:pPr algn="ctr">
              <a:spcAft>
                <a:spcPts val="300"/>
              </a:spcAft>
            </a:pPr>
            <a:endParaRPr lang="fr-FR" sz="1100" dirty="0" smtClean="0"/>
          </a:p>
        </p:txBody>
      </p:sp>
      <p:sp>
        <p:nvSpPr>
          <p:cNvPr id="11" name="Rectangle à coins arrondis 10"/>
          <p:cNvSpPr/>
          <p:nvPr/>
        </p:nvSpPr>
        <p:spPr>
          <a:xfrm>
            <a:off x="1338744" y="4714884"/>
            <a:ext cx="2376000" cy="519291"/>
          </a:xfrm>
          <a:prstGeom prst="roundRect">
            <a:avLst/>
          </a:prstGeom>
          <a:solidFill>
            <a:schemeClr val="accent3">
              <a:lumMod val="20000"/>
              <a:lumOff val="80000"/>
            </a:schemeClr>
          </a:solidFill>
          <a:ln w="3175">
            <a:solidFill>
              <a:schemeClr val="bg1"/>
            </a:solidFill>
          </a:ln>
        </p:spPr>
        <p:txBody>
          <a:bodyPr wrap="square">
            <a:spAutoFit/>
          </a:bodyPr>
          <a:lstStyle/>
          <a:p>
            <a:pPr algn="ctr">
              <a:spcAft>
                <a:spcPts val="300"/>
              </a:spcAft>
            </a:pPr>
            <a:r>
              <a:rPr lang="fr-FR" sz="1100" dirty="0" smtClean="0"/>
              <a:t>Obligations qu'une personne est </a:t>
            </a:r>
          </a:p>
          <a:p>
            <a:pPr algn="ctr">
              <a:spcAft>
                <a:spcPts val="300"/>
              </a:spcAft>
            </a:pPr>
            <a:r>
              <a:rPr lang="fr-FR" sz="1100" dirty="0" smtClean="0"/>
              <a:t>tenue de respecter dans son travail</a:t>
            </a:r>
          </a:p>
        </p:txBody>
      </p:sp>
      <p:sp>
        <p:nvSpPr>
          <p:cNvPr id="14" name="Rectangle 13"/>
          <p:cNvSpPr/>
          <p:nvPr/>
        </p:nvSpPr>
        <p:spPr>
          <a:xfrm>
            <a:off x="142844" y="6357958"/>
            <a:ext cx="8820000"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1447306" y="5715016"/>
            <a:ext cx="2196000" cy="519291"/>
          </a:xfrm>
          <a:prstGeom prst="roundRect">
            <a:avLst/>
          </a:prstGeom>
          <a:solidFill>
            <a:schemeClr val="accent3">
              <a:lumMod val="20000"/>
              <a:lumOff val="80000"/>
            </a:schemeClr>
          </a:solidFill>
          <a:ln w="3175">
            <a:solidFill>
              <a:schemeClr val="bg1"/>
            </a:solidFill>
          </a:ln>
        </p:spPr>
        <p:txBody>
          <a:bodyPr wrap="square">
            <a:spAutoFit/>
          </a:bodyPr>
          <a:lstStyle/>
          <a:p>
            <a:pPr algn="ctr">
              <a:spcAft>
                <a:spcPts val="300"/>
              </a:spcAft>
            </a:pPr>
            <a:r>
              <a:rPr lang="fr-FR" sz="1100" dirty="0" smtClean="0"/>
              <a:t>Obligations souvent consignées </a:t>
            </a:r>
          </a:p>
          <a:p>
            <a:pPr algn="ctr">
              <a:spcAft>
                <a:spcPts val="300"/>
              </a:spcAft>
            </a:pPr>
            <a:r>
              <a:rPr lang="fr-FR" sz="1100" dirty="0" smtClean="0"/>
              <a:t>dans un </a:t>
            </a:r>
            <a:r>
              <a:rPr lang="fr-FR" sz="1100" i="1" dirty="0" smtClean="0"/>
              <a:t>code de déontologie</a:t>
            </a:r>
          </a:p>
        </p:txBody>
      </p:sp>
      <p:pic>
        <p:nvPicPr>
          <p:cNvPr id="7170" name="Picture 2" descr="Charte déontologique ou code de déontologie. Ethique professionnelle Stock  Illustration | Adobe Stock"/>
          <p:cNvPicPr>
            <a:picLocks noChangeAspect="1" noChangeArrowheads="1"/>
          </p:cNvPicPr>
          <p:nvPr/>
        </p:nvPicPr>
        <p:blipFill>
          <a:blip r:embed="rId3" cstate="print"/>
          <a:srcRect/>
          <a:stretch>
            <a:fillRect/>
          </a:stretch>
        </p:blipFill>
        <p:spPr bwMode="auto">
          <a:xfrm>
            <a:off x="4561884" y="1564436"/>
            <a:ext cx="1296000" cy="864432"/>
          </a:xfrm>
          <a:prstGeom prst="rect">
            <a:avLst/>
          </a:prstGeom>
          <a:noFill/>
        </p:spPr>
      </p:pic>
      <p:sp>
        <p:nvSpPr>
          <p:cNvPr id="22" name="Rectangle à coins arrondis 21"/>
          <p:cNvSpPr/>
          <p:nvPr/>
        </p:nvSpPr>
        <p:spPr>
          <a:xfrm>
            <a:off x="5482710" y="2571744"/>
            <a:ext cx="2304000" cy="540000"/>
          </a:xfrm>
          <a:prstGeom prst="roundRect">
            <a:avLst/>
          </a:prstGeom>
          <a:solidFill>
            <a:schemeClr val="accent6">
              <a:lumMod val="40000"/>
              <a:lumOff val="60000"/>
            </a:schemeClr>
          </a:solidFill>
          <a:ln w="3175">
            <a:solidFill>
              <a:schemeClr val="bg1"/>
            </a:solidFill>
          </a:ln>
        </p:spPr>
        <p:txBody>
          <a:bodyPr>
            <a:spAutoFit/>
          </a:bodyPr>
          <a:lstStyle/>
          <a:p>
            <a:pPr algn="ctr">
              <a:spcAft>
                <a:spcPts val="300"/>
              </a:spcAft>
            </a:pPr>
            <a:r>
              <a:rPr lang="ar-DZ" sz="1200" b="1" dirty="0" smtClean="0">
                <a:solidFill>
                  <a:srgbClr val="FF0000"/>
                </a:solidFill>
              </a:rPr>
              <a:t>فرع من فروع علم الأخلاق </a:t>
            </a:r>
            <a:r>
              <a:rPr lang="ar-DZ" sz="1300" b="1" dirty="0" smtClean="0">
                <a:solidFill>
                  <a:srgbClr val="FF0000"/>
                </a:solidFill>
              </a:rPr>
              <a:t>يحدد </a:t>
            </a:r>
            <a:r>
              <a:rPr lang="ar-DZ" sz="1200" b="1" dirty="0" smtClean="0">
                <a:solidFill>
                  <a:srgbClr val="FF0000"/>
                </a:solidFill>
              </a:rPr>
              <a:t>مجموعة </a:t>
            </a:r>
            <a:endParaRPr lang="fr-FR" sz="1200" b="1" dirty="0" smtClean="0">
              <a:solidFill>
                <a:srgbClr val="FF0000"/>
              </a:solidFill>
            </a:endParaRPr>
          </a:p>
          <a:p>
            <a:pPr algn="ctr"/>
            <a:r>
              <a:rPr lang="ar-DZ" sz="1200" b="1" dirty="0" smtClean="0">
                <a:solidFill>
                  <a:srgbClr val="FF0000"/>
                </a:solidFill>
              </a:rPr>
              <a:t>القواعد والواجبات التي تحكم مهنة معينة</a:t>
            </a:r>
            <a:endParaRPr lang="fr-FR" sz="1200" b="1" dirty="0">
              <a:solidFill>
                <a:srgbClr val="FF0000"/>
              </a:solidFill>
            </a:endParaRPr>
          </a:p>
        </p:txBody>
      </p:sp>
      <p:cxnSp>
        <p:nvCxnSpPr>
          <p:cNvPr id="23" name="Connecteur droit 22"/>
          <p:cNvCxnSpPr/>
          <p:nvPr/>
        </p:nvCxnSpPr>
        <p:spPr>
          <a:xfrm rot="5400000">
            <a:off x="3306942" y="4375148"/>
            <a:ext cx="381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à coins arrondis 8"/>
          <p:cNvSpPr/>
          <p:nvPr/>
        </p:nvSpPr>
        <p:spPr>
          <a:xfrm>
            <a:off x="2049190" y="2566124"/>
            <a:ext cx="2880000" cy="720000"/>
          </a:xfrm>
          <a:prstGeom prst="roundRect">
            <a:avLst/>
          </a:prstGeom>
          <a:solidFill>
            <a:schemeClr val="accent3">
              <a:lumMod val="60000"/>
              <a:lumOff val="40000"/>
            </a:schemeClr>
          </a:solidFill>
          <a:ln>
            <a:solidFill>
              <a:schemeClr val="bg1"/>
            </a:solidFill>
          </a:ln>
        </p:spPr>
        <p:txBody>
          <a:bodyPr wrap="square">
            <a:spAutoFit/>
          </a:bodyPr>
          <a:lstStyle/>
          <a:p>
            <a:pPr algn="ctr">
              <a:spcAft>
                <a:spcPts val="300"/>
              </a:spcAft>
            </a:pPr>
            <a:r>
              <a:rPr lang="fr-FR" sz="1100" b="1" i="1" dirty="0" smtClean="0">
                <a:solidFill>
                  <a:srgbClr val="FF0000"/>
                </a:solidFill>
              </a:rPr>
              <a:t>Branche de l'éthique qui définit</a:t>
            </a:r>
          </a:p>
          <a:p>
            <a:pPr algn="ctr">
              <a:spcAft>
                <a:spcPts val="300"/>
              </a:spcAft>
            </a:pPr>
            <a:r>
              <a:rPr lang="fr-FR" sz="1100" b="1" i="1" dirty="0" smtClean="0">
                <a:solidFill>
                  <a:srgbClr val="FF0000"/>
                </a:solidFill>
              </a:rPr>
              <a:t> l'ensemble des règles et des devoirs </a:t>
            </a:r>
          </a:p>
          <a:p>
            <a:pPr algn="ctr">
              <a:spcAft>
                <a:spcPts val="300"/>
              </a:spcAft>
            </a:pPr>
            <a:r>
              <a:rPr lang="fr-FR" sz="1100" b="1" i="1" dirty="0" smtClean="0">
                <a:solidFill>
                  <a:srgbClr val="FF0000"/>
                </a:solidFill>
              </a:rPr>
              <a:t>qui régissent une profession donnée </a:t>
            </a:r>
          </a:p>
          <a:p>
            <a:endParaRPr lang="fr-FR" sz="1100" dirty="0" smtClean="0">
              <a:effectLst>
                <a:outerShdw blurRad="50800" dist="38100" dir="2700000" algn="tl" rotWithShape="0">
                  <a:prstClr val="black">
                    <a:alpha val="40000"/>
                  </a:prstClr>
                </a:outerShdw>
              </a:effectLst>
            </a:endParaRPr>
          </a:p>
        </p:txBody>
      </p:sp>
      <p:sp>
        <p:nvSpPr>
          <p:cNvPr id="24" name="Rectangle à coins arrondis 23"/>
          <p:cNvSpPr/>
          <p:nvPr/>
        </p:nvSpPr>
        <p:spPr>
          <a:xfrm>
            <a:off x="5929322" y="3643314"/>
            <a:ext cx="1980000" cy="504000"/>
          </a:xfrm>
          <a:prstGeom prst="roundRect">
            <a:avLst/>
          </a:prstGeom>
          <a:solidFill>
            <a:schemeClr val="accent6">
              <a:lumMod val="20000"/>
              <a:lumOff val="80000"/>
            </a:schemeClr>
          </a:solidFill>
          <a:ln w="3175">
            <a:solidFill>
              <a:schemeClr val="bg1"/>
            </a:solidFill>
          </a:ln>
          <a:effectLst/>
        </p:spPr>
        <p:style>
          <a:lnRef idx="1">
            <a:schemeClr val="dk1"/>
          </a:lnRef>
          <a:fillRef idx="2">
            <a:schemeClr val="dk1"/>
          </a:fillRef>
          <a:effectRef idx="1">
            <a:schemeClr val="dk1"/>
          </a:effectRef>
          <a:fontRef idx="minor">
            <a:schemeClr val="dk1"/>
          </a:fontRef>
        </p:style>
        <p:txBody>
          <a:bodyPr>
            <a:spAutoFit/>
          </a:bodyPr>
          <a:lstStyle/>
          <a:p>
            <a:pPr algn="ctr">
              <a:spcAft>
                <a:spcPts val="300"/>
              </a:spcAft>
            </a:pPr>
            <a:r>
              <a:rPr lang="ar-DZ" sz="1200" dirty="0" smtClean="0"/>
              <a:t>هي أخلاقيات مطبقة في العالم المهني </a:t>
            </a:r>
          </a:p>
          <a:p>
            <a:pPr algn="ctr"/>
            <a:r>
              <a:rPr lang="ar-DZ" sz="1200" dirty="0" smtClean="0"/>
              <a:t>(نتحدث إذا عن أخلاقيات المهنة)</a:t>
            </a:r>
            <a:endParaRPr lang="fr-FR" sz="1200" dirty="0"/>
          </a:p>
        </p:txBody>
      </p:sp>
      <p:sp>
        <p:nvSpPr>
          <p:cNvPr id="25" name="Rectangle à coins arrondis 24"/>
          <p:cNvSpPr/>
          <p:nvPr/>
        </p:nvSpPr>
        <p:spPr>
          <a:xfrm>
            <a:off x="6072198" y="4714884"/>
            <a:ext cx="1867578" cy="504000"/>
          </a:xfrm>
          <a:prstGeom prst="roundRect">
            <a:avLst/>
          </a:prstGeom>
          <a:solidFill>
            <a:schemeClr val="accent6">
              <a:lumMod val="20000"/>
              <a:lumOff val="80000"/>
            </a:schemeClr>
          </a:solidFill>
          <a:ln w="3175">
            <a:solidFill>
              <a:schemeClr val="bg1"/>
            </a:solidFill>
          </a:ln>
        </p:spPr>
        <p:txBody>
          <a:bodyPr wrap="none">
            <a:spAutoFit/>
          </a:bodyPr>
          <a:lstStyle/>
          <a:p>
            <a:pPr algn="ctr">
              <a:spcAft>
                <a:spcPts val="300"/>
              </a:spcAft>
            </a:pPr>
            <a:r>
              <a:rPr lang="ar-DZ" sz="1200" dirty="0" smtClean="0">
                <a:solidFill>
                  <a:schemeClr val="dk1"/>
                </a:solidFill>
              </a:rPr>
              <a:t>تتعلق بالالتزامات التي يتعين على </a:t>
            </a:r>
            <a:endParaRPr lang="fr-FR" sz="1200" dirty="0" smtClean="0">
              <a:solidFill>
                <a:schemeClr val="dk1"/>
              </a:solidFill>
            </a:endParaRPr>
          </a:p>
          <a:p>
            <a:pPr algn="ctr"/>
            <a:r>
              <a:rPr lang="ar-DZ" sz="1200" dirty="0" smtClean="0">
                <a:solidFill>
                  <a:schemeClr val="dk1"/>
                </a:solidFill>
              </a:rPr>
              <a:t>الشخص احترامها في عمله</a:t>
            </a:r>
            <a:endParaRPr lang="fr-FR" sz="1200" dirty="0" smtClean="0">
              <a:solidFill>
                <a:schemeClr val="dk1"/>
              </a:solidFill>
            </a:endParaRPr>
          </a:p>
        </p:txBody>
      </p:sp>
      <p:sp>
        <p:nvSpPr>
          <p:cNvPr id="26" name="Rectangle à coins arrondis 25"/>
          <p:cNvSpPr/>
          <p:nvPr/>
        </p:nvSpPr>
        <p:spPr>
          <a:xfrm>
            <a:off x="5694214" y="5786454"/>
            <a:ext cx="2664000" cy="306467"/>
          </a:xfrm>
          <a:prstGeom prst="roundRect">
            <a:avLst/>
          </a:prstGeom>
          <a:solidFill>
            <a:schemeClr val="accent6">
              <a:lumMod val="20000"/>
              <a:lumOff val="80000"/>
            </a:schemeClr>
          </a:solidFill>
          <a:ln w="3175">
            <a:solidFill>
              <a:schemeClr val="bg1"/>
            </a:solidFill>
          </a:ln>
        </p:spPr>
        <p:txBody>
          <a:bodyPr wrap="none">
            <a:spAutoFit/>
          </a:bodyPr>
          <a:lstStyle/>
          <a:p>
            <a:r>
              <a:rPr lang="ar-DZ" sz="1200" dirty="0" smtClean="0">
                <a:solidFill>
                  <a:schemeClr val="dk1"/>
                </a:solidFill>
              </a:rPr>
              <a:t>غالبًا ما يتم تسجيل هذه الالتزامات في مدونة الأخلاق</a:t>
            </a:r>
            <a:endParaRPr lang="fr-FR" sz="1200" dirty="0" smtClean="0">
              <a:solidFill>
                <a:schemeClr val="dk1"/>
              </a:solidFill>
            </a:endParaRPr>
          </a:p>
        </p:txBody>
      </p:sp>
      <p:sp>
        <p:nvSpPr>
          <p:cNvPr id="27" name="Flèche vers le bas 26"/>
          <p:cNvSpPr/>
          <p:nvPr/>
        </p:nvSpPr>
        <p:spPr>
          <a:xfrm>
            <a:off x="2354612" y="4357694"/>
            <a:ext cx="360000" cy="216000"/>
          </a:xfrm>
          <a:prstGeom prst="downArrow">
            <a:avLst/>
          </a:prstGeom>
          <a:solidFill>
            <a:schemeClr val="accent3">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8" name="Flèche vers le bas 27"/>
          <p:cNvSpPr/>
          <p:nvPr/>
        </p:nvSpPr>
        <p:spPr>
          <a:xfrm>
            <a:off x="6712330" y="4286256"/>
            <a:ext cx="360000" cy="216000"/>
          </a:xfrm>
          <a:prstGeom prst="downArrow">
            <a:avLst/>
          </a:prstGeom>
          <a:solidFill>
            <a:schemeClr val="accent6">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9" name="Flèche vers le bas 28"/>
          <p:cNvSpPr/>
          <p:nvPr/>
        </p:nvSpPr>
        <p:spPr>
          <a:xfrm>
            <a:off x="2354612" y="5357826"/>
            <a:ext cx="360000" cy="216000"/>
          </a:xfrm>
          <a:prstGeom prst="downArrow">
            <a:avLst/>
          </a:prstGeom>
          <a:solidFill>
            <a:schemeClr val="accent3">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30" name="Flèche vers le bas 29"/>
          <p:cNvSpPr/>
          <p:nvPr/>
        </p:nvSpPr>
        <p:spPr>
          <a:xfrm>
            <a:off x="6783768" y="5357826"/>
            <a:ext cx="360000" cy="216000"/>
          </a:xfrm>
          <a:prstGeom prst="downArrow">
            <a:avLst/>
          </a:prstGeom>
          <a:solidFill>
            <a:schemeClr val="accent6">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32" name="Rectangle 31"/>
          <p:cNvSpPr/>
          <p:nvPr/>
        </p:nvSpPr>
        <p:spPr>
          <a:xfrm>
            <a:off x="285720" y="2821496"/>
            <a:ext cx="1576072" cy="36000"/>
          </a:xfrm>
          <a:prstGeom prst="rect">
            <a:avLst/>
          </a:prstGeom>
        </p:spPr>
        <p:txBody>
          <a:bodyPr wrap="none">
            <a:spAutoFit/>
          </a:bodyPr>
          <a:lstStyle/>
          <a:p>
            <a:r>
              <a:rPr lang="fr-FR" sz="1400" b="1" i="1" dirty="0" smtClean="0">
                <a:solidFill>
                  <a:srgbClr val="FF0000"/>
                </a:solidFill>
                <a:effectLst>
                  <a:outerShdw blurRad="50800" dist="38100" dir="2700000" algn="tl" rotWithShape="0">
                    <a:prstClr val="black">
                      <a:alpha val="40000"/>
                    </a:prstClr>
                  </a:outerShdw>
                </a:effectLst>
              </a:rPr>
              <a:t>La déontologie</a:t>
            </a:r>
            <a:endParaRPr lang="fr-FR" sz="1400" i="1" dirty="0">
              <a:solidFill>
                <a:srgbClr val="FF0000"/>
              </a:solidFill>
              <a:effectLst>
                <a:outerShdw blurRad="50800" dist="38100" dir="2700000" algn="tl" rotWithShape="0">
                  <a:prstClr val="black">
                    <a:alpha val="40000"/>
                  </a:prstClr>
                </a:outerShdw>
              </a:effectLst>
            </a:endParaRPr>
          </a:p>
        </p:txBody>
      </p:sp>
      <p:sp>
        <p:nvSpPr>
          <p:cNvPr id="33" name="Flèche droite à entaille 32"/>
          <p:cNvSpPr/>
          <p:nvPr/>
        </p:nvSpPr>
        <p:spPr>
          <a:xfrm flipH="1">
            <a:off x="7929586" y="2571744"/>
            <a:ext cx="1008000" cy="504000"/>
          </a:xfrm>
          <a:prstGeom prst="notchedRightArrow">
            <a:avLst/>
          </a:prstGeom>
          <a:solidFill>
            <a:schemeClr val="accent6">
              <a:lumMod val="40000"/>
              <a:lumOff val="60000"/>
            </a:schemeClr>
          </a:solidFill>
          <a:ln w="3175">
            <a:solidFill>
              <a:schemeClr val="tx1"/>
            </a:solidFill>
          </a:ln>
        </p:spPr>
        <p:txBody>
          <a:bodyPr wrap="square">
            <a:spAutoFit/>
          </a:bodyPr>
          <a:lstStyle/>
          <a:p>
            <a:r>
              <a:rPr lang="ar-DZ" sz="1200" b="1" dirty="0" smtClean="0">
                <a:solidFill>
                  <a:srgbClr val="FF0000"/>
                </a:solidFill>
                <a:effectLst>
                  <a:outerShdw blurRad="38100" dist="38100" dir="2700000" algn="tl">
                    <a:srgbClr val="000000">
                      <a:alpha val="43137"/>
                    </a:srgbClr>
                  </a:outerShdw>
                </a:effectLst>
              </a:rPr>
              <a:t>آداب المهنة </a:t>
            </a:r>
            <a:endParaRPr lang="fr-FR" sz="1200" dirty="0">
              <a:solidFill>
                <a:srgbClr val="FF0000"/>
              </a:solidFill>
              <a:effectLst>
                <a:outerShdw blurRad="38100" dist="38100" dir="2700000" algn="tl">
                  <a:srgbClr val="000000">
                    <a:alpha val="43137"/>
                  </a:srgbClr>
                </a:outerShdw>
              </a:effectLst>
            </a:endParaRPr>
          </a:p>
        </p:txBody>
      </p:sp>
      <p:sp>
        <p:nvSpPr>
          <p:cNvPr id="34" name="Rectangle 33"/>
          <p:cNvSpPr/>
          <p:nvPr/>
        </p:nvSpPr>
        <p:spPr>
          <a:xfrm>
            <a:off x="4357686" y="1928802"/>
            <a:ext cx="142876"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2957597" y="1285860"/>
            <a:ext cx="614271" cy="261610"/>
          </a:xfrm>
          <a:prstGeom prst="rect">
            <a:avLst/>
          </a:prstGeom>
        </p:spPr>
        <p:txBody>
          <a:bodyPr wrap="none">
            <a:spAutoFit/>
          </a:bodyPr>
          <a:lstStyle/>
          <a:p>
            <a:r>
              <a:rPr lang="fr-FR" sz="1100" dirty="0" smtClean="0"/>
              <a:t>(</a:t>
            </a:r>
            <a:r>
              <a:rPr lang="ar-DZ" sz="1100" b="1" dirty="0" smtClean="0"/>
              <a:t>الواجب</a:t>
            </a:r>
            <a:r>
              <a:rPr lang="fr-FR" sz="1100" dirty="0" smtClean="0"/>
              <a:t>)</a:t>
            </a:r>
            <a:endParaRPr lang="fr-FR" sz="1100" dirty="0"/>
          </a:p>
        </p:txBody>
      </p:sp>
      <p:sp>
        <p:nvSpPr>
          <p:cNvPr id="36" name="Rectangle 35"/>
          <p:cNvSpPr/>
          <p:nvPr/>
        </p:nvSpPr>
        <p:spPr>
          <a:xfrm>
            <a:off x="4357686" y="1285860"/>
            <a:ext cx="627095" cy="261610"/>
          </a:xfrm>
          <a:prstGeom prst="rect">
            <a:avLst/>
          </a:prstGeom>
        </p:spPr>
        <p:txBody>
          <a:bodyPr wrap="none">
            <a:spAutoFit/>
          </a:bodyPr>
          <a:lstStyle/>
          <a:p>
            <a:r>
              <a:rPr lang="fr-FR" sz="1100" dirty="0" smtClean="0"/>
              <a:t>(</a:t>
            </a:r>
            <a:r>
              <a:rPr lang="ar-DZ" sz="1100" b="1" dirty="0" smtClean="0"/>
              <a:t>الخطاب</a:t>
            </a:r>
            <a:r>
              <a:rPr lang="fr-FR" sz="1100" dirty="0" smtClean="0"/>
              <a:t>)</a:t>
            </a:r>
            <a:endParaRPr lang="fr-FR" sz="1100" b="1" dirty="0"/>
          </a:p>
        </p:txBody>
      </p:sp>
      <p:sp>
        <p:nvSpPr>
          <p:cNvPr id="37" name="Rectangle 1"/>
          <p:cNvSpPr>
            <a:spLocks noChangeArrowheads="1"/>
          </p:cNvSpPr>
          <p:nvPr/>
        </p:nvSpPr>
        <p:spPr bwMode="auto">
          <a:xfrm>
            <a:off x="1666196" y="214290"/>
            <a:ext cx="5620448" cy="292388"/>
          </a:xfrm>
          <a:prstGeom prst="rect">
            <a:avLst/>
          </a:prstGeom>
          <a:solidFill>
            <a:schemeClr val="accent5">
              <a:lumMod val="20000"/>
              <a:lumOff val="80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effectLst/>
                <a:latin typeface="+mj-lt"/>
                <a:ea typeface="Times New Roman" pitchFamily="18" charset="0"/>
                <a:cs typeface="Times New Roman" pitchFamily="18" charset="0"/>
              </a:rPr>
              <a:t>CHAP. I :</a:t>
            </a:r>
            <a:r>
              <a:rPr lang="fr-FR" sz="1300" dirty="0" smtClean="0">
                <a:latin typeface="+mj-lt"/>
                <a:ea typeface="Times New Roman" pitchFamily="18" charset="0"/>
                <a:cs typeface="Arial" pitchFamily="34" charset="0"/>
              </a:rPr>
              <a:t> </a:t>
            </a:r>
            <a:r>
              <a:rPr kumimoji="0" lang="fr-FR" sz="1300" b="1" i="0" u="none" strike="noStrike" cap="none" normalizeH="0" baseline="0" dirty="0" smtClean="0">
                <a:ln>
                  <a:noFill/>
                </a:ln>
                <a:effectLst/>
                <a:latin typeface="+mj-lt"/>
                <a:ea typeface="Times New Roman" pitchFamily="18" charset="0"/>
                <a:cs typeface="Times New Roman" pitchFamily="18" charset="0"/>
              </a:rPr>
              <a:t>L'ETHIQUE ET LA DEONTOLOGIE UNIVERSITAIRES</a:t>
            </a:r>
            <a:endParaRPr kumimoji="0" lang="fr-FR" sz="1300" b="0" i="0" u="none" strike="noStrike" cap="none" normalizeH="0" baseline="0" dirty="0" smtClean="0">
              <a:ln>
                <a:noFill/>
              </a:ln>
              <a:effectLst/>
              <a:latin typeface="+mj-lt"/>
              <a:cs typeface="Arial" pitchFamily="34" charset="0"/>
            </a:endParaRPr>
          </a:p>
        </p:txBody>
      </p:sp>
      <p:sp>
        <p:nvSpPr>
          <p:cNvPr id="38" name="Rectangle 2"/>
          <p:cNvSpPr>
            <a:spLocks noChangeArrowheads="1"/>
          </p:cNvSpPr>
          <p:nvPr/>
        </p:nvSpPr>
        <p:spPr bwMode="auto">
          <a:xfrm>
            <a:off x="175504" y="642918"/>
            <a:ext cx="4572000" cy="261610"/>
          </a:xfrm>
          <a:prstGeom prst="rect">
            <a:avLst/>
          </a:prstGeom>
          <a:solidFill>
            <a:schemeClr val="accent5">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effectLst/>
                <a:latin typeface="Times New Roman" pitchFamily="18" charset="0"/>
                <a:ea typeface="Times New Roman" pitchFamily="18" charset="0"/>
                <a:cs typeface="Times New Roman" pitchFamily="18" charset="0"/>
              </a:rPr>
              <a:t>I.1. DEFINITION DE MORALE, D'ETHIQUE ET DE DEONTOLOGIE</a:t>
            </a:r>
            <a:endParaRPr kumimoji="0" lang="fr-FR" sz="1100" b="0" i="0" u="none" strike="noStrike" cap="none" normalizeH="0" baseline="0" dirty="0" smtClean="0">
              <a:ln>
                <a:noFill/>
              </a:ln>
              <a:effectLst/>
              <a:latin typeface="Arial" pitchFamily="34" charset="0"/>
              <a:cs typeface="Arial" pitchFamily="34" charset="0"/>
            </a:endParaRPr>
          </a:p>
        </p:txBody>
      </p:sp>
      <p:sp>
        <p:nvSpPr>
          <p:cNvPr id="39" name="Rectangle 38"/>
          <p:cNvSpPr/>
          <p:nvPr/>
        </p:nvSpPr>
        <p:spPr>
          <a:xfrm>
            <a:off x="8072462" y="1105298"/>
            <a:ext cx="793807" cy="252000"/>
          </a:xfrm>
          <a:prstGeom prst="rect">
            <a:avLst/>
          </a:prstGeom>
          <a:solidFill>
            <a:schemeClr val="accent6">
              <a:lumMod val="20000"/>
              <a:lumOff val="80000"/>
            </a:schemeClr>
          </a:solidFill>
        </p:spPr>
        <p:txBody>
          <a:bodyPr wrap="none">
            <a:spAutoFit/>
          </a:bodyPr>
          <a:lstStyle/>
          <a:p>
            <a:r>
              <a:rPr lang="ar-DZ" sz="1200" b="1" dirty="0" smtClean="0">
                <a:solidFill>
                  <a:srgbClr val="FF0000"/>
                </a:solidFill>
              </a:rPr>
              <a:t>آداب المهنة </a:t>
            </a:r>
            <a:endParaRPr lang="fr-FR" sz="1200"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17</a:t>
            </a:fld>
            <a:endParaRPr lang="fr-FR"/>
          </a:p>
        </p:txBody>
      </p:sp>
      <p:sp>
        <p:nvSpPr>
          <p:cNvPr id="5" name="Rectangle à coins arrondis 4"/>
          <p:cNvSpPr/>
          <p:nvPr/>
        </p:nvSpPr>
        <p:spPr>
          <a:xfrm>
            <a:off x="760496" y="4071942"/>
            <a:ext cx="3240000" cy="504000"/>
          </a:xfrm>
          <a:prstGeom prst="roundRect">
            <a:avLst/>
          </a:prstGeom>
          <a:solidFill>
            <a:schemeClr val="accent3">
              <a:lumMod val="20000"/>
              <a:lumOff val="80000"/>
            </a:schemeClr>
          </a:solidFill>
          <a:ln w="3175">
            <a:solidFill>
              <a:schemeClr val="bg1"/>
            </a:solidFill>
          </a:ln>
        </p:spPr>
        <p:txBody>
          <a:bodyPr wrap="square">
            <a:spAutoFit/>
          </a:bodyPr>
          <a:lstStyle/>
          <a:p>
            <a:pPr algn="ctr">
              <a:spcAft>
                <a:spcPts val="300"/>
              </a:spcAft>
            </a:pPr>
            <a:r>
              <a:rPr lang="fr-FR" sz="1100" dirty="0" smtClean="0"/>
              <a:t>Une autorité est chargée de les faire respecter et </a:t>
            </a:r>
          </a:p>
          <a:p>
            <a:pPr algn="ctr">
              <a:spcAft>
                <a:spcPts val="300"/>
              </a:spcAft>
            </a:pPr>
            <a:r>
              <a:rPr lang="fr-FR" sz="1100" dirty="0" smtClean="0"/>
              <a:t>d’imposer des sanctions en cas de dérogation</a:t>
            </a:r>
          </a:p>
          <a:p>
            <a:endParaRPr lang="fr-FR" dirty="0"/>
          </a:p>
        </p:txBody>
      </p:sp>
      <p:sp>
        <p:nvSpPr>
          <p:cNvPr id="9" name="Rectangle 3"/>
          <p:cNvSpPr>
            <a:spLocks noChangeArrowheads="1"/>
          </p:cNvSpPr>
          <p:nvPr/>
        </p:nvSpPr>
        <p:spPr bwMode="auto">
          <a:xfrm>
            <a:off x="169852" y="1071546"/>
            <a:ext cx="1440000" cy="292388"/>
          </a:xfrm>
          <a:prstGeom prst="rect">
            <a:avLst/>
          </a:prstGeom>
          <a:solidFill>
            <a:schemeClr val="accent5">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1.1.4. </a:t>
            </a:r>
            <a:r>
              <a:rPr lang="fr-FR" sz="1300" b="1" dirty="0" smtClean="0">
                <a:solidFill>
                  <a:srgbClr val="FF0000"/>
                </a:solidFill>
                <a:latin typeface="Times New Roman" pitchFamily="18" charset="0"/>
                <a:ea typeface="Times New Roman" pitchFamily="18" charset="0"/>
                <a:cs typeface="Times New Roman" pitchFamily="18" charset="0"/>
              </a:rPr>
              <a:t>Déontologie</a:t>
            </a:r>
            <a:endParaRPr kumimoji="0" lang="fr-FR" sz="1800" b="0" i="0" u="none" strike="noStrike" cap="none" normalizeH="0" baseline="0" dirty="0" smtClean="0">
              <a:ln>
                <a:noFill/>
              </a:ln>
              <a:solidFill>
                <a:srgbClr val="FF0000"/>
              </a:solidFill>
              <a:effectLst/>
              <a:latin typeface="Arial" pitchFamily="34" charset="0"/>
              <a:cs typeface="Arial" pitchFamily="34" charset="0"/>
            </a:endParaRPr>
          </a:p>
        </p:txBody>
      </p:sp>
      <p:sp>
        <p:nvSpPr>
          <p:cNvPr id="11" name="Rectangle à coins arrondis 10"/>
          <p:cNvSpPr/>
          <p:nvPr/>
        </p:nvSpPr>
        <p:spPr>
          <a:xfrm>
            <a:off x="687934" y="3143248"/>
            <a:ext cx="3384000" cy="720000"/>
          </a:xfrm>
          <a:prstGeom prst="roundRect">
            <a:avLst/>
          </a:prstGeom>
          <a:solidFill>
            <a:schemeClr val="accent3">
              <a:lumMod val="20000"/>
              <a:lumOff val="80000"/>
            </a:schemeClr>
          </a:solidFill>
          <a:ln w="3175">
            <a:solidFill>
              <a:schemeClr val="bg1"/>
            </a:solidFill>
          </a:ln>
        </p:spPr>
        <p:txBody>
          <a:bodyPr wrap="square">
            <a:spAutoFit/>
          </a:bodyPr>
          <a:lstStyle/>
          <a:p>
            <a:pPr algn="ctr">
              <a:spcAft>
                <a:spcPts val="300"/>
              </a:spcAft>
            </a:pPr>
            <a:r>
              <a:rPr lang="fr-FR" sz="1100" dirty="0" smtClean="0"/>
              <a:t>Les règles déontologiques s’appliquent de manière</a:t>
            </a:r>
          </a:p>
          <a:p>
            <a:pPr algn="ctr">
              <a:spcAft>
                <a:spcPts val="300"/>
              </a:spcAft>
            </a:pPr>
            <a:r>
              <a:rPr lang="fr-FR" sz="1100" dirty="0" smtClean="0"/>
              <a:t>identique à tous les membres du groupe, dans</a:t>
            </a:r>
          </a:p>
          <a:p>
            <a:pPr algn="ctr">
              <a:spcAft>
                <a:spcPts val="300"/>
              </a:spcAft>
            </a:pPr>
            <a:r>
              <a:rPr lang="fr-FR" sz="1100" dirty="0" smtClean="0"/>
              <a:t>toutes les situations de la pratique</a:t>
            </a:r>
          </a:p>
        </p:txBody>
      </p:sp>
      <p:sp>
        <p:nvSpPr>
          <p:cNvPr id="12" name="Rectangle 11"/>
          <p:cNvSpPr/>
          <p:nvPr/>
        </p:nvSpPr>
        <p:spPr>
          <a:xfrm>
            <a:off x="142844" y="6286520"/>
            <a:ext cx="8820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71472" y="5357826"/>
            <a:ext cx="3672000" cy="754053"/>
          </a:xfrm>
          <a:prstGeom prst="rect">
            <a:avLst/>
          </a:prstGeom>
          <a:solidFill>
            <a:schemeClr val="accent3">
              <a:lumMod val="60000"/>
              <a:lumOff val="40000"/>
            </a:schemeClr>
          </a:solidFill>
        </p:spPr>
        <p:txBody>
          <a:bodyPr>
            <a:spAutoFit/>
          </a:bodyPr>
          <a:lstStyle/>
          <a:p>
            <a:pPr algn="just">
              <a:spcAft>
                <a:spcPts val="600"/>
              </a:spcAft>
              <a:buFont typeface="Wingdings" pitchFamily="2" charset="2"/>
              <a:buChar char="§"/>
            </a:pPr>
            <a:r>
              <a:rPr lang="fr-FR" sz="1100" i="1" dirty="0" smtClean="0"/>
              <a:t>  Code de déontologie de l’Ordre national des médecins</a:t>
            </a:r>
          </a:p>
          <a:p>
            <a:pPr algn="just">
              <a:spcAft>
                <a:spcPts val="600"/>
              </a:spcAft>
              <a:buFont typeface="Wingdings" pitchFamily="2" charset="2"/>
              <a:buChar char="§"/>
            </a:pPr>
            <a:r>
              <a:rPr lang="fr-FR" sz="1100" i="1" dirty="0" smtClean="0"/>
              <a:t>  Code de déontologie du journalisme </a:t>
            </a:r>
          </a:p>
          <a:p>
            <a:pPr algn="just">
              <a:buFont typeface="Wingdings" pitchFamily="2" charset="2"/>
              <a:buChar char="§"/>
            </a:pPr>
            <a:r>
              <a:rPr lang="fr-FR" sz="1100" i="1" dirty="0" smtClean="0"/>
              <a:t>  Code de déontologie des avocats …</a:t>
            </a:r>
          </a:p>
        </p:txBody>
      </p:sp>
      <p:pic>
        <p:nvPicPr>
          <p:cNvPr id="2050" name="Picture 2" descr="Module 4, section1 : Déontologie professionnelle - 3. Le code international  de déontologie des archivistes"/>
          <p:cNvPicPr>
            <a:picLocks noChangeAspect="1" noChangeArrowheads="1"/>
          </p:cNvPicPr>
          <p:nvPr/>
        </p:nvPicPr>
        <p:blipFill>
          <a:blip r:embed="rId3"/>
          <a:srcRect/>
          <a:stretch>
            <a:fillRect/>
          </a:stretch>
        </p:blipFill>
        <p:spPr bwMode="auto">
          <a:xfrm>
            <a:off x="3428992" y="785794"/>
            <a:ext cx="2714644" cy="1915741"/>
          </a:xfrm>
          <a:prstGeom prst="rect">
            <a:avLst/>
          </a:prstGeom>
          <a:noFill/>
        </p:spPr>
      </p:pic>
      <p:sp>
        <p:nvSpPr>
          <p:cNvPr id="4" name="Rectangle à coins arrondis 3"/>
          <p:cNvSpPr/>
          <p:nvPr/>
        </p:nvSpPr>
        <p:spPr>
          <a:xfrm>
            <a:off x="714348" y="2214554"/>
            <a:ext cx="3348000" cy="720000"/>
          </a:xfrm>
          <a:prstGeom prst="roundRect">
            <a:avLst/>
          </a:prstGeom>
          <a:solidFill>
            <a:schemeClr val="accent3">
              <a:lumMod val="20000"/>
              <a:lumOff val="80000"/>
            </a:schemeClr>
          </a:solidFill>
          <a:ln w="3175">
            <a:solidFill>
              <a:schemeClr val="bg1"/>
            </a:solidFill>
          </a:ln>
        </p:spPr>
        <p:txBody>
          <a:bodyPr wrap="square">
            <a:spAutoFit/>
          </a:bodyPr>
          <a:lstStyle/>
          <a:p>
            <a:pPr algn="ctr">
              <a:spcAft>
                <a:spcPts val="300"/>
              </a:spcAft>
            </a:pPr>
            <a:r>
              <a:rPr lang="fr-FR" sz="1100" dirty="0" smtClean="0"/>
              <a:t>Ensemble des règles d'une profession ou d'une</a:t>
            </a:r>
          </a:p>
          <a:p>
            <a:pPr algn="ctr">
              <a:spcAft>
                <a:spcPts val="300"/>
              </a:spcAft>
            </a:pPr>
            <a:r>
              <a:rPr lang="fr-FR" sz="1100" dirty="0" smtClean="0"/>
              <a:t> entreprise, qui permet d'assurer la bonne gestion</a:t>
            </a:r>
          </a:p>
          <a:p>
            <a:pPr algn="ctr">
              <a:spcAft>
                <a:spcPts val="300"/>
              </a:spcAft>
            </a:pPr>
            <a:r>
              <a:rPr lang="fr-FR" sz="1100" dirty="0" smtClean="0"/>
              <a:t> des rapports entre ses membres et avec les autres</a:t>
            </a:r>
          </a:p>
        </p:txBody>
      </p:sp>
      <p:pic>
        <p:nvPicPr>
          <p:cNvPr id="2052" name="Picture 4" descr="Le 7 octobre 1940, il y a 75 ans, une loi crée l'Ordre des médecins. |  Toluna"/>
          <p:cNvPicPr>
            <a:picLocks noChangeAspect="1" noChangeArrowheads="1"/>
          </p:cNvPicPr>
          <p:nvPr/>
        </p:nvPicPr>
        <p:blipFill>
          <a:blip r:embed="rId4"/>
          <a:srcRect/>
          <a:stretch>
            <a:fillRect/>
          </a:stretch>
        </p:blipFill>
        <p:spPr bwMode="auto">
          <a:xfrm>
            <a:off x="4572000" y="4643446"/>
            <a:ext cx="972000" cy="648000"/>
          </a:xfrm>
          <a:prstGeom prst="rect">
            <a:avLst/>
          </a:prstGeom>
          <a:noFill/>
        </p:spPr>
      </p:pic>
      <p:pic>
        <p:nvPicPr>
          <p:cNvPr id="2056" name="Picture 8" descr="CGavocats, avocats au Barreau de Bordeaux"/>
          <p:cNvPicPr>
            <a:picLocks noChangeAspect="1" noChangeArrowheads="1"/>
          </p:cNvPicPr>
          <p:nvPr/>
        </p:nvPicPr>
        <p:blipFill>
          <a:blip r:embed="rId5"/>
          <a:srcRect/>
          <a:stretch>
            <a:fillRect/>
          </a:stretch>
        </p:blipFill>
        <p:spPr bwMode="auto">
          <a:xfrm>
            <a:off x="4572000" y="6072206"/>
            <a:ext cx="857256" cy="571504"/>
          </a:xfrm>
          <a:prstGeom prst="rect">
            <a:avLst/>
          </a:prstGeom>
          <a:noFill/>
        </p:spPr>
      </p:pic>
      <p:sp>
        <p:nvSpPr>
          <p:cNvPr id="20" name="Rectangle à coins arrondis 19"/>
          <p:cNvSpPr/>
          <p:nvPr/>
        </p:nvSpPr>
        <p:spPr>
          <a:xfrm>
            <a:off x="5765652" y="2285992"/>
            <a:ext cx="2664000" cy="504000"/>
          </a:xfrm>
          <a:prstGeom prst="roundRect">
            <a:avLst/>
          </a:prstGeom>
          <a:solidFill>
            <a:schemeClr val="accent6">
              <a:lumMod val="20000"/>
              <a:lumOff val="80000"/>
            </a:schemeClr>
          </a:solidFill>
          <a:ln w="3175">
            <a:solidFill>
              <a:schemeClr val="bg1"/>
            </a:solidFill>
          </a:ln>
        </p:spPr>
        <p:txBody>
          <a:bodyPr wrap="square">
            <a:spAutoFit/>
          </a:bodyPr>
          <a:lstStyle/>
          <a:p>
            <a:pPr algn="ctr">
              <a:spcAft>
                <a:spcPts val="300"/>
              </a:spcAft>
            </a:pPr>
            <a:r>
              <a:rPr lang="ar-DZ" sz="1200" dirty="0" smtClean="0"/>
              <a:t>مجموعة قواعد المهنة أو الشركة التي تضمن</a:t>
            </a:r>
            <a:endParaRPr lang="fr-FR" sz="1200" dirty="0" smtClean="0"/>
          </a:p>
          <a:p>
            <a:pPr algn="ctr"/>
            <a:r>
              <a:rPr lang="ar-DZ" sz="1200" dirty="0" smtClean="0"/>
              <a:t>الإدارة السليمة للعلاقات بين أعضائها ومع الآخرين</a:t>
            </a:r>
            <a:endParaRPr lang="fr-FR" sz="1200" dirty="0"/>
          </a:p>
        </p:txBody>
      </p:sp>
      <p:sp>
        <p:nvSpPr>
          <p:cNvPr id="22" name="Rectangle à coins arrondis 21"/>
          <p:cNvSpPr/>
          <p:nvPr/>
        </p:nvSpPr>
        <p:spPr>
          <a:xfrm>
            <a:off x="5837652" y="3143248"/>
            <a:ext cx="2592000" cy="504000"/>
          </a:xfrm>
          <a:prstGeom prst="roundRect">
            <a:avLst/>
          </a:prstGeom>
          <a:solidFill>
            <a:schemeClr val="accent6">
              <a:lumMod val="20000"/>
              <a:lumOff val="80000"/>
            </a:schemeClr>
          </a:solidFill>
          <a:ln w="3175">
            <a:solidFill>
              <a:schemeClr val="bg1"/>
            </a:solidFill>
          </a:ln>
        </p:spPr>
        <p:txBody>
          <a:bodyPr wrap="square">
            <a:spAutoFit/>
          </a:bodyPr>
          <a:lstStyle/>
          <a:p>
            <a:pPr algn="ctr">
              <a:spcAft>
                <a:spcPts val="300"/>
              </a:spcAft>
            </a:pPr>
            <a:r>
              <a:rPr lang="ar-DZ" sz="1200" dirty="0" smtClean="0"/>
              <a:t> تنطبق القواعد الأخلاقية بنفس الطريقة على جميع </a:t>
            </a:r>
            <a:endParaRPr lang="fr-FR" sz="1200" dirty="0" smtClean="0"/>
          </a:p>
          <a:p>
            <a:pPr algn="ctr"/>
            <a:r>
              <a:rPr lang="ar-DZ" sz="1200" dirty="0" smtClean="0"/>
              <a:t>أعضاء المجموعة ، في جميع حالات الممارسة</a:t>
            </a:r>
            <a:endParaRPr lang="fr-FR" sz="1200" dirty="0" smtClean="0"/>
          </a:p>
        </p:txBody>
      </p:sp>
      <p:sp>
        <p:nvSpPr>
          <p:cNvPr id="24" name="Rectangle à coins arrondis 23"/>
          <p:cNvSpPr/>
          <p:nvPr/>
        </p:nvSpPr>
        <p:spPr>
          <a:xfrm>
            <a:off x="6163900" y="4000504"/>
            <a:ext cx="1980000" cy="468000"/>
          </a:xfrm>
          <a:prstGeom prst="roundRect">
            <a:avLst/>
          </a:prstGeom>
          <a:solidFill>
            <a:schemeClr val="accent6">
              <a:lumMod val="20000"/>
              <a:lumOff val="80000"/>
            </a:schemeClr>
          </a:solidFill>
          <a:ln w="3175">
            <a:solidFill>
              <a:schemeClr val="bg1"/>
            </a:solidFill>
          </a:ln>
        </p:spPr>
        <p:txBody>
          <a:bodyPr wrap="square">
            <a:spAutoFit/>
          </a:bodyPr>
          <a:lstStyle/>
          <a:p>
            <a:pPr algn="ctr"/>
            <a:r>
              <a:rPr lang="ar-DZ" sz="1200" dirty="0" smtClean="0"/>
              <a:t>السلطة هي المسؤولية عن إنفاذها</a:t>
            </a:r>
            <a:endParaRPr lang="fr-FR" sz="1200" dirty="0" smtClean="0"/>
          </a:p>
          <a:p>
            <a:pPr algn="ctr"/>
            <a:r>
              <a:rPr lang="ar-DZ" sz="1200" dirty="0" smtClean="0"/>
              <a:t> وفرض العقوبات في حالة عدم التقيد</a:t>
            </a:r>
            <a:endParaRPr lang="fr-FR" sz="1200" dirty="0" smtClean="0"/>
          </a:p>
        </p:txBody>
      </p:sp>
      <p:sp>
        <p:nvSpPr>
          <p:cNvPr id="27" name="Rectangle 26"/>
          <p:cNvSpPr/>
          <p:nvPr/>
        </p:nvSpPr>
        <p:spPr>
          <a:xfrm>
            <a:off x="6143636" y="5357826"/>
            <a:ext cx="2124000" cy="648000"/>
          </a:xfrm>
          <a:prstGeom prst="rect">
            <a:avLst/>
          </a:prstGeom>
          <a:solidFill>
            <a:schemeClr val="accent6">
              <a:lumMod val="40000"/>
              <a:lumOff val="60000"/>
            </a:schemeClr>
          </a:solidFill>
        </p:spPr>
        <p:txBody>
          <a:bodyPr wrap="square">
            <a:spAutoFit/>
          </a:bodyPr>
          <a:lstStyle/>
          <a:p>
            <a:pPr algn="r"/>
            <a:r>
              <a:rPr lang="ar-DZ" sz="1200" b="1" i="1" dirty="0" smtClean="0"/>
              <a:t> - </a:t>
            </a:r>
            <a:r>
              <a:rPr lang="ar-DZ" sz="1200" dirty="0" smtClean="0"/>
              <a:t>مدونة قواعد الأخلاق لنقابة الأطباء </a:t>
            </a:r>
            <a:r>
              <a:rPr lang="ar-DZ" sz="1200" b="1" dirty="0" smtClean="0"/>
              <a:t>   </a:t>
            </a:r>
          </a:p>
          <a:p>
            <a:pPr algn="r"/>
            <a:r>
              <a:rPr lang="ar-DZ" sz="1200" b="1" dirty="0" smtClean="0"/>
              <a:t> </a:t>
            </a:r>
            <a:r>
              <a:rPr lang="ar-DZ" sz="1200" b="1" i="1" dirty="0" smtClean="0"/>
              <a:t>- </a:t>
            </a:r>
            <a:r>
              <a:rPr lang="ar-DZ" sz="1200" dirty="0" smtClean="0"/>
              <a:t>للصحافيين </a:t>
            </a:r>
            <a:r>
              <a:rPr lang="ar-DZ" sz="1200" b="1" dirty="0" smtClean="0"/>
              <a:t> </a:t>
            </a:r>
          </a:p>
          <a:p>
            <a:pPr algn="r"/>
            <a:r>
              <a:rPr lang="ar-DZ" sz="1200" b="1" i="1" dirty="0" smtClean="0"/>
              <a:t>-</a:t>
            </a:r>
            <a:r>
              <a:rPr lang="ar-DZ" sz="1200" b="1" dirty="0" smtClean="0"/>
              <a:t> </a:t>
            </a:r>
            <a:r>
              <a:rPr lang="ar-DZ" sz="1200" dirty="0" smtClean="0"/>
              <a:t>للمحامين ... </a:t>
            </a:r>
          </a:p>
          <a:p>
            <a:endParaRPr lang="fr-FR" sz="1200" dirty="0"/>
          </a:p>
        </p:txBody>
      </p:sp>
      <p:cxnSp>
        <p:nvCxnSpPr>
          <p:cNvPr id="29" name="Connecteur droit 28"/>
          <p:cNvCxnSpPr/>
          <p:nvPr/>
        </p:nvCxnSpPr>
        <p:spPr>
          <a:xfrm rot="5400000">
            <a:off x="3902066" y="3422272"/>
            <a:ext cx="234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4" name="Picture 6" descr="Le Conseil de déontologie journalistique (CDJ) | Association des  journalistes professionnels"/>
          <p:cNvPicPr>
            <a:picLocks noChangeAspect="1" noChangeArrowheads="1"/>
          </p:cNvPicPr>
          <p:nvPr/>
        </p:nvPicPr>
        <p:blipFill>
          <a:blip r:embed="rId6" cstate="print"/>
          <a:srcRect/>
          <a:stretch>
            <a:fillRect/>
          </a:stretch>
        </p:blipFill>
        <p:spPr bwMode="auto">
          <a:xfrm>
            <a:off x="4600132" y="5429264"/>
            <a:ext cx="972000" cy="598154"/>
          </a:xfrm>
          <a:prstGeom prst="rect">
            <a:avLst/>
          </a:prstGeom>
          <a:noFill/>
        </p:spPr>
      </p:pic>
      <p:sp>
        <p:nvSpPr>
          <p:cNvPr id="28" name="Rectangle 27"/>
          <p:cNvSpPr/>
          <p:nvPr/>
        </p:nvSpPr>
        <p:spPr>
          <a:xfrm>
            <a:off x="1357290" y="1857364"/>
            <a:ext cx="1923925" cy="276999"/>
          </a:xfrm>
          <a:prstGeom prst="rect">
            <a:avLst/>
          </a:prstGeom>
        </p:spPr>
        <p:txBody>
          <a:bodyPr wrap="none">
            <a:spAutoFit/>
          </a:bodyPr>
          <a:lstStyle/>
          <a:p>
            <a:r>
              <a:rPr lang="fr-FR" sz="1200" b="1" i="1" dirty="0" smtClean="0"/>
              <a:t>Code de déontologie</a:t>
            </a:r>
            <a:r>
              <a:rPr lang="ar-DZ" sz="1200" b="1" i="1" dirty="0" smtClean="0"/>
              <a:t> </a:t>
            </a:r>
            <a:r>
              <a:rPr lang="fr-FR" sz="1200" b="1" i="1" dirty="0" smtClean="0"/>
              <a:t> :</a:t>
            </a:r>
            <a:endParaRPr lang="fr-FR" sz="1200" i="1" dirty="0"/>
          </a:p>
        </p:txBody>
      </p:sp>
      <p:sp>
        <p:nvSpPr>
          <p:cNvPr id="30" name="Rectangle 29"/>
          <p:cNvSpPr/>
          <p:nvPr/>
        </p:nvSpPr>
        <p:spPr>
          <a:xfrm>
            <a:off x="857224" y="5000636"/>
            <a:ext cx="3060453" cy="276999"/>
          </a:xfrm>
          <a:prstGeom prst="rect">
            <a:avLst/>
          </a:prstGeom>
        </p:spPr>
        <p:txBody>
          <a:bodyPr wrap="none">
            <a:spAutoFit/>
          </a:bodyPr>
          <a:lstStyle/>
          <a:p>
            <a:r>
              <a:rPr lang="fr-FR" sz="1200" b="1" i="1" dirty="0" smtClean="0"/>
              <a:t>Exemples de codes déontologiques : </a:t>
            </a:r>
          </a:p>
        </p:txBody>
      </p:sp>
      <p:sp>
        <p:nvSpPr>
          <p:cNvPr id="31" name="Rectangle 30"/>
          <p:cNvSpPr/>
          <p:nvPr/>
        </p:nvSpPr>
        <p:spPr>
          <a:xfrm>
            <a:off x="6500826" y="1857364"/>
            <a:ext cx="1428760" cy="307777"/>
          </a:xfrm>
          <a:prstGeom prst="rect">
            <a:avLst/>
          </a:prstGeom>
        </p:spPr>
        <p:txBody>
          <a:bodyPr wrap="square">
            <a:spAutoFit/>
          </a:bodyPr>
          <a:lstStyle/>
          <a:p>
            <a:r>
              <a:rPr lang="fr-FR" sz="1400" b="1" dirty="0" smtClean="0"/>
              <a:t>: </a:t>
            </a:r>
            <a:r>
              <a:rPr lang="ar-DZ" sz="1400" b="1" dirty="0" smtClean="0"/>
              <a:t>مدونة الأخلاق</a:t>
            </a:r>
            <a:endParaRPr lang="fr-FR" sz="1400" dirty="0"/>
          </a:p>
        </p:txBody>
      </p:sp>
      <p:sp>
        <p:nvSpPr>
          <p:cNvPr id="32" name="Rectangle 31"/>
          <p:cNvSpPr/>
          <p:nvPr/>
        </p:nvSpPr>
        <p:spPr>
          <a:xfrm>
            <a:off x="6286512" y="4998388"/>
            <a:ext cx="1728000" cy="288000"/>
          </a:xfrm>
          <a:prstGeom prst="rect">
            <a:avLst/>
          </a:prstGeom>
        </p:spPr>
        <p:txBody>
          <a:bodyPr wrap="square">
            <a:spAutoFit/>
          </a:bodyPr>
          <a:lstStyle/>
          <a:p>
            <a:r>
              <a:rPr lang="fr-FR" sz="1400" b="1" dirty="0" smtClean="0"/>
              <a:t>: </a:t>
            </a:r>
            <a:r>
              <a:rPr lang="ar-DZ" sz="1400" b="1" dirty="0" smtClean="0"/>
              <a:t>أمثلة على مدونة الأخلاق</a:t>
            </a:r>
            <a:endParaRPr lang="fr-FR" sz="1400" b="1" dirty="0" smtClean="0"/>
          </a:p>
        </p:txBody>
      </p:sp>
      <p:sp>
        <p:nvSpPr>
          <p:cNvPr id="25" name="Rectangle 1"/>
          <p:cNvSpPr>
            <a:spLocks noChangeArrowheads="1"/>
          </p:cNvSpPr>
          <p:nvPr/>
        </p:nvSpPr>
        <p:spPr bwMode="auto">
          <a:xfrm>
            <a:off x="1666196" y="214290"/>
            <a:ext cx="5620448" cy="292388"/>
          </a:xfrm>
          <a:prstGeom prst="rect">
            <a:avLst/>
          </a:prstGeom>
          <a:solidFill>
            <a:schemeClr val="accent5">
              <a:lumMod val="20000"/>
              <a:lumOff val="80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effectLst/>
                <a:latin typeface="+mj-lt"/>
                <a:ea typeface="Times New Roman" pitchFamily="18" charset="0"/>
                <a:cs typeface="Times New Roman" pitchFamily="18" charset="0"/>
              </a:rPr>
              <a:t>CHAP. I :</a:t>
            </a:r>
            <a:r>
              <a:rPr lang="fr-FR" sz="1300" dirty="0" smtClean="0">
                <a:latin typeface="+mj-lt"/>
                <a:ea typeface="Times New Roman" pitchFamily="18" charset="0"/>
                <a:cs typeface="Arial" pitchFamily="34" charset="0"/>
              </a:rPr>
              <a:t> </a:t>
            </a:r>
            <a:r>
              <a:rPr kumimoji="0" lang="fr-FR" sz="1300" b="1" i="0" u="none" strike="noStrike" cap="none" normalizeH="0" baseline="0" dirty="0" smtClean="0">
                <a:ln>
                  <a:noFill/>
                </a:ln>
                <a:effectLst/>
                <a:latin typeface="+mj-lt"/>
                <a:ea typeface="Times New Roman" pitchFamily="18" charset="0"/>
                <a:cs typeface="Times New Roman" pitchFamily="18" charset="0"/>
              </a:rPr>
              <a:t>L'ETHIQUE ET LA DEONTOLOGIE UNIVERSITAIRES</a:t>
            </a:r>
            <a:endParaRPr kumimoji="0" lang="fr-FR" sz="1300" b="0" i="0" u="none" strike="noStrike" cap="none" normalizeH="0" baseline="0" dirty="0" smtClean="0">
              <a:ln>
                <a:noFill/>
              </a:ln>
              <a:effectLst/>
              <a:latin typeface="+mj-lt"/>
              <a:cs typeface="Arial" pitchFamily="34" charset="0"/>
            </a:endParaRPr>
          </a:p>
        </p:txBody>
      </p:sp>
      <p:sp>
        <p:nvSpPr>
          <p:cNvPr id="33" name="Rectangle 2"/>
          <p:cNvSpPr>
            <a:spLocks noChangeArrowheads="1"/>
          </p:cNvSpPr>
          <p:nvPr/>
        </p:nvSpPr>
        <p:spPr bwMode="auto">
          <a:xfrm>
            <a:off x="175504" y="642918"/>
            <a:ext cx="4572000" cy="261610"/>
          </a:xfrm>
          <a:prstGeom prst="rect">
            <a:avLst/>
          </a:prstGeom>
          <a:solidFill>
            <a:schemeClr val="accent5">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effectLst/>
                <a:latin typeface="Times New Roman" pitchFamily="18" charset="0"/>
                <a:ea typeface="Times New Roman" pitchFamily="18" charset="0"/>
                <a:cs typeface="Times New Roman" pitchFamily="18" charset="0"/>
              </a:rPr>
              <a:t>I.1. DEFINITION DE MORALE, D'ETHIQUE ET DE DEONTOLOGIE</a:t>
            </a:r>
            <a:endParaRPr kumimoji="0" lang="fr-FR" sz="11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18</a:t>
            </a:fld>
            <a:endParaRPr lang="fr-FR"/>
          </a:p>
        </p:txBody>
      </p:sp>
      <p:sp>
        <p:nvSpPr>
          <p:cNvPr id="14" name="Rectangle 13"/>
          <p:cNvSpPr/>
          <p:nvPr/>
        </p:nvSpPr>
        <p:spPr>
          <a:xfrm>
            <a:off x="1857356" y="1916660"/>
            <a:ext cx="3672000" cy="369332"/>
          </a:xfrm>
          <a:prstGeom prst="rect">
            <a:avLst/>
          </a:prstGeom>
          <a:solidFill>
            <a:schemeClr val="accent6">
              <a:lumMod val="20000"/>
              <a:lumOff val="80000"/>
            </a:schemeClr>
          </a:solidFill>
          <a:ln w="3175">
            <a:solidFill>
              <a:schemeClr val="bg1"/>
            </a:solidFill>
          </a:ln>
        </p:spPr>
        <p:txBody>
          <a:bodyPr wrap="none">
            <a:spAutoFit/>
          </a:bodyPr>
          <a:lstStyle/>
          <a:p>
            <a:r>
              <a:rPr lang="fr-FR" b="1" i="1" dirty="0" smtClean="0">
                <a:solidFill>
                  <a:srgbClr val="FF0000"/>
                </a:solidFill>
              </a:rPr>
              <a:t>Morale :</a:t>
            </a:r>
            <a:r>
              <a:rPr lang="fr-FR" i="1" dirty="0" smtClean="0">
                <a:solidFill>
                  <a:srgbClr val="FF0000"/>
                </a:solidFill>
              </a:rPr>
              <a:t>  </a:t>
            </a:r>
            <a:r>
              <a:rPr lang="fr-FR" sz="1400" b="1" dirty="0" smtClean="0"/>
              <a:t>Ce que la société juge bien</a:t>
            </a:r>
          </a:p>
        </p:txBody>
      </p:sp>
      <p:sp>
        <p:nvSpPr>
          <p:cNvPr id="15" name="Rectangle 14"/>
          <p:cNvSpPr/>
          <p:nvPr/>
        </p:nvSpPr>
        <p:spPr>
          <a:xfrm>
            <a:off x="1857356" y="3273982"/>
            <a:ext cx="3049233" cy="369332"/>
          </a:xfrm>
          <a:prstGeom prst="rect">
            <a:avLst/>
          </a:prstGeom>
          <a:solidFill>
            <a:schemeClr val="accent3">
              <a:lumMod val="60000"/>
              <a:lumOff val="40000"/>
            </a:schemeClr>
          </a:solidFill>
          <a:ln w="3175">
            <a:solidFill>
              <a:schemeClr val="bg1"/>
            </a:solidFill>
          </a:ln>
        </p:spPr>
        <p:txBody>
          <a:bodyPr wrap="none">
            <a:spAutoFit/>
          </a:bodyPr>
          <a:lstStyle/>
          <a:p>
            <a:r>
              <a:rPr lang="fr-FR" b="1" i="1" dirty="0" smtClean="0">
                <a:solidFill>
                  <a:srgbClr val="FF0000"/>
                </a:solidFill>
              </a:rPr>
              <a:t>Éthique :</a:t>
            </a:r>
            <a:r>
              <a:rPr lang="fr-FR" i="1" dirty="0" smtClean="0"/>
              <a:t> </a:t>
            </a:r>
            <a:r>
              <a:rPr lang="fr-FR" sz="1400" b="1" dirty="0" smtClean="0"/>
              <a:t>Ce que je juge bien</a:t>
            </a:r>
          </a:p>
        </p:txBody>
      </p:sp>
      <p:sp>
        <p:nvSpPr>
          <p:cNvPr id="16" name="Rectangle 15"/>
          <p:cNvSpPr/>
          <p:nvPr/>
        </p:nvSpPr>
        <p:spPr>
          <a:xfrm>
            <a:off x="1857356" y="4568636"/>
            <a:ext cx="4644000" cy="360000"/>
          </a:xfrm>
          <a:prstGeom prst="rect">
            <a:avLst/>
          </a:prstGeom>
          <a:solidFill>
            <a:schemeClr val="accent2">
              <a:lumMod val="20000"/>
              <a:lumOff val="80000"/>
            </a:schemeClr>
          </a:solidFill>
          <a:ln w="3175">
            <a:solidFill>
              <a:schemeClr val="bg1"/>
            </a:solidFill>
          </a:ln>
        </p:spPr>
        <p:txBody>
          <a:bodyPr wrap="square">
            <a:spAutoFit/>
          </a:bodyPr>
          <a:lstStyle/>
          <a:p>
            <a:r>
              <a:rPr lang="fr-FR" b="1" i="1" dirty="0" smtClean="0">
                <a:solidFill>
                  <a:srgbClr val="FF0000"/>
                </a:solidFill>
              </a:rPr>
              <a:t>Déontologie :</a:t>
            </a:r>
            <a:r>
              <a:rPr lang="fr-FR" i="1" dirty="0" smtClean="0"/>
              <a:t> </a:t>
            </a:r>
            <a:r>
              <a:rPr lang="fr-FR" sz="1400" b="1" dirty="0" smtClean="0"/>
              <a:t>Ce que la profession m’impose</a:t>
            </a:r>
          </a:p>
        </p:txBody>
      </p:sp>
      <p:sp>
        <p:nvSpPr>
          <p:cNvPr id="17" name="object 35"/>
          <p:cNvSpPr/>
          <p:nvPr/>
        </p:nvSpPr>
        <p:spPr>
          <a:xfrm>
            <a:off x="201918" y="2214554"/>
            <a:ext cx="1476000" cy="2592000"/>
          </a:xfrm>
          <a:custGeom>
            <a:avLst/>
            <a:gdLst/>
            <a:ahLst/>
            <a:cxnLst/>
            <a:rect l="l" t="t" r="r" b="b"/>
            <a:pathLst>
              <a:path w="2620645" h="4107815">
                <a:moveTo>
                  <a:pt x="798017" y="2659913"/>
                </a:moveTo>
                <a:lnTo>
                  <a:pt x="779602" y="2628392"/>
                </a:lnTo>
                <a:lnTo>
                  <a:pt x="773417" y="2620441"/>
                </a:lnTo>
                <a:lnTo>
                  <a:pt x="798017" y="2659913"/>
                </a:lnTo>
                <a:close/>
              </a:path>
              <a:path w="2620645" h="4107815">
                <a:moveTo>
                  <a:pt x="1489951" y="535101"/>
                </a:moveTo>
                <a:lnTo>
                  <a:pt x="1419199" y="515429"/>
                </a:lnTo>
                <a:lnTo>
                  <a:pt x="1147051" y="521271"/>
                </a:lnTo>
                <a:lnTo>
                  <a:pt x="1142479" y="387019"/>
                </a:lnTo>
                <a:lnTo>
                  <a:pt x="1137805" y="282333"/>
                </a:lnTo>
                <a:lnTo>
                  <a:pt x="1096276" y="134251"/>
                </a:lnTo>
                <a:lnTo>
                  <a:pt x="1031697" y="31597"/>
                </a:lnTo>
                <a:lnTo>
                  <a:pt x="970229" y="0"/>
                </a:lnTo>
                <a:lnTo>
                  <a:pt x="885659" y="43395"/>
                </a:lnTo>
                <a:lnTo>
                  <a:pt x="914869" y="37553"/>
                </a:lnTo>
                <a:lnTo>
                  <a:pt x="859523" y="96812"/>
                </a:lnTo>
                <a:lnTo>
                  <a:pt x="814933" y="193509"/>
                </a:lnTo>
                <a:lnTo>
                  <a:pt x="754964" y="359359"/>
                </a:lnTo>
                <a:lnTo>
                  <a:pt x="728827" y="580529"/>
                </a:lnTo>
                <a:lnTo>
                  <a:pt x="739584" y="689152"/>
                </a:lnTo>
                <a:lnTo>
                  <a:pt x="788797" y="817562"/>
                </a:lnTo>
                <a:lnTo>
                  <a:pt x="859523" y="922248"/>
                </a:lnTo>
                <a:lnTo>
                  <a:pt x="910259" y="947877"/>
                </a:lnTo>
                <a:lnTo>
                  <a:pt x="980986" y="908418"/>
                </a:lnTo>
                <a:lnTo>
                  <a:pt x="1047089" y="862990"/>
                </a:lnTo>
                <a:lnTo>
                  <a:pt x="1102436" y="746506"/>
                </a:lnTo>
                <a:lnTo>
                  <a:pt x="1142479" y="612127"/>
                </a:lnTo>
                <a:lnTo>
                  <a:pt x="1334643" y="572655"/>
                </a:lnTo>
                <a:lnTo>
                  <a:pt x="1480705" y="598297"/>
                </a:lnTo>
                <a:lnTo>
                  <a:pt x="1489951" y="535101"/>
                </a:lnTo>
                <a:close/>
              </a:path>
              <a:path w="2620645" h="4107815">
                <a:moveTo>
                  <a:pt x="2620086" y="947877"/>
                </a:moveTo>
                <a:lnTo>
                  <a:pt x="2615412" y="908418"/>
                </a:lnTo>
                <a:lnTo>
                  <a:pt x="2403271" y="928090"/>
                </a:lnTo>
                <a:lnTo>
                  <a:pt x="2151100" y="965644"/>
                </a:lnTo>
                <a:lnTo>
                  <a:pt x="1960422" y="973518"/>
                </a:lnTo>
                <a:lnTo>
                  <a:pt x="1702079" y="1024902"/>
                </a:lnTo>
                <a:lnTo>
                  <a:pt x="1471460" y="1050531"/>
                </a:lnTo>
                <a:lnTo>
                  <a:pt x="1193152" y="1076172"/>
                </a:lnTo>
                <a:lnTo>
                  <a:pt x="1137881" y="1100429"/>
                </a:lnTo>
                <a:lnTo>
                  <a:pt x="1133233" y="1084160"/>
                </a:lnTo>
                <a:lnTo>
                  <a:pt x="1011720" y="1007135"/>
                </a:lnTo>
                <a:lnTo>
                  <a:pt x="921029" y="1007135"/>
                </a:lnTo>
                <a:lnTo>
                  <a:pt x="845693" y="989380"/>
                </a:lnTo>
                <a:lnTo>
                  <a:pt x="730364" y="995210"/>
                </a:lnTo>
                <a:lnTo>
                  <a:pt x="682675" y="1056500"/>
                </a:lnTo>
                <a:lnTo>
                  <a:pt x="636574" y="1056500"/>
                </a:lnTo>
                <a:lnTo>
                  <a:pt x="561225" y="1113726"/>
                </a:lnTo>
                <a:lnTo>
                  <a:pt x="530479" y="1153198"/>
                </a:lnTo>
                <a:lnTo>
                  <a:pt x="379793" y="1250010"/>
                </a:lnTo>
                <a:lnTo>
                  <a:pt x="229108" y="1352664"/>
                </a:lnTo>
                <a:lnTo>
                  <a:pt x="72275" y="1469148"/>
                </a:lnTo>
                <a:lnTo>
                  <a:pt x="32296" y="1500746"/>
                </a:lnTo>
                <a:lnTo>
                  <a:pt x="32296" y="1565973"/>
                </a:lnTo>
                <a:lnTo>
                  <a:pt x="76885" y="1676488"/>
                </a:lnTo>
                <a:lnTo>
                  <a:pt x="153771" y="1792986"/>
                </a:lnTo>
                <a:lnTo>
                  <a:pt x="213728" y="1895767"/>
                </a:lnTo>
                <a:lnTo>
                  <a:pt x="284467" y="2012251"/>
                </a:lnTo>
                <a:lnTo>
                  <a:pt x="304444" y="2166302"/>
                </a:lnTo>
                <a:lnTo>
                  <a:pt x="289077" y="2225433"/>
                </a:lnTo>
                <a:lnTo>
                  <a:pt x="244487" y="2257031"/>
                </a:lnTo>
                <a:lnTo>
                  <a:pt x="193738" y="2316289"/>
                </a:lnTo>
                <a:lnTo>
                  <a:pt x="107645" y="2373642"/>
                </a:lnTo>
                <a:lnTo>
                  <a:pt x="76885" y="2456497"/>
                </a:lnTo>
                <a:lnTo>
                  <a:pt x="92265" y="2509799"/>
                </a:lnTo>
                <a:lnTo>
                  <a:pt x="138379" y="2509799"/>
                </a:lnTo>
                <a:lnTo>
                  <a:pt x="153771" y="2438730"/>
                </a:lnTo>
                <a:lnTo>
                  <a:pt x="178371" y="2379472"/>
                </a:lnTo>
                <a:lnTo>
                  <a:pt x="238328" y="2322245"/>
                </a:lnTo>
                <a:lnTo>
                  <a:pt x="299834" y="2296617"/>
                </a:lnTo>
                <a:lnTo>
                  <a:pt x="344424" y="2257031"/>
                </a:lnTo>
                <a:lnTo>
                  <a:pt x="359803" y="2199792"/>
                </a:lnTo>
                <a:lnTo>
                  <a:pt x="329044" y="2012251"/>
                </a:lnTo>
                <a:lnTo>
                  <a:pt x="253707" y="1830539"/>
                </a:lnTo>
                <a:lnTo>
                  <a:pt x="162991" y="1682457"/>
                </a:lnTo>
                <a:lnTo>
                  <a:pt x="118402" y="1546174"/>
                </a:lnTo>
                <a:lnTo>
                  <a:pt x="198361" y="1540217"/>
                </a:lnTo>
                <a:lnTo>
                  <a:pt x="410540" y="1392135"/>
                </a:lnTo>
                <a:lnTo>
                  <a:pt x="576605" y="1307236"/>
                </a:lnTo>
                <a:lnTo>
                  <a:pt x="661174" y="1250010"/>
                </a:lnTo>
                <a:lnTo>
                  <a:pt x="668020" y="1241209"/>
                </a:lnTo>
                <a:lnTo>
                  <a:pt x="679627" y="1374368"/>
                </a:lnTo>
                <a:lnTo>
                  <a:pt x="665784" y="1749590"/>
                </a:lnTo>
                <a:lnTo>
                  <a:pt x="624268" y="2051710"/>
                </a:lnTo>
                <a:lnTo>
                  <a:pt x="575068" y="2270861"/>
                </a:lnTo>
                <a:lnTo>
                  <a:pt x="575068" y="2392413"/>
                </a:lnTo>
                <a:lnTo>
                  <a:pt x="498195" y="2507894"/>
                </a:lnTo>
                <a:lnTo>
                  <a:pt x="396709" y="2675763"/>
                </a:lnTo>
                <a:lnTo>
                  <a:pt x="336740" y="2778429"/>
                </a:lnTo>
                <a:lnTo>
                  <a:pt x="256781" y="2971927"/>
                </a:lnTo>
                <a:lnTo>
                  <a:pt x="210654" y="3120021"/>
                </a:lnTo>
                <a:lnTo>
                  <a:pt x="201434" y="3281946"/>
                </a:lnTo>
                <a:lnTo>
                  <a:pt x="201434" y="3449802"/>
                </a:lnTo>
                <a:lnTo>
                  <a:pt x="241414" y="3591966"/>
                </a:lnTo>
                <a:lnTo>
                  <a:pt x="276771" y="3726243"/>
                </a:lnTo>
                <a:lnTo>
                  <a:pt x="301371" y="3823017"/>
                </a:lnTo>
                <a:lnTo>
                  <a:pt x="352107" y="3901998"/>
                </a:lnTo>
                <a:lnTo>
                  <a:pt x="226034" y="3901998"/>
                </a:lnTo>
                <a:lnTo>
                  <a:pt x="90728" y="3913848"/>
                </a:lnTo>
                <a:lnTo>
                  <a:pt x="4622" y="3959263"/>
                </a:lnTo>
                <a:lnTo>
                  <a:pt x="0" y="4016527"/>
                </a:lnTo>
                <a:lnTo>
                  <a:pt x="29222" y="4087622"/>
                </a:lnTo>
                <a:lnTo>
                  <a:pt x="75349" y="4107370"/>
                </a:lnTo>
                <a:lnTo>
                  <a:pt x="124548" y="4056024"/>
                </a:lnTo>
                <a:lnTo>
                  <a:pt x="210654" y="4016527"/>
                </a:lnTo>
                <a:lnTo>
                  <a:pt x="321360" y="3990848"/>
                </a:lnTo>
                <a:lnTo>
                  <a:pt x="392099" y="3990848"/>
                </a:lnTo>
                <a:lnTo>
                  <a:pt x="422846" y="3973093"/>
                </a:lnTo>
                <a:lnTo>
                  <a:pt x="422846" y="3919766"/>
                </a:lnTo>
                <a:lnTo>
                  <a:pt x="392099" y="3856571"/>
                </a:lnTo>
                <a:lnTo>
                  <a:pt x="347497" y="3759822"/>
                </a:lnTo>
                <a:lnTo>
                  <a:pt x="292150" y="3591966"/>
                </a:lnTo>
                <a:lnTo>
                  <a:pt x="270624" y="3416223"/>
                </a:lnTo>
                <a:lnTo>
                  <a:pt x="270624" y="3276015"/>
                </a:lnTo>
                <a:lnTo>
                  <a:pt x="292150" y="3120021"/>
                </a:lnTo>
                <a:lnTo>
                  <a:pt x="332130" y="3003524"/>
                </a:lnTo>
                <a:lnTo>
                  <a:pt x="367487" y="2906750"/>
                </a:lnTo>
                <a:lnTo>
                  <a:pt x="452056" y="2778429"/>
                </a:lnTo>
                <a:lnTo>
                  <a:pt x="527405" y="2681605"/>
                </a:lnTo>
                <a:lnTo>
                  <a:pt x="624268" y="2604579"/>
                </a:lnTo>
                <a:lnTo>
                  <a:pt x="651103" y="2575852"/>
                </a:lnTo>
                <a:lnTo>
                  <a:pt x="699604" y="2614485"/>
                </a:lnTo>
                <a:lnTo>
                  <a:pt x="771474" y="2614485"/>
                </a:lnTo>
                <a:lnTo>
                  <a:pt x="779602" y="2628392"/>
                </a:lnTo>
                <a:lnTo>
                  <a:pt x="848753" y="2717139"/>
                </a:lnTo>
                <a:lnTo>
                  <a:pt x="954862" y="2904782"/>
                </a:lnTo>
                <a:lnTo>
                  <a:pt x="994829" y="3078543"/>
                </a:lnTo>
                <a:lnTo>
                  <a:pt x="999401" y="3175317"/>
                </a:lnTo>
                <a:lnTo>
                  <a:pt x="984072" y="3356991"/>
                </a:lnTo>
                <a:lnTo>
                  <a:pt x="933323" y="3542601"/>
                </a:lnTo>
                <a:lnTo>
                  <a:pt x="818007" y="3755872"/>
                </a:lnTo>
                <a:lnTo>
                  <a:pt x="753427" y="3840772"/>
                </a:lnTo>
                <a:lnTo>
                  <a:pt x="711911" y="3892118"/>
                </a:lnTo>
                <a:lnTo>
                  <a:pt x="711911" y="3937546"/>
                </a:lnTo>
                <a:lnTo>
                  <a:pt x="742657" y="3969143"/>
                </a:lnTo>
                <a:lnTo>
                  <a:pt x="818007" y="3949382"/>
                </a:lnTo>
                <a:lnTo>
                  <a:pt x="939469" y="3957294"/>
                </a:lnTo>
                <a:lnTo>
                  <a:pt x="1024039" y="4014559"/>
                </a:lnTo>
                <a:lnTo>
                  <a:pt x="1105522" y="4052074"/>
                </a:lnTo>
                <a:lnTo>
                  <a:pt x="1145565" y="4026408"/>
                </a:lnTo>
                <a:lnTo>
                  <a:pt x="1165529" y="3975062"/>
                </a:lnTo>
                <a:lnTo>
                  <a:pt x="1170749" y="3949382"/>
                </a:lnTo>
                <a:lnTo>
                  <a:pt x="1174775" y="3929634"/>
                </a:lnTo>
                <a:lnTo>
                  <a:pt x="1044016" y="3872369"/>
                </a:lnTo>
                <a:lnTo>
                  <a:pt x="939469" y="3872369"/>
                </a:lnTo>
                <a:lnTo>
                  <a:pt x="857986" y="3860533"/>
                </a:lnTo>
                <a:lnTo>
                  <a:pt x="877976" y="3795357"/>
                </a:lnTo>
                <a:lnTo>
                  <a:pt x="964082" y="3647262"/>
                </a:lnTo>
                <a:lnTo>
                  <a:pt x="1039444" y="3388576"/>
                </a:lnTo>
                <a:lnTo>
                  <a:pt x="1085545" y="3291814"/>
                </a:lnTo>
                <a:lnTo>
                  <a:pt x="1090117" y="3214801"/>
                </a:lnTo>
                <a:lnTo>
                  <a:pt x="1074813" y="3066694"/>
                </a:lnTo>
                <a:lnTo>
                  <a:pt x="1030198" y="2904782"/>
                </a:lnTo>
                <a:lnTo>
                  <a:pt x="979462" y="2736926"/>
                </a:lnTo>
                <a:lnTo>
                  <a:pt x="888733" y="2563215"/>
                </a:lnTo>
                <a:lnTo>
                  <a:pt x="867930" y="2538222"/>
                </a:lnTo>
                <a:lnTo>
                  <a:pt x="936409" y="2381504"/>
                </a:lnTo>
                <a:lnTo>
                  <a:pt x="997915" y="2110968"/>
                </a:lnTo>
                <a:lnTo>
                  <a:pt x="1057821" y="1917458"/>
                </a:lnTo>
                <a:lnTo>
                  <a:pt x="1137805" y="1690331"/>
                </a:lnTo>
                <a:lnTo>
                  <a:pt x="1183919" y="1453413"/>
                </a:lnTo>
                <a:lnTo>
                  <a:pt x="1177848" y="1240116"/>
                </a:lnTo>
                <a:lnTo>
                  <a:pt x="1171524" y="1218018"/>
                </a:lnTo>
                <a:lnTo>
                  <a:pt x="1219288" y="1184783"/>
                </a:lnTo>
                <a:lnTo>
                  <a:pt x="1339215" y="1153198"/>
                </a:lnTo>
                <a:lnTo>
                  <a:pt x="1520647" y="1147356"/>
                </a:lnTo>
                <a:lnTo>
                  <a:pt x="1737448" y="1113726"/>
                </a:lnTo>
                <a:lnTo>
                  <a:pt x="1965096" y="1036701"/>
                </a:lnTo>
                <a:lnTo>
                  <a:pt x="2146528" y="1030744"/>
                </a:lnTo>
                <a:lnTo>
                  <a:pt x="2146528" y="1082128"/>
                </a:lnTo>
                <a:lnTo>
                  <a:pt x="2171065" y="1165123"/>
                </a:lnTo>
                <a:lnTo>
                  <a:pt x="2237244" y="1190752"/>
                </a:lnTo>
                <a:lnTo>
                  <a:pt x="2317127" y="1190752"/>
                </a:lnTo>
                <a:lnTo>
                  <a:pt x="2367902" y="1139355"/>
                </a:lnTo>
                <a:lnTo>
                  <a:pt x="2394039" y="1062342"/>
                </a:lnTo>
                <a:lnTo>
                  <a:pt x="2386330" y="1030744"/>
                </a:lnTo>
                <a:lnTo>
                  <a:pt x="2378633" y="999147"/>
                </a:lnTo>
                <a:lnTo>
                  <a:pt x="2569311" y="999147"/>
                </a:lnTo>
                <a:lnTo>
                  <a:pt x="2620086" y="947877"/>
                </a:lnTo>
                <a:close/>
              </a:path>
            </a:pathLst>
          </a:custGeom>
          <a:solidFill>
            <a:schemeClr val="tx1"/>
          </a:solidFill>
        </p:spPr>
        <p:txBody>
          <a:bodyPr wrap="square" lIns="0" tIns="0" rIns="0" bIns="0" rtlCol="0"/>
          <a:lstStyle/>
          <a:p>
            <a:endParaRPr/>
          </a:p>
        </p:txBody>
      </p:sp>
      <p:sp>
        <p:nvSpPr>
          <p:cNvPr id="18" name="Accolade ouvrante 17"/>
          <p:cNvSpPr/>
          <p:nvPr/>
        </p:nvSpPr>
        <p:spPr>
          <a:xfrm>
            <a:off x="1643042" y="1863578"/>
            <a:ext cx="216000" cy="31320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Rectangle 11"/>
          <p:cNvSpPr/>
          <p:nvPr/>
        </p:nvSpPr>
        <p:spPr>
          <a:xfrm>
            <a:off x="6599328" y="1916660"/>
            <a:ext cx="2258952" cy="369332"/>
          </a:xfrm>
          <a:prstGeom prst="rect">
            <a:avLst/>
          </a:prstGeom>
          <a:solidFill>
            <a:schemeClr val="accent6">
              <a:lumMod val="20000"/>
              <a:lumOff val="80000"/>
            </a:schemeClr>
          </a:solidFill>
        </p:spPr>
        <p:txBody>
          <a:bodyPr wrap="none">
            <a:spAutoFit/>
          </a:bodyPr>
          <a:lstStyle/>
          <a:p>
            <a:r>
              <a:rPr lang="ar-DZ" b="1" dirty="0" smtClean="0">
                <a:solidFill>
                  <a:srgbClr val="FF0000"/>
                </a:solidFill>
              </a:rPr>
              <a:t>الأخلاق : </a:t>
            </a:r>
            <a:r>
              <a:rPr lang="ar-DZ" sz="1600" dirty="0" smtClean="0"/>
              <a:t>ما يراه المجتمع خيرا</a:t>
            </a:r>
            <a:endParaRPr lang="fr-FR" sz="1600" dirty="0"/>
          </a:p>
        </p:txBody>
      </p:sp>
      <p:sp>
        <p:nvSpPr>
          <p:cNvPr id="13" name="Rectangle 12"/>
          <p:cNvSpPr/>
          <p:nvPr/>
        </p:nvSpPr>
        <p:spPr>
          <a:xfrm>
            <a:off x="6916723" y="3273982"/>
            <a:ext cx="1941557" cy="369332"/>
          </a:xfrm>
          <a:prstGeom prst="rect">
            <a:avLst/>
          </a:prstGeom>
          <a:solidFill>
            <a:schemeClr val="accent3">
              <a:lumMod val="60000"/>
              <a:lumOff val="40000"/>
            </a:schemeClr>
          </a:solidFill>
        </p:spPr>
        <p:txBody>
          <a:bodyPr wrap="none">
            <a:spAutoFit/>
          </a:bodyPr>
          <a:lstStyle/>
          <a:p>
            <a:r>
              <a:rPr lang="ar-DZ" b="1" dirty="0" smtClean="0">
                <a:solidFill>
                  <a:srgbClr val="FF0000"/>
                </a:solidFill>
              </a:rPr>
              <a:t>علم الأخلاق : </a:t>
            </a:r>
            <a:r>
              <a:rPr lang="ar-DZ" sz="1400" dirty="0" smtClean="0"/>
              <a:t>ما أراه جيدًا </a:t>
            </a:r>
            <a:endParaRPr lang="fr-FR" sz="1400" dirty="0"/>
          </a:p>
        </p:txBody>
      </p:sp>
      <p:sp>
        <p:nvSpPr>
          <p:cNvPr id="19" name="Rectangle 18"/>
          <p:cNvSpPr/>
          <p:nvPr/>
        </p:nvSpPr>
        <p:spPr>
          <a:xfrm>
            <a:off x="6572264" y="4572008"/>
            <a:ext cx="2412000" cy="369332"/>
          </a:xfrm>
          <a:prstGeom prst="rect">
            <a:avLst/>
          </a:prstGeom>
          <a:solidFill>
            <a:schemeClr val="accent2">
              <a:lumMod val="20000"/>
              <a:lumOff val="80000"/>
            </a:schemeClr>
          </a:solidFill>
        </p:spPr>
        <p:txBody>
          <a:bodyPr wrap="none">
            <a:spAutoFit/>
          </a:bodyPr>
          <a:lstStyle/>
          <a:p>
            <a:r>
              <a:rPr lang="ar-DZ" b="1" dirty="0" smtClean="0">
                <a:solidFill>
                  <a:srgbClr val="FF0000"/>
                </a:solidFill>
              </a:rPr>
              <a:t>آداب المهنة : </a:t>
            </a:r>
            <a:r>
              <a:rPr lang="ar-DZ" sz="1400" dirty="0" smtClean="0"/>
              <a:t>ما تفرضه المهنة عليّ </a:t>
            </a:r>
            <a:endParaRPr lang="fr-FR" sz="1400" dirty="0"/>
          </a:p>
        </p:txBody>
      </p:sp>
      <p:sp>
        <p:nvSpPr>
          <p:cNvPr id="20" name="Rectangle 19"/>
          <p:cNvSpPr/>
          <p:nvPr/>
        </p:nvSpPr>
        <p:spPr>
          <a:xfrm>
            <a:off x="142844" y="6357958"/>
            <a:ext cx="8820000"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1"/>
          <p:cNvSpPr>
            <a:spLocks noChangeArrowheads="1"/>
          </p:cNvSpPr>
          <p:nvPr/>
        </p:nvSpPr>
        <p:spPr bwMode="auto">
          <a:xfrm>
            <a:off x="1666196" y="214290"/>
            <a:ext cx="5620448" cy="292388"/>
          </a:xfrm>
          <a:prstGeom prst="rect">
            <a:avLst/>
          </a:prstGeom>
          <a:solidFill>
            <a:schemeClr val="accent5">
              <a:lumMod val="20000"/>
              <a:lumOff val="80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effectLst/>
                <a:latin typeface="+mj-lt"/>
                <a:ea typeface="Times New Roman" pitchFamily="18" charset="0"/>
                <a:cs typeface="Times New Roman" pitchFamily="18" charset="0"/>
              </a:rPr>
              <a:t>CHAP. I :</a:t>
            </a:r>
            <a:r>
              <a:rPr lang="fr-FR" sz="1300" dirty="0" smtClean="0">
                <a:latin typeface="+mj-lt"/>
                <a:ea typeface="Times New Roman" pitchFamily="18" charset="0"/>
                <a:cs typeface="Arial" pitchFamily="34" charset="0"/>
              </a:rPr>
              <a:t> </a:t>
            </a:r>
            <a:r>
              <a:rPr kumimoji="0" lang="fr-FR" sz="1300" b="1" i="0" u="none" strike="noStrike" cap="none" normalizeH="0" baseline="0" dirty="0" smtClean="0">
                <a:ln>
                  <a:noFill/>
                </a:ln>
                <a:effectLst/>
                <a:latin typeface="+mj-lt"/>
                <a:ea typeface="Times New Roman" pitchFamily="18" charset="0"/>
                <a:cs typeface="Times New Roman" pitchFamily="18" charset="0"/>
              </a:rPr>
              <a:t>L'ETHIQUE ET LA DEONTOLOGIE UNIVERSITAIRES</a:t>
            </a:r>
            <a:endParaRPr kumimoji="0" lang="fr-FR" sz="1300" b="0" i="0" u="none" strike="noStrike" cap="none" normalizeH="0" baseline="0" dirty="0" smtClean="0">
              <a:ln>
                <a:noFill/>
              </a:ln>
              <a:effectLst/>
              <a:latin typeface="+mj-lt"/>
              <a:cs typeface="Arial" pitchFamily="34" charset="0"/>
            </a:endParaRPr>
          </a:p>
        </p:txBody>
      </p:sp>
      <p:sp>
        <p:nvSpPr>
          <p:cNvPr id="23" name="Rectangle 2"/>
          <p:cNvSpPr>
            <a:spLocks noChangeArrowheads="1"/>
          </p:cNvSpPr>
          <p:nvPr/>
        </p:nvSpPr>
        <p:spPr bwMode="auto">
          <a:xfrm>
            <a:off x="175504" y="642918"/>
            <a:ext cx="4572000" cy="261610"/>
          </a:xfrm>
          <a:prstGeom prst="rect">
            <a:avLst/>
          </a:prstGeom>
          <a:solidFill>
            <a:schemeClr val="accent5">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effectLst/>
                <a:latin typeface="Times New Roman" pitchFamily="18" charset="0"/>
                <a:ea typeface="Times New Roman" pitchFamily="18" charset="0"/>
                <a:cs typeface="Times New Roman" pitchFamily="18" charset="0"/>
              </a:rPr>
              <a:t>I.1. DEFINITION DE MORALE, D'ETHIQUE ET DE DEONTOLOGIE</a:t>
            </a:r>
            <a:endParaRPr kumimoji="0" lang="fr-FR" sz="11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19</a:t>
            </a:fld>
            <a:endParaRPr lang="fr-FR"/>
          </a:p>
        </p:txBody>
      </p:sp>
      <p:sp>
        <p:nvSpPr>
          <p:cNvPr id="5" name="Rectangle 4"/>
          <p:cNvSpPr/>
          <p:nvPr/>
        </p:nvSpPr>
        <p:spPr>
          <a:xfrm>
            <a:off x="2285984" y="2285992"/>
            <a:ext cx="4536000" cy="1000274"/>
          </a:xfrm>
          <a:prstGeom prst="rect">
            <a:avLst/>
          </a:prstGeom>
          <a:solidFill>
            <a:schemeClr val="accent3">
              <a:lumMod val="60000"/>
              <a:lumOff val="40000"/>
            </a:schemeClr>
          </a:solidFill>
          <a:ln w="3175">
            <a:solidFill>
              <a:schemeClr val="accent1"/>
            </a:solidFill>
          </a:ln>
        </p:spPr>
        <p:txBody>
          <a:bodyPr wrap="square">
            <a:spAutoFit/>
          </a:bodyPr>
          <a:lstStyle/>
          <a:p>
            <a:pPr lvl="0" algn="ctr" fontAlgn="base">
              <a:lnSpc>
                <a:spcPct val="150000"/>
              </a:lnSpc>
              <a:spcBef>
                <a:spcPct val="0"/>
              </a:spcBef>
              <a:spcAft>
                <a:spcPts val="600"/>
              </a:spcAft>
            </a:pPr>
            <a:r>
              <a:rPr lang="fr-FR" sz="1400" b="1" dirty="0" smtClean="0">
                <a:solidFill>
                  <a:srgbClr val="FF0000"/>
                </a:solidFill>
                <a:effectLst>
                  <a:outerShdw blurRad="50800" dist="38100" dir="2700000" algn="tl" rotWithShape="0">
                    <a:prstClr val="black">
                      <a:alpha val="40000"/>
                    </a:prstClr>
                  </a:outerShdw>
                </a:effectLst>
                <a:ea typeface="Times New Roman" pitchFamily="18" charset="0"/>
                <a:cs typeface="Times New Roman" pitchFamily="18" charset="0"/>
              </a:rPr>
              <a:t>CHAP. II :</a:t>
            </a:r>
            <a:r>
              <a:rPr lang="fr-FR" sz="1400" dirty="0" smtClean="0">
                <a:solidFill>
                  <a:srgbClr val="FF0000"/>
                </a:solidFill>
                <a:effectLst>
                  <a:outerShdw blurRad="50800" dist="38100" dir="2700000" algn="tl" rotWithShape="0">
                    <a:prstClr val="black">
                      <a:alpha val="40000"/>
                    </a:prstClr>
                  </a:outerShdw>
                </a:effectLst>
                <a:ea typeface="Times New Roman" pitchFamily="18" charset="0"/>
                <a:cs typeface="Arial" pitchFamily="34" charset="0"/>
              </a:rPr>
              <a:t> </a:t>
            </a:r>
          </a:p>
          <a:p>
            <a:pPr algn="ctr">
              <a:spcAft>
                <a:spcPts val="600"/>
              </a:spcAft>
            </a:pPr>
            <a:r>
              <a:rPr lang="fr-FR" sz="1400" b="1" dirty="0" smtClean="0">
                <a:solidFill>
                  <a:srgbClr val="FF0000"/>
                </a:solidFill>
                <a:effectLst>
                  <a:outerShdw blurRad="50800" dist="38100" dir="2700000" algn="tl" rotWithShape="0">
                    <a:prstClr val="black">
                      <a:alpha val="40000"/>
                    </a:prstClr>
                  </a:outerShdw>
                </a:effectLst>
                <a:ea typeface="Times New Roman" pitchFamily="18" charset="0"/>
                <a:cs typeface="Times New Roman" pitchFamily="18" charset="0"/>
              </a:rPr>
              <a:t>RAPPEL SUR LA CHARTE DE DÉONTOLOGIE</a:t>
            </a:r>
            <a:endParaRPr lang="ar-DZ" sz="1400" b="1" dirty="0" smtClean="0">
              <a:solidFill>
                <a:srgbClr val="FF0000"/>
              </a:solidFill>
              <a:effectLst>
                <a:outerShdw blurRad="50800" dist="38100" dir="2700000" algn="tl" rotWithShape="0">
                  <a:prstClr val="black">
                    <a:alpha val="40000"/>
                  </a:prstClr>
                </a:outerShdw>
              </a:effectLst>
              <a:ea typeface="Times New Roman" pitchFamily="18" charset="0"/>
              <a:cs typeface="Times New Roman" pitchFamily="18" charset="0"/>
            </a:endParaRPr>
          </a:p>
          <a:p>
            <a:pPr algn="ctr"/>
            <a:r>
              <a:rPr lang="fr-FR" sz="1400" b="1" dirty="0" smtClean="0">
                <a:solidFill>
                  <a:srgbClr val="FF0000"/>
                </a:solidFill>
                <a:effectLst>
                  <a:outerShdw blurRad="50800" dist="38100" dir="2700000" algn="tl" rotWithShape="0">
                    <a:prstClr val="black">
                      <a:alpha val="40000"/>
                    </a:prstClr>
                  </a:outerShdw>
                </a:effectLst>
                <a:ea typeface="Times New Roman" pitchFamily="18" charset="0"/>
                <a:cs typeface="Times New Roman" pitchFamily="18" charset="0"/>
              </a:rPr>
              <a:t> ET D’ÉTHIQUE</a:t>
            </a:r>
            <a:r>
              <a:rPr lang="ar-DZ" sz="1400" b="1" dirty="0" smtClean="0">
                <a:solidFill>
                  <a:srgbClr val="FF0000"/>
                </a:solidFill>
                <a:effectLst>
                  <a:outerShdw blurRad="50800" dist="38100" dir="2700000" algn="tl" rotWithShape="0">
                    <a:prstClr val="black">
                      <a:alpha val="40000"/>
                    </a:prstClr>
                  </a:outerShdw>
                </a:effectLst>
                <a:ea typeface="Times New Roman" pitchFamily="18" charset="0"/>
                <a:cs typeface="Times New Roman" pitchFamily="18" charset="0"/>
              </a:rPr>
              <a:t> </a:t>
            </a:r>
            <a:r>
              <a:rPr lang="fr-FR" sz="1400" b="1" dirty="0" smtClean="0">
                <a:solidFill>
                  <a:srgbClr val="FF0000"/>
                </a:solidFill>
                <a:effectLst>
                  <a:outerShdw blurRad="50800" dist="38100" dir="2700000" algn="tl" rotWithShape="0">
                    <a:prstClr val="black">
                      <a:alpha val="40000"/>
                    </a:prstClr>
                  </a:outerShdw>
                </a:effectLst>
                <a:ea typeface="Times New Roman" pitchFamily="18" charset="0"/>
                <a:cs typeface="Times New Roman" pitchFamily="18" charset="0"/>
              </a:rPr>
              <a:t>UNIVERSITAIRES</a:t>
            </a:r>
          </a:p>
        </p:txBody>
      </p:sp>
      <p:pic>
        <p:nvPicPr>
          <p:cNvPr id="10242" name="Picture 2" descr="L'éthique et déontologie universitaire"/>
          <p:cNvPicPr>
            <a:picLocks noChangeAspect="1" noChangeArrowheads="1"/>
          </p:cNvPicPr>
          <p:nvPr/>
        </p:nvPicPr>
        <p:blipFill>
          <a:blip r:embed="rId3"/>
          <a:srcRect/>
          <a:stretch>
            <a:fillRect/>
          </a:stretch>
        </p:blipFill>
        <p:spPr bwMode="auto">
          <a:xfrm>
            <a:off x="3428992" y="4247475"/>
            <a:ext cx="2000264" cy="1681855"/>
          </a:xfrm>
          <a:prstGeom prst="rect">
            <a:avLst/>
          </a:prstGeom>
          <a:noFill/>
        </p:spPr>
      </p:pic>
      <p:sp>
        <p:nvSpPr>
          <p:cNvPr id="8" name="Rectangle 7"/>
          <p:cNvSpPr/>
          <p:nvPr/>
        </p:nvSpPr>
        <p:spPr>
          <a:xfrm>
            <a:off x="3143240" y="3500438"/>
            <a:ext cx="2752677" cy="369332"/>
          </a:xfrm>
          <a:prstGeom prst="rect">
            <a:avLst/>
          </a:prstGeom>
          <a:solidFill>
            <a:schemeClr val="accent6">
              <a:lumMod val="20000"/>
              <a:lumOff val="80000"/>
            </a:schemeClr>
          </a:solidFill>
        </p:spPr>
        <p:txBody>
          <a:bodyPr wrap="none">
            <a:spAutoFit/>
          </a:bodyPr>
          <a:lstStyle/>
          <a:p>
            <a:r>
              <a:rPr lang="ar-DZ" b="1" dirty="0" smtClean="0">
                <a:solidFill>
                  <a:srgbClr val="FF0000"/>
                </a:solidFill>
              </a:rPr>
              <a:t>میثاق الآداب والأخلاقیات الجامعیة</a:t>
            </a:r>
            <a:r>
              <a:rPr lang="ar-DZ" b="1" dirty="0" smtClean="0"/>
              <a:t> </a:t>
            </a:r>
            <a:endParaRPr lang="fr-FR"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2</a:t>
            </a:fld>
            <a:endParaRPr lang="fr-FR"/>
          </a:p>
        </p:txBody>
      </p:sp>
      <p:sp>
        <p:nvSpPr>
          <p:cNvPr id="4" name="Rectangle 3"/>
          <p:cNvSpPr/>
          <p:nvPr/>
        </p:nvSpPr>
        <p:spPr>
          <a:xfrm>
            <a:off x="142844" y="6357958"/>
            <a:ext cx="8820000"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3700480" y="263703"/>
            <a:ext cx="1351652" cy="292388"/>
          </a:xfrm>
          <a:prstGeom prst="rect">
            <a:avLst/>
          </a:prstGeom>
          <a:solidFill>
            <a:schemeClr val="accent5">
              <a:lumMod val="20000"/>
              <a:lumOff val="80000"/>
            </a:schemeClr>
          </a:solidFill>
        </p:spPr>
        <p:txBody>
          <a:bodyPr wrap="none">
            <a:spAutoFit/>
          </a:bodyPr>
          <a:lstStyle/>
          <a:p>
            <a:r>
              <a:rPr lang="fr-FR" sz="1300" b="1" dirty="0" smtClean="0"/>
              <a:t>PRÉAMBULE</a:t>
            </a:r>
            <a:endParaRPr lang="fr-FR" sz="1300" b="1" dirty="0"/>
          </a:p>
        </p:txBody>
      </p:sp>
      <p:sp>
        <p:nvSpPr>
          <p:cNvPr id="28" name="Rectangle 27"/>
          <p:cNvSpPr/>
          <p:nvPr/>
        </p:nvSpPr>
        <p:spPr>
          <a:xfrm>
            <a:off x="5929322" y="2214554"/>
            <a:ext cx="2412000" cy="900000"/>
          </a:xfrm>
          <a:prstGeom prst="rect">
            <a:avLst/>
          </a:prstGeom>
          <a:solidFill>
            <a:schemeClr val="accent6">
              <a:lumMod val="20000"/>
              <a:lumOff val="80000"/>
            </a:schemeClr>
          </a:solidFill>
        </p:spPr>
        <p:txBody>
          <a:bodyPr>
            <a:spAutoFit/>
          </a:bodyPr>
          <a:lstStyle/>
          <a:p>
            <a:pPr algn="ctr">
              <a:spcAft>
                <a:spcPts val="300"/>
              </a:spcAft>
            </a:pPr>
            <a:r>
              <a:rPr lang="ar-DZ" sz="1200" b="1" dirty="0" smtClean="0">
                <a:solidFill>
                  <a:srgbClr val="FF0000"/>
                </a:solidFill>
              </a:rPr>
              <a:t>الطلاب :</a:t>
            </a:r>
          </a:p>
          <a:p>
            <a:pPr algn="ctr">
              <a:spcAft>
                <a:spcPts val="300"/>
              </a:spcAft>
            </a:pPr>
            <a:r>
              <a:rPr lang="ar-DZ" sz="1200" dirty="0" smtClean="0"/>
              <a:t>العنصر الرئيسي للمجتمع الجامعي ؛ إطارات</a:t>
            </a:r>
          </a:p>
          <a:p>
            <a:pPr algn="ctr">
              <a:spcAft>
                <a:spcPts val="300"/>
              </a:spcAft>
            </a:pPr>
            <a:r>
              <a:rPr lang="ar-DZ" sz="1200" dirty="0" smtClean="0"/>
              <a:t> المستقبل في مختلف قطاعات النشاط ؛ قاطرة  </a:t>
            </a:r>
          </a:p>
          <a:p>
            <a:pPr algn="ctr"/>
            <a:r>
              <a:rPr lang="ar-DZ" sz="1200" dirty="0" smtClean="0"/>
              <a:t>التنمية الاقتصادية والاجتماعية والثقافية للأمة</a:t>
            </a:r>
            <a:endParaRPr lang="fr-FR" sz="1200" dirty="0" smtClean="0"/>
          </a:p>
        </p:txBody>
      </p:sp>
      <p:pic>
        <p:nvPicPr>
          <p:cNvPr id="35" name="Picture 2" descr="Étudiant De Garçon Dans Le Chapeau Licencié, Icône, Signe, Logo Image  D'isolement Par Couleur Illustration de Vecteur - Illustration du  graduation, humain: 149866507"/>
          <p:cNvPicPr>
            <a:picLocks noChangeAspect="1" noChangeArrowheads="1"/>
          </p:cNvPicPr>
          <p:nvPr/>
        </p:nvPicPr>
        <p:blipFill>
          <a:blip r:embed="rId3" cstate="print"/>
          <a:srcRect/>
          <a:stretch>
            <a:fillRect/>
          </a:stretch>
        </p:blipFill>
        <p:spPr bwMode="auto">
          <a:xfrm>
            <a:off x="4633884" y="2571744"/>
            <a:ext cx="1224000" cy="1224000"/>
          </a:xfrm>
          <a:prstGeom prst="rect">
            <a:avLst/>
          </a:prstGeom>
          <a:noFill/>
        </p:spPr>
      </p:pic>
      <p:cxnSp>
        <p:nvCxnSpPr>
          <p:cNvPr id="21" name="Connecteur droit 20"/>
          <p:cNvCxnSpPr/>
          <p:nvPr/>
        </p:nvCxnSpPr>
        <p:spPr>
          <a:xfrm rot="16200000" flipH="1">
            <a:off x="4566942" y="2180770"/>
            <a:ext cx="129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rot="16200000" flipH="1">
            <a:off x="4116942" y="4617016"/>
            <a:ext cx="219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20000" y="2214554"/>
            <a:ext cx="3888000" cy="936000"/>
          </a:xfrm>
          <a:prstGeom prst="rect">
            <a:avLst/>
          </a:prstGeom>
          <a:solidFill>
            <a:schemeClr val="accent3">
              <a:lumMod val="20000"/>
              <a:lumOff val="80000"/>
            </a:schemeClr>
          </a:solidFill>
        </p:spPr>
        <p:txBody>
          <a:bodyPr wrap="square">
            <a:spAutoFit/>
          </a:bodyPr>
          <a:lstStyle/>
          <a:p>
            <a:pPr algn="ctr">
              <a:spcAft>
                <a:spcPts val="600"/>
              </a:spcAft>
            </a:pPr>
            <a:r>
              <a:rPr lang="fr-FR" sz="1100" b="1" i="1" dirty="0" smtClean="0">
                <a:solidFill>
                  <a:srgbClr val="FF0000"/>
                </a:solidFill>
              </a:rPr>
              <a:t>Étudiants : </a:t>
            </a:r>
          </a:p>
          <a:p>
            <a:pPr algn="ctr">
              <a:spcAft>
                <a:spcPts val="300"/>
              </a:spcAft>
            </a:pPr>
            <a:r>
              <a:rPr lang="fr-FR" sz="1100" dirty="0" smtClean="0"/>
              <a:t>Principal élément de la communauté universitaire ; futurs </a:t>
            </a:r>
          </a:p>
          <a:p>
            <a:pPr algn="ctr">
              <a:spcAft>
                <a:spcPts val="300"/>
              </a:spcAft>
            </a:pPr>
            <a:r>
              <a:rPr lang="fr-FR" sz="1100" dirty="0" smtClean="0"/>
              <a:t>cadres dans les différents secteurs d'activité ; locomotive du</a:t>
            </a:r>
          </a:p>
          <a:p>
            <a:pPr algn="ctr">
              <a:spcAft>
                <a:spcPts val="300"/>
              </a:spcAft>
            </a:pPr>
            <a:r>
              <a:rPr lang="fr-FR" sz="1100" dirty="0" smtClean="0"/>
              <a:t> développement économique, social et culturel de la nation</a:t>
            </a:r>
          </a:p>
        </p:txBody>
      </p:sp>
      <p:sp>
        <p:nvSpPr>
          <p:cNvPr id="20" name="Rectangle 19"/>
          <p:cNvSpPr/>
          <p:nvPr/>
        </p:nvSpPr>
        <p:spPr>
          <a:xfrm>
            <a:off x="6072198" y="1000108"/>
            <a:ext cx="2124000" cy="748923"/>
          </a:xfrm>
          <a:prstGeom prst="rect">
            <a:avLst/>
          </a:prstGeom>
          <a:solidFill>
            <a:schemeClr val="accent6">
              <a:lumMod val="20000"/>
              <a:lumOff val="80000"/>
            </a:schemeClr>
          </a:solidFill>
        </p:spPr>
        <p:txBody>
          <a:bodyPr wrap="square">
            <a:spAutoFit/>
          </a:bodyPr>
          <a:lstStyle/>
          <a:p>
            <a:pPr algn="ctr">
              <a:spcAft>
                <a:spcPts val="600"/>
              </a:spcAft>
            </a:pPr>
            <a:r>
              <a:rPr lang="ar-DZ" sz="1200" b="1" dirty="0" smtClean="0">
                <a:solidFill>
                  <a:srgbClr val="FF0000"/>
                </a:solidFill>
              </a:rPr>
              <a:t>مهمة الجامعة :</a:t>
            </a:r>
          </a:p>
          <a:p>
            <a:pPr algn="ctr">
              <a:spcAft>
                <a:spcPts val="200"/>
              </a:spcAft>
            </a:pPr>
            <a:r>
              <a:rPr lang="ar-DZ" sz="1200" dirty="0" smtClean="0"/>
              <a:t>مهمة تكوينية عامة توفر المعرفة والخبرة</a:t>
            </a:r>
          </a:p>
          <a:p>
            <a:pPr algn="ctr">
              <a:spcAft>
                <a:spcPts val="600"/>
              </a:spcAft>
            </a:pPr>
            <a:r>
              <a:rPr lang="ar-DZ" sz="1200" dirty="0" smtClean="0"/>
              <a:t> اللازمة لإدماج الطلاب في المجتمع </a:t>
            </a:r>
            <a:endParaRPr lang="fr-FR" sz="1200" dirty="0"/>
          </a:p>
        </p:txBody>
      </p:sp>
      <p:pic>
        <p:nvPicPr>
          <p:cNvPr id="33" name="Picture 7" descr="Université des sciences et de la technologie d'Oran — Wikipédia"/>
          <p:cNvPicPr>
            <a:picLocks noChangeAspect="1" noChangeArrowheads="1"/>
          </p:cNvPicPr>
          <p:nvPr/>
        </p:nvPicPr>
        <p:blipFill>
          <a:blip r:embed="rId4"/>
          <a:srcRect/>
          <a:stretch>
            <a:fillRect/>
          </a:stretch>
        </p:blipFill>
        <p:spPr bwMode="auto">
          <a:xfrm>
            <a:off x="4816132" y="714356"/>
            <a:ext cx="828000" cy="795800"/>
          </a:xfrm>
          <a:prstGeom prst="rect">
            <a:avLst/>
          </a:prstGeom>
          <a:noFill/>
        </p:spPr>
      </p:pic>
      <p:sp>
        <p:nvSpPr>
          <p:cNvPr id="19" name="Rectangle 18"/>
          <p:cNvSpPr/>
          <p:nvPr/>
        </p:nvSpPr>
        <p:spPr>
          <a:xfrm>
            <a:off x="714348" y="1000108"/>
            <a:ext cx="3852000" cy="728405"/>
          </a:xfrm>
          <a:prstGeom prst="rect">
            <a:avLst/>
          </a:prstGeom>
          <a:solidFill>
            <a:schemeClr val="accent3">
              <a:lumMod val="20000"/>
              <a:lumOff val="80000"/>
            </a:schemeClr>
          </a:solidFill>
        </p:spPr>
        <p:txBody>
          <a:bodyPr wrap="square">
            <a:spAutoFit/>
          </a:bodyPr>
          <a:lstStyle/>
          <a:p>
            <a:pPr algn="ctr">
              <a:spcAft>
                <a:spcPts val="600"/>
              </a:spcAft>
            </a:pPr>
            <a:r>
              <a:rPr lang="fr-FR" sz="1100" b="1" i="1" dirty="0" smtClean="0">
                <a:solidFill>
                  <a:srgbClr val="FF0000"/>
                </a:solidFill>
              </a:rPr>
              <a:t>Mission de l’Université :</a:t>
            </a:r>
          </a:p>
          <a:p>
            <a:pPr algn="ctr">
              <a:spcAft>
                <a:spcPts val="400"/>
              </a:spcAft>
            </a:pPr>
            <a:r>
              <a:rPr lang="fr-FR" sz="1100" dirty="0" smtClean="0"/>
              <a:t>Mission de formation générale dispensant savoir et savoir-</a:t>
            </a:r>
            <a:endParaRPr lang="ar-DZ" sz="1100" dirty="0" smtClean="0"/>
          </a:p>
          <a:p>
            <a:pPr algn="ctr">
              <a:spcAft>
                <a:spcPts val="300"/>
              </a:spcAft>
            </a:pPr>
            <a:r>
              <a:rPr lang="fr-FR" sz="1100" dirty="0" smtClean="0"/>
              <a:t>faire nécessaires à l’insertion des étudiants dans la société </a:t>
            </a:r>
          </a:p>
        </p:txBody>
      </p:sp>
      <p:sp>
        <p:nvSpPr>
          <p:cNvPr id="25" name="Rectangle 24"/>
          <p:cNvSpPr/>
          <p:nvPr/>
        </p:nvSpPr>
        <p:spPr>
          <a:xfrm>
            <a:off x="785786" y="3643314"/>
            <a:ext cx="3744000" cy="923330"/>
          </a:xfrm>
          <a:prstGeom prst="rect">
            <a:avLst/>
          </a:prstGeom>
          <a:solidFill>
            <a:schemeClr val="accent3">
              <a:lumMod val="20000"/>
              <a:lumOff val="80000"/>
            </a:schemeClr>
          </a:solidFill>
        </p:spPr>
        <p:txBody>
          <a:bodyPr wrap="square">
            <a:spAutoFit/>
          </a:bodyPr>
          <a:lstStyle/>
          <a:p>
            <a:pPr algn="ctr">
              <a:spcAft>
                <a:spcPts val="600"/>
              </a:spcAft>
            </a:pPr>
            <a:r>
              <a:rPr lang="fr-FR" sz="1100" b="1" i="1" dirty="0" smtClean="0">
                <a:solidFill>
                  <a:srgbClr val="FF0000"/>
                </a:solidFill>
              </a:rPr>
              <a:t>Les 3 dimensions de la compétence :</a:t>
            </a:r>
          </a:p>
          <a:p>
            <a:pPr algn="ctr">
              <a:spcAft>
                <a:spcPts val="300"/>
              </a:spcAft>
            </a:pPr>
            <a:r>
              <a:rPr lang="fr-FR" sz="1100" dirty="0" smtClean="0"/>
              <a:t>3 types de compétences à développer par les étudiants </a:t>
            </a:r>
          </a:p>
          <a:p>
            <a:pPr algn="ctr">
              <a:spcAft>
                <a:spcPts val="300"/>
              </a:spcAft>
            </a:pPr>
            <a:r>
              <a:rPr lang="fr-FR" sz="1100" dirty="0" smtClean="0"/>
              <a:t>au terme de leur formation universitaire, pour maximiser </a:t>
            </a:r>
          </a:p>
          <a:p>
            <a:pPr algn="ctr">
              <a:spcAft>
                <a:spcPts val="300"/>
              </a:spcAft>
            </a:pPr>
            <a:r>
              <a:rPr lang="fr-FR" sz="1100" dirty="0" smtClean="0"/>
              <a:t>leurs chances de réussite dans le monde professionnel </a:t>
            </a:r>
          </a:p>
        </p:txBody>
      </p:sp>
      <p:sp>
        <p:nvSpPr>
          <p:cNvPr id="29" name="Rectangle 28"/>
          <p:cNvSpPr/>
          <p:nvPr/>
        </p:nvSpPr>
        <p:spPr>
          <a:xfrm>
            <a:off x="5429256" y="3738823"/>
            <a:ext cx="3240000" cy="761747"/>
          </a:xfrm>
          <a:prstGeom prst="rect">
            <a:avLst/>
          </a:prstGeom>
          <a:solidFill>
            <a:schemeClr val="accent6">
              <a:lumMod val="20000"/>
              <a:lumOff val="80000"/>
            </a:schemeClr>
          </a:solidFill>
        </p:spPr>
        <p:txBody>
          <a:bodyPr>
            <a:spAutoFit/>
          </a:bodyPr>
          <a:lstStyle/>
          <a:p>
            <a:pPr algn="ctr">
              <a:spcAft>
                <a:spcPts val="600"/>
              </a:spcAft>
            </a:pPr>
            <a:r>
              <a:rPr lang="ar-DZ" sz="1200" b="1" dirty="0" smtClean="0">
                <a:solidFill>
                  <a:srgbClr val="FF0000"/>
                </a:solidFill>
              </a:rPr>
              <a:t>الأبعاد الثلاثة للكفاءة :</a:t>
            </a:r>
          </a:p>
          <a:p>
            <a:pPr algn="ctr">
              <a:spcAft>
                <a:spcPts val="300"/>
              </a:spcAft>
            </a:pPr>
            <a:r>
              <a:rPr lang="ar-DZ" sz="1200" dirty="0" smtClean="0"/>
              <a:t>3 أنواع من المهارات التي يتعين على الطلاب تطويرها في نهاية</a:t>
            </a:r>
          </a:p>
          <a:p>
            <a:pPr algn="ctr"/>
            <a:r>
              <a:rPr lang="ar-DZ" sz="1200" dirty="0" smtClean="0"/>
              <a:t> تعليمهم الجامعي ، لتعظيم فرص نجاحهم في العالم المهني</a:t>
            </a:r>
            <a:endParaRPr lang="fr-FR" sz="1200" dirty="0"/>
          </a:p>
        </p:txBody>
      </p:sp>
      <p:sp>
        <p:nvSpPr>
          <p:cNvPr id="26" name="Rectangle à coins arrondis 25"/>
          <p:cNvSpPr/>
          <p:nvPr/>
        </p:nvSpPr>
        <p:spPr>
          <a:xfrm>
            <a:off x="214282" y="4786322"/>
            <a:ext cx="1260000" cy="864000"/>
          </a:xfrm>
          <a:prstGeom prst="roundRect">
            <a:avLst/>
          </a:prstGeom>
          <a:solidFill>
            <a:schemeClr val="accent3">
              <a:lumMod val="20000"/>
              <a:lumOff val="80000"/>
            </a:schemeClr>
          </a:solidFill>
        </p:spPr>
        <p:txBody>
          <a:bodyPr wrap="none">
            <a:spAutoFit/>
          </a:bodyPr>
          <a:lstStyle/>
          <a:p>
            <a:pPr algn="ctr">
              <a:spcAft>
                <a:spcPts val="300"/>
              </a:spcAft>
            </a:pPr>
            <a:r>
              <a:rPr lang="fr-FR" sz="1100" b="1" i="1" dirty="0" smtClean="0"/>
              <a:t>Le savoir :</a:t>
            </a:r>
          </a:p>
          <a:p>
            <a:pPr algn="ctr">
              <a:spcAft>
                <a:spcPts val="300"/>
              </a:spcAft>
            </a:pPr>
            <a:r>
              <a:rPr lang="fr-FR" sz="1050" dirty="0" smtClean="0"/>
              <a:t>Connaissances </a:t>
            </a:r>
          </a:p>
          <a:p>
            <a:pPr algn="ctr">
              <a:spcAft>
                <a:spcPts val="300"/>
              </a:spcAft>
            </a:pPr>
            <a:r>
              <a:rPr lang="fr-FR" sz="1050" dirty="0" smtClean="0"/>
              <a:t>théoriques acquises </a:t>
            </a:r>
          </a:p>
          <a:p>
            <a:pPr algn="ctr"/>
            <a:r>
              <a:rPr lang="fr-FR" sz="1050" dirty="0" smtClean="0"/>
              <a:t>lors de la formation </a:t>
            </a:r>
          </a:p>
          <a:p>
            <a:endParaRPr lang="fr-FR" sz="1100" dirty="0"/>
          </a:p>
        </p:txBody>
      </p:sp>
      <p:sp>
        <p:nvSpPr>
          <p:cNvPr id="27" name="Rectangle à coins arrondis 26"/>
          <p:cNvSpPr/>
          <p:nvPr/>
        </p:nvSpPr>
        <p:spPr>
          <a:xfrm>
            <a:off x="1714480" y="4786322"/>
            <a:ext cx="1620000" cy="864000"/>
          </a:xfrm>
          <a:prstGeom prst="roundRect">
            <a:avLst/>
          </a:prstGeom>
          <a:solidFill>
            <a:schemeClr val="accent3">
              <a:lumMod val="20000"/>
              <a:lumOff val="80000"/>
            </a:schemeClr>
          </a:solidFill>
        </p:spPr>
        <p:txBody>
          <a:bodyPr wrap="none">
            <a:spAutoFit/>
          </a:bodyPr>
          <a:lstStyle/>
          <a:p>
            <a:pPr algn="ctr">
              <a:spcAft>
                <a:spcPts val="300"/>
              </a:spcAft>
            </a:pPr>
            <a:r>
              <a:rPr lang="fr-FR" sz="1100" b="1" i="1" dirty="0" smtClean="0"/>
              <a:t>Le savoir-faire :</a:t>
            </a:r>
          </a:p>
          <a:p>
            <a:pPr algn="ctr">
              <a:spcAft>
                <a:spcPts val="300"/>
              </a:spcAft>
            </a:pPr>
            <a:r>
              <a:rPr lang="fr-FR" sz="1050" dirty="0" smtClean="0"/>
              <a:t>L'expérience pratique qui</a:t>
            </a:r>
          </a:p>
          <a:p>
            <a:pPr algn="ctr">
              <a:spcAft>
                <a:spcPts val="300"/>
              </a:spcAft>
            </a:pPr>
            <a:r>
              <a:rPr lang="fr-FR" sz="1050" dirty="0" smtClean="0"/>
              <a:t> permet l’application de </a:t>
            </a:r>
          </a:p>
          <a:p>
            <a:pPr algn="ctr">
              <a:spcAft>
                <a:spcPts val="300"/>
              </a:spcAft>
            </a:pPr>
            <a:r>
              <a:rPr lang="fr-FR" sz="1050" dirty="0" smtClean="0"/>
              <a:t>ces connaissances </a:t>
            </a:r>
          </a:p>
          <a:p>
            <a:endParaRPr lang="fr-FR" sz="1100" dirty="0"/>
          </a:p>
        </p:txBody>
      </p:sp>
      <p:sp>
        <p:nvSpPr>
          <p:cNvPr id="30" name="Rectangle à coins arrondis 29"/>
          <p:cNvSpPr/>
          <p:nvPr/>
        </p:nvSpPr>
        <p:spPr>
          <a:xfrm>
            <a:off x="3571868" y="4786322"/>
            <a:ext cx="1512000" cy="864000"/>
          </a:xfrm>
          <a:prstGeom prst="roundRect">
            <a:avLst/>
          </a:prstGeom>
          <a:solidFill>
            <a:schemeClr val="accent3">
              <a:lumMod val="20000"/>
              <a:lumOff val="80000"/>
            </a:schemeClr>
          </a:solidFill>
        </p:spPr>
        <p:txBody>
          <a:bodyPr wrap="none">
            <a:spAutoFit/>
          </a:bodyPr>
          <a:lstStyle/>
          <a:p>
            <a:pPr algn="ctr">
              <a:spcAft>
                <a:spcPts val="300"/>
              </a:spcAft>
            </a:pPr>
            <a:r>
              <a:rPr lang="fr-FR" sz="1100" b="1" i="1" dirty="0" smtClean="0"/>
              <a:t>Le savoir-être :</a:t>
            </a:r>
          </a:p>
          <a:p>
            <a:pPr algn="ctr">
              <a:spcAft>
                <a:spcPts val="300"/>
              </a:spcAft>
            </a:pPr>
            <a:r>
              <a:rPr lang="fr-FR" sz="1050" dirty="0" smtClean="0"/>
              <a:t>Qualités personnelles et </a:t>
            </a:r>
          </a:p>
          <a:p>
            <a:pPr algn="ctr">
              <a:spcAft>
                <a:spcPts val="300"/>
              </a:spcAft>
            </a:pPr>
            <a:r>
              <a:rPr lang="fr-FR" sz="1050" dirty="0" smtClean="0"/>
              <a:t>comportementales d’un</a:t>
            </a:r>
          </a:p>
          <a:p>
            <a:pPr algn="ctr"/>
            <a:r>
              <a:rPr lang="fr-FR" sz="1050" dirty="0" smtClean="0"/>
              <a:t> individu</a:t>
            </a:r>
          </a:p>
        </p:txBody>
      </p:sp>
      <p:sp>
        <p:nvSpPr>
          <p:cNvPr id="38" name="Accolade ouvrante 37"/>
          <p:cNvSpPr/>
          <p:nvPr/>
        </p:nvSpPr>
        <p:spPr>
          <a:xfrm rot="5400000">
            <a:off x="2531224" y="2898008"/>
            <a:ext cx="216000" cy="35640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0" name="Rectangle à coins arrondis 39"/>
          <p:cNvSpPr/>
          <p:nvPr/>
        </p:nvSpPr>
        <p:spPr>
          <a:xfrm>
            <a:off x="7786710" y="4786322"/>
            <a:ext cx="1152000" cy="648000"/>
          </a:xfrm>
          <a:prstGeom prst="roundRect">
            <a:avLst/>
          </a:prstGeom>
          <a:solidFill>
            <a:schemeClr val="accent6">
              <a:lumMod val="20000"/>
              <a:lumOff val="80000"/>
            </a:schemeClr>
          </a:solidFill>
        </p:spPr>
        <p:txBody>
          <a:bodyPr wrap="none">
            <a:spAutoFit/>
          </a:bodyPr>
          <a:lstStyle/>
          <a:p>
            <a:pPr algn="ctr"/>
            <a:r>
              <a:rPr lang="ar-DZ" sz="1200" b="1" dirty="0" smtClean="0"/>
              <a:t>المعرفة :</a:t>
            </a:r>
            <a:endParaRPr lang="fr-FR" sz="1200" b="1" dirty="0" smtClean="0"/>
          </a:p>
          <a:p>
            <a:pPr algn="ctr"/>
            <a:r>
              <a:rPr lang="ar-DZ" sz="1200" b="1" dirty="0" smtClean="0"/>
              <a:t> </a:t>
            </a:r>
            <a:r>
              <a:rPr lang="ar-DZ" sz="1200" dirty="0" smtClean="0"/>
              <a:t>المعرفة النظرية </a:t>
            </a:r>
            <a:endParaRPr lang="fr-FR" sz="1200" dirty="0" smtClean="0"/>
          </a:p>
          <a:p>
            <a:pPr algn="ctr"/>
            <a:r>
              <a:rPr lang="ar-DZ" sz="1200" dirty="0" smtClean="0"/>
              <a:t>المكتسبة أثناء التدريب</a:t>
            </a:r>
            <a:endParaRPr lang="fr-FR" sz="1200" dirty="0"/>
          </a:p>
        </p:txBody>
      </p:sp>
      <p:sp>
        <p:nvSpPr>
          <p:cNvPr id="41" name="Rectangle à coins arrondis 40"/>
          <p:cNvSpPr/>
          <p:nvPr/>
        </p:nvSpPr>
        <p:spPr>
          <a:xfrm>
            <a:off x="6500826" y="4786322"/>
            <a:ext cx="1116000" cy="648000"/>
          </a:xfrm>
          <a:prstGeom prst="roundRect">
            <a:avLst/>
          </a:prstGeom>
          <a:solidFill>
            <a:schemeClr val="accent6">
              <a:lumMod val="20000"/>
              <a:lumOff val="80000"/>
            </a:schemeClr>
          </a:solidFill>
        </p:spPr>
        <p:txBody>
          <a:bodyPr wrap="none">
            <a:spAutoFit/>
          </a:bodyPr>
          <a:lstStyle/>
          <a:p>
            <a:pPr algn="ctr"/>
            <a:r>
              <a:rPr lang="ar-DZ" sz="1200" b="1" dirty="0" smtClean="0"/>
              <a:t>الخبرة :</a:t>
            </a:r>
            <a:endParaRPr lang="fr-FR" sz="1200" b="1" dirty="0" smtClean="0"/>
          </a:p>
          <a:p>
            <a:pPr algn="ctr"/>
            <a:r>
              <a:rPr lang="ar-DZ" sz="1200" dirty="0" smtClean="0"/>
              <a:t> الخبرة العملية التي</a:t>
            </a:r>
            <a:endParaRPr lang="fr-FR" sz="1200" dirty="0" smtClean="0"/>
          </a:p>
          <a:p>
            <a:pPr algn="ctr"/>
            <a:r>
              <a:rPr lang="ar-DZ" sz="1200" dirty="0" smtClean="0"/>
              <a:t> تسمح بتطبيق المعرفة</a:t>
            </a:r>
            <a:endParaRPr lang="fr-FR" sz="1200" dirty="0"/>
          </a:p>
        </p:txBody>
      </p:sp>
      <p:sp>
        <p:nvSpPr>
          <p:cNvPr id="44" name="Rectangle à coins arrondis 43"/>
          <p:cNvSpPr/>
          <p:nvPr/>
        </p:nvSpPr>
        <p:spPr>
          <a:xfrm>
            <a:off x="5286380" y="4786322"/>
            <a:ext cx="1044000" cy="684000"/>
          </a:xfrm>
          <a:prstGeom prst="roundRect">
            <a:avLst/>
          </a:prstGeom>
          <a:solidFill>
            <a:schemeClr val="accent6">
              <a:lumMod val="20000"/>
              <a:lumOff val="80000"/>
            </a:schemeClr>
          </a:solidFill>
        </p:spPr>
        <p:txBody>
          <a:bodyPr wrap="none">
            <a:spAutoFit/>
          </a:bodyPr>
          <a:lstStyle/>
          <a:p>
            <a:pPr algn="ctr">
              <a:spcAft>
                <a:spcPts val="300"/>
              </a:spcAft>
            </a:pPr>
            <a:r>
              <a:rPr lang="ar-DZ" sz="1200" b="1" dirty="0" smtClean="0"/>
              <a:t>تعرف كيف تكون :</a:t>
            </a:r>
          </a:p>
          <a:p>
            <a:pPr algn="ctr"/>
            <a:r>
              <a:rPr lang="ar-DZ" sz="1200" b="1" dirty="0" smtClean="0">
                <a:solidFill>
                  <a:srgbClr val="FF0000"/>
                </a:solidFill>
              </a:rPr>
              <a:t> </a:t>
            </a:r>
            <a:r>
              <a:rPr lang="ar-DZ" sz="1200" dirty="0" smtClean="0"/>
              <a:t>الصفات الشخصية </a:t>
            </a:r>
          </a:p>
          <a:p>
            <a:pPr algn="ctr"/>
            <a:r>
              <a:rPr lang="ar-DZ" sz="1200" dirty="0" smtClean="0"/>
              <a:t>والسلوكية للفرد</a:t>
            </a:r>
            <a:endParaRPr lang="fr-FR" sz="1200" dirty="0"/>
          </a:p>
        </p:txBody>
      </p:sp>
      <p:sp>
        <p:nvSpPr>
          <p:cNvPr id="45" name="Accolade ouvrante 44"/>
          <p:cNvSpPr/>
          <p:nvPr/>
        </p:nvSpPr>
        <p:spPr>
          <a:xfrm rot="5400000">
            <a:off x="6939008" y="3348008"/>
            <a:ext cx="216000" cy="26640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pic>
        <p:nvPicPr>
          <p:cNvPr id="2055" name="Picture 7" descr="SAVOIR-FAIRE (COMPETENCES TECHNIQUES - OPERATIONNELLES)"/>
          <p:cNvPicPr>
            <a:picLocks noChangeAspect="1" noChangeArrowheads="1"/>
          </p:cNvPicPr>
          <p:nvPr/>
        </p:nvPicPr>
        <p:blipFill>
          <a:blip r:embed="rId5" cstate="print"/>
          <a:srcRect/>
          <a:stretch>
            <a:fillRect/>
          </a:stretch>
        </p:blipFill>
        <p:spPr bwMode="auto">
          <a:xfrm>
            <a:off x="4448761" y="5635148"/>
            <a:ext cx="1551999" cy="1080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20</a:t>
            </a:fld>
            <a:endParaRPr lang="fr-FR"/>
          </a:p>
        </p:txBody>
      </p:sp>
      <p:sp>
        <p:nvSpPr>
          <p:cNvPr id="4" name="Rectangle 3"/>
          <p:cNvSpPr/>
          <p:nvPr/>
        </p:nvSpPr>
        <p:spPr>
          <a:xfrm>
            <a:off x="616528" y="214290"/>
            <a:ext cx="7956000" cy="288000"/>
          </a:xfrm>
          <a:prstGeom prst="rect">
            <a:avLst/>
          </a:prstGeom>
          <a:solidFill>
            <a:schemeClr val="accent3">
              <a:lumMod val="20000"/>
              <a:lumOff val="80000"/>
            </a:schemeClr>
          </a:solidFill>
        </p:spPr>
        <p:txBody>
          <a:bodyPr wrap="square">
            <a:spAutoFit/>
          </a:bodyPr>
          <a:lstStyle/>
          <a:p>
            <a:pPr algn="ctr">
              <a:spcAft>
                <a:spcPts val="1200"/>
              </a:spcAft>
            </a:pPr>
            <a:r>
              <a:rPr lang="fr-FR" sz="1300" b="1" dirty="0" smtClean="0">
                <a:ea typeface="Times New Roman" pitchFamily="18" charset="0"/>
                <a:cs typeface="Times New Roman" pitchFamily="18" charset="0"/>
              </a:rPr>
              <a:t>CHAP. II :</a:t>
            </a:r>
            <a:r>
              <a:rPr lang="fr-FR" sz="1300" dirty="0" smtClean="0">
                <a:ea typeface="Times New Roman" pitchFamily="18" charset="0"/>
                <a:cs typeface="Arial" pitchFamily="34" charset="0"/>
              </a:rPr>
              <a:t> </a:t>
            </a:r>
            <a:r>
              <a:rPr lang="fr-FR" sz="1300" b="1" dirty="0" smtClean="0">
                <a:ea typeface="Times New Roman" pitchFamily="18" charset="0"/>
                <a:cs typeface="Times New Roman" pitchFamily="18" charset="0"/>
              </a:rPr>
              <a:t>RAPPEL SUR LA CHARTE DE DÉONTOLOGIE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ET D’ÉTHIQUE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UNIVERSITAIRES</a:t>
            </a:r>
          </a:p>
          <a:p>
            <a:pPr lvl="0" algn="ctr" eaLnBrk="0" fontAlgn="base" hangingPunct="0">
              <a:spcBef>
                <a:spcPct val="0"/>
              </a:spcBef>
              <a:spcAft>
                <a:spcPts val="600"/>
              </a:spcAft>
            </a:pPr>
            <a:endParaRPr lang="fr-FR" sz="1400" b="1" dirty="0" smtClean="0">
              <a:ea typeface="Times New Roman" pitchFamily="18" charset="0"/>
              <a:cs typeface="Times New Roman" pitchFamily="18" charset="0"/>
            </a:endParaRPr>
          </a:p>
        </p:txBody>
      </p:sp>
      <p:sp>
        <p:nvSpPr>
          <p:cNvPr id="6" name="Rectangle 2"/>
          <p:cNvSpPr>
            <a:spLocks noChangeArrowheads="1"/>
          </p:cNvSpPr>
          <p:nvPr/>
        </p:nvSpPr>
        <p:spPr bwMode="auto">
          <a:xfrm>
            <a:off x="175504" y="714356"/>
            <a:ext cx="1764000" cy="2616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100" b="1" dirty="0" smtClean="0">
                <a:solidFill>
                  <a:srgbClr val="FF0000"/>
                </a:solidFill>
                <a:ea typeface="Times New Roman" pitchFamily="18" charset="0"/>
                <a:cs typeface="Times New Roman" pitchFamily="18" charset="0"/>
              </a:rPr>
              <a:t>II.1. INTRODUCTION</a:t>
            </a:r>
          </a:p>
        </p:txBody>
      </p:sp>
      <p:sp>
        <p:nvSpPr>
          <p:cNvPr id="7" name="Rectangle avec flèche vers le bas 6"/>
          <p:cNvSpPr/>
          <p:nvPr/>
        </p:nvSpPr>
        <p:spPr>
          <a:xfrm>
            <a:off x="1407372" y="1472676"/>
            <a:ext cx="2736000" cy="785813"/>
          </a:xfrm>
          <a:prstGeom prst="downArrowCallout">
            <a:avLst/>
          </a:prstGeom>
          <a:solidFill>
            <a:schemeClr val="accent3">
              <a:lumMod val="60000"/>
              <a:lumOff val="40000"/>
            </a:schemeClr>
          </a:solidFill>
          <a:ln w="3175">
            <a:solidFill>
              <a:schemeClr val="tx1"/>
            </a:solidFill>
          </a:ln>
        </p:spPr>
        <p:txBody>
          <a:bodyPr wrap="square">
            <a:spAutoFit/>
          </a:bodyPr>
          <a:lstStyle/>
          <a:p>
            <a:pPr algn="ctr">
              <a:spcAft>
                <a:spcPts val="400"/>
              </a:spcAft>
            </a:pPr>
            <a:r>
              <a:rPr lang="fr-FR" sz="1200" b="1" dirty="0" smtClean="0">
                <a:solidFill>
                  <a:srgbClr val="FF0000"/>
                </a:solidFill>
                <a:effectLst>
                  <a:outerShdw blurRad="50800" dist="38100" dir="2700000" algn="tl" rotWithShape="0">
                    <a:prstClr val="black">
                      <a:alpha val="40000"/>
                    </a:prstClr>
                  </a:outerShdw>
                </a:effectLst>
              </a:rPr>
              <a:t>CHARTE DE DÉONTOLOGIE</a:t>
            </a:r>
            <a:r>
              <a:rPr lang="ar-DZ" sz="1200" b="1" dirty="0" smtClean="0">
                <a:solidFill>
                  <a:srgbClr val="FF0000"/>
                </a:solidFill>
                <a:effectLst>
                  <a:outerShdw blurRad="50800" dist="38100" dir="2700000" algn="tl" rotWithShape="0">
                    <a:prstClr val="black">
                      <a:alpha val="40000"/>
                    </a:prstClr>
                  </a:outerShdw>
                </a:effectLst>
              </a:rPr>
              <a:t> </a:t>
            </a:r>
            <a:r>
              <a:rPr lang="fr-FR" sz="1200" b="1" dirty="0" smtClean="0">
                <a:solidFill>
                  <a:srgbClr val="FF0000"/>
                </a:solidFill>
                <a:effectLst>
                  <a:outerShdw blurRad="50800" dist="38100" dir="2700000" algn="tl" rotWithShape="0">
                    <a:prstClr val="black">
                      <a:alpha val="40000"/>
                    </a:prstClr>
                  </a:outerShdw>
                </a:effectLst>
              </a:rPr>
              <a:t>ET </a:t>
            </a:r>
            <a:endParaRPr lang="ar-DZ" sz="1200" b="1" dirty="0" smtClean="0">
              <a:solidFill>
                <a:srgbClr val="FF0000"/>
              </a:solidFill>
              <a:effectLst>
                <a:outerShdw blurRad="50800" dist="38100" dir="2700000" algn="tl" rotWithShape="0">
                  <a:prstClr val="black">
                    <a:alpha val="40000"/>
                  </a:prstClr>
                </a:outerShdw>
              </a:effectLst>
            </a:endParaRPr>
          </a:p>
          <a:p>
            <a:pPr algn="ctr">
              <a:spcAft>
                <a:spcPts val="300"/>
              </a:spcAft>
            </a:pPr>
            <a:r>
              <a:rPr lang="fr-FR" sz="1200" b="1" dirty="0" smtClean="0">
                <a:solidFill>
                  <a:srgbClr val="FF0000"/>
                </a:solidFill>
                <a:effectLst>
                  <a:outerShdw blurRad="50800" dist="38100" dir="2700000" algn="tl" rotWithShape="0">
                    <a:prstClr val="black">
                      <a:alpha val="40000"/>
                    </a:prstClr>
                  </a:outerShdw>
                </a:effectLst>
              </a:rPr>
              <a:t>D'ÉTHIQUE UNIVERSITAIRES </a:t>
            </a:r>
            <a:endParaRPr lang="fr-FR" sz="1200" b="1" dirty="0">
              <a:solidFill>
                <a:srgbClr val="FF0000"/>
              </a:solidFill>
              <a:effectLst>
                <a:outerShdw blurRad="50800" dist="38100" dir="2700000" algn="tl" rotWithShape="0">
                  <a:prstClr val="black">
                    <a:alpha val="40000"/>
                  </a:prstClr>
                </a:outerShdw>
              </a:effectLst>
            </a:endParaRPr>
          </a:p>
        </p:txBody>
      </p:sp>
      <p:sp>
        <p:nvSpPr>
          <p:cNvPr id="8" name="Rectangle à coins arrondis 7"/>
          <p:cNvSpPr/>
          <p:nvPr/>
        </p:nvSpPr>
        <p:spPr>
          <a:xfrm>
            <a:off x="928662" y="2357430"/>
            <a:ext cx="3756914" cy="749141"/>
          </a:xfrm>
          <a:prstGeom prst="roundRect">
            <a:avLst/>
          </a:prstGeom>
          <a:solidFill>
            <a:schemeClr val="accent3">
              <a:lumMod val="20000"/>
              <a:lumOff val="80000"/>
            </a:schemeClr>
          </a:solidFill>
          <a:ln w="3175">
            <a:solidFill>
              <a:schemeClr val="bg1"/>
            </a:solidFill>
          </a:ln>
        </p:spPr>
        <p:txBody>
          <a:bodyPr wrap="none">
            <a:spAutoFit/>
          </a:bodyPr>
          <a:lstStyle/>
          <a:p>
            <a:pPr algn="ctr">
              <a:spcAft>
                <a:spcPts val="300"/>
              </a:spcAft>
            </a:pPr>
            <a:r>
              <a:rPr lang="fr-FR" sz="1100" dirty="0" smtClean="0"/>
              <a:t>Existant depuis Mai 2010, la charte a été actualisée et </a:t>
            </a:r>
            <a:endParaRPr lang="ar-DZ" sz="1100" dirty="0" smtClean="0"/>
          </a:p>
          <a:p>
            <a:pPr algn="ctr">
              <a:spcAft>
                <a:spcPts val="300"/>
              </a:spcAft>
            </a:pPr>
            <a:r>
              <a:rPr lang="fr-FR" sz="1100" dirty="0" smtClean="0"/>
              <a:t>enrichie en 2020 par le </a:t>
            </a:r>
            <a:r>
              <a:rPr lang="fr-FR" sz="1100" b="1" i="1" dirty="0" smtClean="0"/>
              <a:t>Conseil National d'Ethique </a:t>
            </a:r>
            <a:endParaRPr lang="ar-DZ" sz="1100" b="1" i="1" dirty="0" smtClean="0"/>
          </a:p>
          <a:p>
            <a:pPr algn="ctr">
              <a:spcAft>
                <a:spcPts val="300"/>
              </a:spcAft>
            </a:pPr>
            <a:r>
              <a:rPr lang="fr-FR" sz="1100" b="1" i="1" dirty="0" smtClean="0"/>
              <a:t>et de Déontologie de la Profession Universitaire</a:t>
            </a:r>
            <a:endParaRPr lang="fr-FR" sz="1100" b="1" dirty="0"/>
          </a:p>
        </p:txBody>
      </p:sp>
      <p:sp>
        <p:nvSpPr>
          <p:cNvPr id="9" name="Flèche droite à entaille 8"/>
          <p:cNvSpPr/>
          <p:nvPr/>
        </p:nvSpPr>
        <p:spPr>
          <a:xfrm>
            <a:off x="313290" y="4929198"/>
            <a:ext cx="1044000" cy="550247"/>
          </a:xfrm>
          <a:prstGeom prst="notchedRightArrow">
            <a:avLst/>
          </a:prstGeom>
          <a:solidFill>
            <a:schemeClr val="accent3">
              <a:lumMod val="60000"/>
              <a:lumOff val="40000"/>
            </a:schemeClr>
          </a:solidFill>
          <a:ln w="3175">
            <a:solidFill>
              <a:schemeClr val="tx1"/>
            </a:solidFill>
          </a:ln>
        </p:spPr>
        <p:txBody>
          <a:bodyPr wrap="none">
            <a:spAutoFit/>
          </a:bodyPr>
          <a:lstStyle/>
          <a:p>
            <a:r>
              <a:rPr lang="fr-FR" sz="1200" b="1" dirty="0" smtClean="0">
                <a:solidFill>
                  <a:srgbClr val="FF0000"/>
                </a:solidFill>
              </a:rPr>
              <a:t>Objectif</a:t>
            </a:r>
            <a:endParaRPr lang="fr-FR" sz="1200" b="1" dirty="0">
              <a:solidFill>
                <a:srgbClr val="FF0000"/>
              </a:solidFill>
            </a:endParaRPr>
          </a:p>
        </p:txBody>
      </p:sp>
      <p:sp>
        <p:nvSpPr>
          <p:cNvPr id="10" name="Rectangle 9"/>
          <p:cNvSpPr/>
          <p:nvPr/>
        </p:nvSpPr>
        <p:spPr>
          <a:xfrm>
            <a:off x="1500166" y="4929198"/>
            <a:ext cx="2916000" cy="500137"/>
          </a:xfrm>
          <a:prstGeom prst="rect">
            <a:avLst/>
          </a:prstGeom>
          <a:solidFill>
            <a:schemeClr val="accent3">
              <a:lumMod val="60000"/>
              <a:lumOff val="40000"/>
            </a:schemeClr>
          </a:solidFill>
          <a:ln>
            <a:solidFill>
              <a:schemeClr val="bg1"/>
            </a:solidFill>
          </a:ln>
        </p:spPr>
        <p:txBody>
          <a:bodyPr>
            <a:spAutoFit/>
          </a:bodyPr>
          <a:lstStyle/>
          <a:p>
            <a:pPr algn="ctr">
              <a:spcAft>
                <a:spcPts val="300"/>
              </a:spcAft>
            </a:pPr>
            <a:r>
              <a:rPr lang="fr-FR" sz="1100" dirty="0" smtClean="0"/>
              <a:t>Hisser l'université algérienne au niveau des</a:t>
            </a:r>
          </a:p>
          <a:p>
            <a:pPr algn="ctr"/>
            <a:r>
              <a:rPr lang="fr-FR" sz="1100" dirty="0" smtClean="0"/>
              <a:t> standards internationaux les plus exigean</a:t>
            </a:r>
            <a:r>
              <a:rPr lang="fr-FR" sz="1200" dirty="0" smtClean="0"/>
              <a:t>ts</a:t>
            </a:r>
          </a:p>
        </p:txBody>
      </p:sp>
      <p:sp>
        <p:nvSpPr>
          <p:cNvPr id="11" name="Flèche droite à entaille 10"/>
          <p:cNvSpPr/>
          <p:nvPr/>
        </p:nvSpPr>
        <p:spPr>
          <a:xfrm>
            <a:off x="277290" y="3571876"/>
            <a:ext cx="1080000" cy="550247"/>
          </a:xfrm>
          <a:prstGeom prst="notchedRightArrow">
            <a:avLst/>
          </a:prstGeom>
          <a:solidFill>
            <a:schemeClr val="accent3">
              <a:lumMod val="60000"/>
              <a:lumOff val="40000"/>
            </a:schemeClr>
          </a:solidFill>
          <a:ln w="3175">
            <a:solidFill>
              <a:schemeClr val="tx1"/>
            </a:solidFill>
          </a:ln>
        </p:spPr>
        <p:txBody>
          <a:bodyPr wrap="none">
            <a:spAutoFit/>
          </a:bodyPr>
          <a:lstStyle/>
          <a:p>
            <a:r>
              <a:rPr lang="fr-FR" sz="1200" b="1" dirty="0" smtClean="0">
                <a:solidFill>
                  <a:srgbClr val="FF0000"/>
                </a:solidFill>
              </a:rPr>
              <a:t>Contenu</a:t>
            </a:r>
          </a:p>
        </p:txBody>
      </p:sp>
      <p:sp>
        <p:nvSpPr>
          <p:cNvPr id="12" name="Rectangle 11"/>
          <p:cNvSpPr/>
          <p:nvPr/>
        </p:nvSpPr>
        <p:spPr>
          <a:xfrm>
            <a:off x="1500166" y="3530818"/>
            <a:ext cx="3672000" cy="684000"/>
          </a:xfrm>
          <a:prstGeom prst="rect">
            <a:avLst/>
          </a:prstGeom>
          <a:solidFill>
            <a:schemeClr val="accent3">
              <a:lumMod val="60000"/>
              <a:lumOff val="40000"/>
            </a:schemeClr>
          </a:solidFill>
          <a:ln>
            <a:solidFill>
              <a:schemeClr val="bg1"/>
            </a:solidFill>
          </a:ln>
        </p:spPr>
        <p:txBody>
          <a:bodyPr wrap="square">
            <a:spAutoFit/>
          </a:bodyPr>
          <a:lstStyle/>
          <a:p>
            <a:pPr algn="ctr">
              <a:spcAft>
                <a:spcPts val="300"/>
              </a:spcAft>
            </a:pPr>
            <a:r>
              <a:rPr lang="fr-FR" sz="1100" dirty="0" smtClean="0"/>
              <a:t>Principes fondamentaux , droits et obligations de </a:t>
            </a:r>
            <a:endParaRPr lang="ar-DZ" sz="1100" dirty="0" smtClean="0"/>
          </a:p>
          <a:p>
            <a:pPr algn="ctr">
              <a:spcAft>
                <a:spcPts val="300"/>
              </a:spcAft>
            </a:pPr>
            <a:r>
              <a:rPr lang="fr-FR" sz="1100" dirty="0" smtClean="0"/>
              <a:t>l'ensemble des membres de la communauté</a:t>
            </a:r>
            <a:endParaRPr lang="ar-DZ" sz="1100" dirty="0" smtClean="0"/>
          </a:p>
          <a:p>
            <a:pPr algn="ctr">
              <a:spcAft>
                <a:spcPts val="300"/>
              </a:spcAft>
            </a:pPr>
            <a:r>
              <a:rPr lang="ar-DZ" sz="1100" dirty="0" smtClean="0"/>
              <a:t> </a:t>
            </a:r>
            <a:r>
              <a:rPr lang="fr-FR" sz="1100" dirty="0" smtClean="0"/>
              <a:t>universitaire, pour concrétiser un milieu de travail idéal</a:t>
            </a:r>
          </a:p>
        </p:txBody>
      </p:sp>
      <p:pic>
        <p:nvPicPr>
          <p:cNvPr id="9218" name="Picture 2" descr="Charte d'Ethique et de Déontologie Universitaires – Faculté des Sciences et  des Sciences Appliquées"/>
          <p:cNvPicPr>
            <a:picLocks noChangeAspect="1" noChangeArrowheads="1"/>
          </p:cNvPicPr>
          <p:nvPr/>
        </p:nvPicPr>
        <p:blipFill>
          <a:blip r:embed="rId3"/>
          <a:srcRect/>
          <a:stretch>
            <a:fillRect/>
          </a:stretch>
        </p:blipFill>
        <p:spPr bwMode="auto">
          <a:xfrm>
            <a:off x="4786314" y="1071546"/>
            <a:ext cx="1080000" cy="1080000"/>
          </a:xfrm>
          <a:prstGeom prst="rect">
            <a:avLst/>
          </a:prstGeom>
          <a:noFill/>
        </p:spPr>
      </p:pic>
      <p:cxnSp>
        <p:nvCxnSpPr>
          <p:cNvPr id="13" name="Connecteur droit 12"/>
          <p:cNvCxnSpPr/>
          <p:nvPr/>
        </p:nvCxnSpPr>
        <p:spPr>
          <a:xfrm rot="5400000">
            <a:off x="3701818" y="3871148"/>
            <a:ext cx="331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715008" y="5000636"/>
            <a:ext cx="2340000" cy="276999"/>
          </a:xfrm>
          <a:prstGeom prst="rect">
            <a:avLst/>
          </a:prstGeom>
          <a:solidFill>
            <a:schemeClr val="accent6">
              <a:lumMod val="40000"/>
              <a:lumOff val="60000"/>
            </a:schemeClr>
          </a:solidFill>
        </p:spPr>
        <p:txBody>
          <a:bodyPr wrap="none">
            <a:spAutoFit/>
          </a:bodyPr>
          <a:lstStyle/>
          <a:p>
            <a:r>
              <a:rPr lang="ar-DZ" sz="1200" dirty="0" smtClean="0"/>
              <a:t>الارتقاء بالجامعة الجزائرية إلى مستوى عالمي</a:t>
            </a:r>
            <a:endParaRPr lang="fr-FR" sz="1200" dirty="0"/>
          </a:p>
        </p:txBody>
      </p:sp>
      <p:sp>
        <p:nvSpPr>
          <p:cNvPr id="20" name="Rectangle 19"/>
          <p:cNvSpPr/>
          <p:nvPr/>
        </p:nvSpPr>
        <p:spPr>
          <a:xfrm>
            <a:off x="5481024" y="3571805"/>
            <a:ext cx="2520000" cy="500137"/>
          </a:xfrm>
          <a:prstGeom prst="rect">
            <a:avLst/>
          </a:prstGeom>
          <a:solidFill>
            <a:schemeClr val="accent6">
              <a:lumMod val="40000"/>
              <a:lumOff val="60000"/>
            </a:schemeClr>
          </a:solidFill>
          <a:ln w="3175">
            <a:solidFill>
              <a:schemeClr val="bg1"/>
            </a:solidFill>
          </a:ln>
        </p:spPr>
        <p:txBody>
          <a:bodyPr>
            <a:spAutoFit/>
          </a:bodyPr>
          <a:lstStyle/>
          <a:p>
            <a:pPr algn="ctr">
              <a:spcAft>
                <a:spcPts val="300"/>
              </a:spcAft>
            </a:pPr>
            <a:r>
              <a:rPr lang="ar-DZ" sz="1200" dirty="0" smtClean="0"/>
              <a:t>المبادئ الأساسية وكذلك حقوق والتزامات</a:t>
            </a:r>
            <a:r>
              <a:rPr lang="fr-FR" sz="1200" dirty="0" smtClean="0"/>
              <a:t> </a:t>
            </a:r>
            <a:r>
              <a:rPr lang="ar-DZ" sz="1200" dirty="0" smtClean="0"/>
              <a:t>جميع </a:t>
            </a:r>
          </a:p>
          <a:p>
            <a:pPr algn="ctr">
              <a:spcAft>
                <a:spcPts val="300"/>
              </a:spcAft>
            </a:pPr>
            <a:r>
              <a:rPr lang="ar-DZ" sz="1200" dirty="0" smtClean="0"/>
              <a:t>أعضاء المجتمع الجامعي لتحقيق بيئة عمل مثالية</a:t>
            </a:r>
            <a:endParaRPr lang="fr-FR" sz="1200" dirty="0"/>
          </a:p>
        </p:txBody>
      </p:sp>
      <p:sp>
        <p:nvSpPr>
          <p:cNvPr id="21" name="Flèche droite à entaille 20"/>
          <p:cNvSpPr/>
          <p:nvPr/>
        </p:nvSpPr>
        <p:spPr>
          <a:xfrm flipH="1">
            <a:off x="8215338" y="4857760"/>
            <a:ext cx="684000" cy="504000"/>
          </a:xfrm>
          <a:prstGeom prst="notchedRightArrow">
            <a:avLst/>
          </a:prstGeom>
          <a:solidFill>
            <a:schemeClr val="accent6">
              <a:lumMod val="40000"/>
              <a:lumOff val="60000"/>
            </a:schemeClr>
          </a:solidFill>
          <a:ln w="3175">
            <a:solidFill>
              <a:schemeClr val="tx1"/>
            </a:solidFill>
          </a:ln>
        </p:spPr>
        <p:txBody>
          <a:bodyPr wrap="square">
            <a:spAutoFit/>
          </a:bodyPr>
          <a:lstStyle/>
          <a:p>
            <a:endParaRPr lang="fr-FR" sz="1400" b="1" dirty="0">
              <a:solidFill>
                <a:srgbClr val="FF0000"/>
              </a:solidFill>
            </a:endParaRPr>
          </a:p>
        </p:txBody>
      </p:sp>
      <p:sp>
        <p:nvSpPr>
          <p:cNvPr id="22" name="Flèche droite à entaille 21"/>
          <p:cNvSpPr/>
          <p:nvPr/>
        </p:nvSpPr>
        <p:spPr>
          <a:xfrm flipH="1">
            <a:off x="8137156" y="3571876"/>
            <a:ext cx="792000" cy="504000"/>
          </a:xfrm>
          <a:prstGeom prst="notchedRightArrow">
            <a:avLst/>
          </a:prstGeom>
          <a:solidFill>
            <a:schemeClr val="accent6">
              <a:lumMod val="40000"/>
              <a:lumOff val="60000"/>
            </a:schemeClr>
          </a:solidFill>
          <a:ln w="3175">
            <a:solidFill>
              <a:schemeClr val="tx1"/>
            </a:solidFill>
          </a:ln>
        </p:spPr>
        <p:txBody>
          <a:bodyPr wrap="square">
            <a:spAutoFit/>
          </a:bodyPr>
          <a:lstStyle/>
          <a:p>
            <a:endParaRPr lang="fr-FR" sz="1400" b="1" dirty="0">
              <a:solidFill>
                <a:srgbClr val="FF0000"/>
              </a:solidFill>
            </a:endParaRPr>
          </a:p>
        </p:txBody>
      </p:sp>
      <p:sp>
        <p:nvSpPr>
          <p:cNvPr id="24" name="Rectangle 23"/>
          <p:cNvSpPr/>
          <p:nvPr/>
        </p:nvSpPr>
        <p:spPr>
          <a:xfrm>
            <a:off x="8215338" y="3714752"/>
            <a:ext cx="288000" cy="36000"/>
          </a:xfrm>
          <a:prstGeom prst="rect">
            <a:avLst/>
          </a:prstGeom>
          <a:solidFill>
            <a:schemeClr val="accent6">
              <a:lumMod val="40000"/>
              <a:lumOff val="60000"/>
            </a:schemeClr>
          </a:solidFill>
        </p:spPr>
        <p:txBody>
          <a:bodyPr wrap="none">
            <a:spAutoFit/>
          </a:bodyPr>
          <a:lstStyle/>
          <a:p>
            <a:r>
              <a:rPr lang="ar-DZ" sz="1400" b="1" dirty="0" smtClean="0">
                <a:solidFill>
                  <a:srgbClr val="FF0000"/>
                </a:solidFill>
              </a:rPr>
              <a:t>المحتوى</a:t>
            </a:r>
            <a:endParaRPr lang="fr-FR" sz="1400" b="1" dirty="0" smtClean="0">
              <a:solidFill>
                <a:srgbClr val="FF0000"/>
              </a:solidFill>
            </a:endParaRPr>
          </a:p>
        </p:txBody>
      </p:sp>
      <p:sp>
        <p:nvSpPr>
          <p:cNvPr id="25" name="Rectangle avec flèche vers le bas 24"/>
          <p:cNvSpPr/>
          <p:nvPr/>
        </p:nvSpPr>
        <p:spPr>
          <a:xfrm>
            <a:off x="6215074" y="1600190"/>
            <a:ext cx="2012089" cy="471488"/>
          </a:xfrm>
          <a:prstGeom prst="downArrowCallout">
            <a:avLst/>
          </a:prstGeom>
          <a:solidFill>
            <a:schemeClr val="accent6">
              <a:lumMod val="40000"/>
              <a:lumOff val="60000"/>
            </a:schemeClr>
          </a:solidFill>
          <a:ln w="3175">
            <a:solidFill>
              <a:schemeClr val="tx1"/>
            </a:solidFill>
          </a:ln>
        </p:spPr>
        <p:txBody>
          <a:bodyPr wrap="none">
            <a:spAutoFit/>
          </a:bodyPr>
          <a:lstStyle/>
          <a:p>
            <a:r>
              <a:rPr lang="ar-DZ" sz="1400" b="1" dirty="0" smtClean="0">
                <a:solidFill>
                  <a:srgbClr val="FF0000"/>
                </a:solidFill>
                <a:effectLst>
                  <a:outerShdw blurRad="38100" dist="38100" dir="2700000" algn="tl">
                    <a:srgbClr val="000000">
                      <a:alpha val="43137"/>
                    </a:srgbClr>
                  </a:outerShdw>
                </a:effectLst>
              </a:rPr>
              <a:t>ميثاق أخلاقيات المهنة الجامعية </a:t>
            </a:r>
            <a:endParaRPr lang="fr-FR" sz="1400" dirty="0">
              <a:solidFill>
                <a:srgbClr val="FF0000"/>
              </a:solidFill>
              <a:effectLst>
                <a:outerShdw blurRad="38100" dist="38100" dir="2700000" algn="tl">
                  <a:srgbClr val="000000">
                    <a:alpha val="43137"/>
                  </a:srgbClr>
                </a:outerShdw>
              </a:effectLst>
            </a:endParaRPr>
          </a:p>
        </p:txBody>
      </p:sp>
      <p:sp>
        <p:nvSpPr>
          <p:cNvPr id="26" name="Rectangle à coins arrondis 25"/>
          <p:cNvSpPr/>
          <p:nvPr/>
        </p:nvSpPr>
        <p:spPr>
          <a:xfrm>
            <a:off x="5945090" y="2285992"/>
            <a:ext cx="2592000" cy="756000"/>
          </a:xfrm>
          <a:prstGeom prst="roundRect">
            <a:avLst/>
          </a:prstGeom>
          <a:solidFill>
            <a:schemeClr val="accent6">
              <a:lumMod val="20000"/>
              <a:lumOff val="80000"/>
            </a:schemeClr>
          </a:solidFill>
          <a:ln w="3175">
            <a:solidFill>
              <a:schemeClr val="bg1"/>
            </a:solidFill>
          </a:ln>
        </p:spPr>
        <p:txBody>
          <a:bodyPr wrap="square">
            <a:spAutoFit/>
          </a:bodyPr>
          <a:lstStyle/>
          <a:p>
            <a:pPr algn="ctr">
              <a:spcAft>
                <a:spcPts val="300"/>
              </a:spcAft>
            </a:pPr>
            <a:r>
              <a:rPr lang="ar-DZ" sz="1200" dirty="0" smtClean="0"/>
              <a:t> موجود منذ مايو 2010 ، تم تحديث الميثاق</a:t>
            </a:r>
          </a:p>
          <a:p>
            <a:pPr algn="ctr">
              <a:spcAft>
                <a:spcPts val="400"/>
              </a:spcAft>
            </a:pPr>
            <a:r>
              <a:rPr lang="ar-DZ" sz="1200" dirty="0" smtClean="0"/>
              <a:t>  وإثرائه في عام 2020 من قبل</a:t>
            </a:r>
            <a:r>
              <a:rPr lang="ar-DZ" sz="1200" b="1" dirty="0" smtClean="0"/>
              <a:t> المجلس الوطني</a:t>
            </a:r>
          </a:p>
          <a:p>
            <a:pPr algn="ctr"/>
            <a:r>
              <a:rPr lang="ar-DZ" sz="1200" b="1" dirty="0" smtClean="0"/>
              <a:t> للأخلاقيات وعلم الأخلاق في المهنة الجامعية</a:t>
            </a:r>
            <a:r>
              <a:rPr lang="ar-DZ" sz="1200" dirty="0" smtClean="0"/>
              <a:t> </a:t>
            </a:r>
            <a:endParaRPr lang="fr-FR" sz="1200" dirty="0" smtClean="0"/>
          </a:p>
        </p:txBody>
      </p:sp>
      <p:sp>
        <p:nvSpPr>
          <p:cNvPr id="23" name="Rectangle 22"/>
          <p:cNvSpPr/>
          <p:nvPr/>
        </p:nvSpPr>
        <p:spPr>
          <a:xfrm>
            <a:off x="142844" y="6357958"/>
            <a:ext cx="8820000"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8378662" y="714356"/>
            <a:ext cx="479618" cy="252000"/>
          </a:xfrm>
          <a:prstGeom prst="rect">
            <a:avLst/>
          </a:prstGeom>
          <a:solidFill>
            <a:schemeClr val="accent6">
              <a:lumMod val="20000"/>
              <a:lumOff val="80000"/>
            </a:schemeClr>
          </a:solidFill>
        </p:spPr>
        <p:txBody>
          <a:bodyPr wrap="none">
            <a:spAutoFit/>
          </a:bodyPr>
          <a:lstStyle/>
          <a:p>
            <a:r>
              <a:rPr lang="ar-DZ" sz="1200" b="1" dirty="0" smtClean="0">
                <a:solidFill>
                  <a:srgbClr val="FF0000"/>
                </a:solidFill>
              </a:rPr>
              <a:t>مقدمة</a:t>
            </a:r>
            <a:endParaRPr lang="fr-FR" sz="1200" b="1" dirty="0">
              <a:solidFill>
                <a:srgbClr val="FF0000"/>
              </a:solidFill>
            </a:endParaRPr>
          </a:p>
        </p:txBody>
      </p:sp>
      <p:sp>
        <p:nvSpPr>
          <p:cNvPr id="28" name="Rectangle 27"/>
          <p:cNvSpPr/>
          <p:nvPr/>
        </p:nvSpPr>
        <p:spPr>
          <a:xfrm>
            <a:off x="8286776" y="4978611"/>
            <a:ext cx="543739" cy="72000"/>
          </a:xfrm>
          <a:prstGeom prst="rect">
            <a:avLst/>
          </a:prstGeom>
        </p:spPr>
        <p:txBody>
          <a:bodyPr wrap="none">
            <a:spAutoFit/>
          </a:bodyPr>
          <a:lstStyle/>
          <a:p>
            <a:r>
              <a:rPr lang="ar-DZ" sz="1400" b="1" dirty="0" smtClean="0">
                <a:solidFill>
                  <a:srgbClr val="FF0000"/>
                </a:solidFill>
              </a:rPr>
              <a:t>الهدف</a:t>
            </a:r>
            <a:endParaRPr lang="fr-FR" sz="1400" b="1" dirty="0" smtClean="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lèche vers le bas 30"/>
          <p:cNvSpPr/>
          <p:nvPr/>
        </p:nvSpPr>
        <p:spPr>
          <a:xfrm rot="16200000" flipH="1">
            <a:off x="6322512" y="3321563"/>
            <a:ext cx="360000" cy="432000"/>
          </a:xfrm>
          <a:prstGeom prst="downArrow">
            <a:avLst/>
          </a:prstGeom>
          <a:solidFill>
            <a:schemeClr val="accent3">
              <a:lumMod val="60000"/>
              <a:lumOff val="40000"/>
            </a:schemeClr>
          </a:solidFill>
          <a:ln w="31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30" name="Flèche vers le bas 29"/>
          <p:cNvSpPr/>
          <p:nvPr/>
        </p:nvSpPr>
        <p:spPr>
          <a:xfrm rot="5400000">
            <a:off x="2514926" y="3375000"/>
            <a:ext cx="360000" cy="468000"/>
          </a:xfrm>
          <a:prstGeom prst="downArrow">
            <a:avLst/>
          </a:prstGeom>
          <a:solidFill>
            <a:schemeClr val="accent3">
              <a:lumMod val="60000"/>
              <a:lumOff val="40000"/>
            </a:schemeClr>
          </a:solidFill>
          <a:ln w="31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9" name="Flèche vers le bas 28"/>
          <p:cNvSpPr/>
          <p:nvPr/>
        </p:nvSpPr>
        <p:spPr>
          <a:xfrm rot="8919637">
            <a:off x="3373864" y="2382152"/>
            <a:ext cx="360000" cy="720000"/>
          </a:xfrm>
          <a:prstGeom prst="downArrow">
            <a:avLst/>
          </a:prstGeom>
          <a:solidFill>
            <a:schemeClr val="accent3">
              <a:lumMod val="60000"/>
              <a:lumOff val="40000"/>
            </a:schemeClr>
          </a:solidFill>
          <a:ln w="31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7" name="Flèche vers le bas 26"/>
          <p:cNvSpPr/>
          <p:nvPr/>
        </p:nvSpPr>
        <p:spPr>
          <a:xfrm rot="12651759">
            <a:off x="5445566" y="2381887"/>
            <a:ext cx="360000" cy="720000"/>
          </a:xfrm>
          <a:prstGeom prst="downArrow">
            <a:avLst/>
          </a:prstGeom>
          <a:solidFill>
            <a:schemeClr val="accent3">
              <a:lumMod val="60000"/>
              <a:lumOff val="40000"/>
            </a:schemeClr>
          </a:solidFill>
          <a:ln w="31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5" name="Flèche vers le bas 24"/>
          <p:cNvSpPr/>
          <p:nvPr/>
        </p:nvSpPr>
        <p:spPr>
          <a:xfrm>
            <a:off x="4497752" y="4214818"/>
            <a:ext cx="360000" cy="720000"/>
          </a:xfrm>
          <a:prstGeom prst="downArrow">
            <a:avLst/>
          </a:prstGeom>
          <a:solidFill>
            <a:schemeClr val="accent3">
              <a:lumMod val="60000"/>
              <a:lumOff val="40000"/>
            </a:schemeClr>
          </a:solidFill>
          <a:ln w="31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3" name="Flèche vers le bas 22"/>
          <p:cNvSpPr/>
          <p:nvPr/>
        </p:nvSpPr>
        <p:spPr>
          <a:xfrm rot="18620857">
            <a:off x="6068788" y="3841752"/>
            <a:ext cx="360000" cy="720000"/>
          </a:xfrm>
          <a:prstGeom prst="downArrow">
            <a:avLst/>
          </a:prstGeom>
          <a:solidFill>
            <a:schemeClr val="accent3">
              <a:lumMod val="60000"/>
              <a:lumOff val="40000"/>
            </a:schemeClr>
          </a:solidFill>
          <a:ln w="31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9" name="Flèche vers le bas 18"/>
          <p:cNvSpPr/>
          <p:nvPr/>
        </p:nvSpPr>
        <p:spPr>
          <a:xfrm rot="2919594">
            <a:off x="2931246" y="3910511"/>
            <a:ext cx="360000" cy="720000"/>
          </a:xfrm>
          <a:prstGeom prst="downArrow">
            <a:avLst/>
          </a:prstGeom>
          <a:solidFill>
            <a:schemeClr val="accent3">
              <a:lumMod val="60000"/>
              <a:lumOff val="40000"/>
            </a:schemeClr>
          </a:solidFill>
          <a:ln w="31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7" name="Ellipse 16"/>
          <p:cNvSpPr/>
          <p:nvPr/>
        </p:nvSpPr>
        <p:spPr>
          <a:xfrm>
            <a:off x="2857488" y="2928934"/>
            <a:ext cx="3456000" cy="1332000"/>
          </a:xfrm>
          <a:prstGeom prst="ellipse">
            <a:avLst/>
          </a:prstGeom>
          <a:solidFill>
            <a:schemeClr val="accent3">
              <a:lumMod val="60000"/>
              <a:lumOff val="4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8" name="Ellipse 27"/>
          <p:cNvSpPr/>
          <p:nvPr/>
        </p:nvSpPr>
        <p:spPr>
          <a:xfrm>
            <a:off x="5274578" y="1714488"/>
            <a:ext cx="1440000" cy="504000"/>
          </a:xfrm>
          <a:prstGeom prst="ellipse">
            <a:avLst/>
          </a:prstGeom>
          <a:solidFill>
            <a:schemeClr val="accent3">
              <a:lumMod val="20000"/>
              <a:lumOff val="80000"/>
            </a:schemeClr>
          </a:solidFill>
          <a:ln w="31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sz="1100" b="1" i="1" dirty="0" smtClean="0">
              <a:solidFill>
                <a:srgbClr val="FF0000"/>
              </a:solidFill>
            </a:endParaRPr>
          </a:p>
        </p:txBody>
      </p:sp>
      <p:sp>
        <p:nvSpPr>
          <p:cNvPr id="26" name="Ellipse 25"/>
          <p:cNvSpPr/>
          <p:nvPr/>
        </p:nvSpPr>
        <p:spPr>
          <a:xfrm>
            <a:off x="6929454" y="3214686"/>
            <a:ext cx="1728000" cy="648000"/>
          </a:xfrm>
          <a:prstGeom prst="ellipse">
            <a:avLst/>
          </a:prstGeom>
          <a:solidFill>
            <a:schemeClr val="accent3">
              <a:lumMod val="20000"/>
              <a:lumOff val="80000"/>
            </a:schemeClr>
          </a:solidFill>
          <a:ln w="31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fr-FR" sz="1100" b="1" i="1" dirty="0" smtClean="0">
                <a:solidFill>
                  <a:srgbClr val="FF0000"/>
                </a:solidFill>
              </a:rPr>
              <a:t>Le respect des franchises universitaires</a:t>
            </a:r>
          </a:p>
        </p:txBody>
      </p:sp>
      <p:sp>
        <p:nvSpPr>
          <p:cNvPr id="24" name="Ellipse 23"/>
          <p:cNvSpPr/>
          <p:nvPr/>
        </p:nvSpPr>
        <p:spPr>
          <a:xfrm>
            <a:off x="6715140" y="4572008"/>
            <a:ext cx="1116000" cy="360000"/>
          </a:xfrm>
          <a:prstGeom prst="ellipse">
            <a:avLst/>
          </a:prstGeom>
          <a:solidFill>
            <a:schemeClr val="accent3">
              <a:lumMod val="20000"/>
              <a:lumOff val="80000"/>
            </a:schemeClr>
          </a:solidFill>
          <a:ln w="31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r>
              <a:rPr lang="fr-FR" sz="1100" b="1" i="1" dirty="0" smtClean="0">
                <a:solidFill>
                  <a:srgbClr val="FF0000"/>
                </a:solidFill>
              </a:rPr>
              <a:t>L'équité</a:t>
            </a:r>
          </a:p>
        </p:txBody>
      </p:sp>
      <p:sp>
        <p:nvSpPr>
          <p:cNvPr id="22" name="Ellipse 21"/>
          <p:cNvSpPr/>
          <p:nvPr/>
        </p:nvSpPr>
        <p:spPr>
          <a:xfrm>
            <a:off x="3481884" y="5137330"/>
            <a:ext cx="2376000" cy="720000"/>
          </a:xfrm>
          <a:prstGeom prst="ellipse">
            <a:avLst/>
          </a:prstGeom>
          <a:solidFill>
            <a:schemeClr val="accent3">
              <a:lumMod val="20000"/>
              <a:lumOff val="80000"/>
            </a:schemeClr>
          </a:solidFill>
          <a:ln w="31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sz="1100" b="1" i="1" dirty="0" smtClean="0">
              <a:solidFill>
                <a:srgbClr val="FF0000"/>
              </a:solidFill>
            </a:endParaRPr>
          </a:p>
        </p:txBody>
      </p:sp>
      <p:sp>
        <p:nvSpPr>
          <p:cNvPr id="20" name="Ellipse 19"/>
          <p:cNvSpPr/>
          <p:nvPr/>
        </p:nvSpPr>
        <p:spPr>
          <a:xfrm>
            <a:off x="1357290" y="4643446"/>
            <a:ext cx="1332000" cy="432000"/>
          </a:xfrm>
          <a:prstGeom prst="ellipse">
            <a:avLst/>
          </a:prstGeom>
          <a:solidFill>
            <a:schemeClr val="accent3">
              <a:lumMod val="20000"/>
              <a:lumOff val="80000"/>
            </a:schemeClr>
          </a:solidFill>
          <a:ln w="31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fr-FR" sz="1100" b="1" i="1" dirty="0" smtClean="0">
                <a:solidFill>
                  <a:srgbClr val="FF0000"/>
                </a:solidFill>
              </a:rPr>
              <a:t>Le respect mutuel</a:t>
            </a:r>
          </a:p>
        </p:txBody>
      </p:sp>
      <p:sp>
        <p:nvSpPr>
          <p:cNvPr id="18" name="Ellipse 17"/>
          <p:cNvSpPr/>
          <p:nvPr/>
        </p:nvSpPr>
        <p:spPr>
          <a:xfrm>
            <a:off x="305984" y="3357562"/>
            <a:ext cx="1872000" cy="576000"/>
          </a:xfrm>
          <a:prstGeom prst="ellipse">
            <a:avLst/>
          </a:prstGeom>
          <a:solidFill>
            <a:schemeClr val="accent3">
              <a:lumMod val="20000"/>
              <a:lumOff val="80000"/>
            </a:schemeClr>
          </a:solidFill>
          <a:ln w="31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sz="1200" b="1" dirty="0" smtClean="0">
              <a:solidFill>
                <a:srgbClr val="FF0000"/>
              </a:solidFill>
            </a:endParaRPr>
          </a:p>
        </p:txBody>
      </p:sp>
      <p:sp>
        <p:nvSpPr>
          <p:cNvPr id="16" name="Ellipse 15"/>
          <p:cNvSpPr/>
          <p:nvPr/>
        </p:nvSpPr>
        <p:spPr>
          <a:xfrm>
            <a:off x="2346744" y="1714488"/>
            <a:ext cx="1368000" cy="540000"/>
          </a:xfrm>
          <a:prstGeom prst="ellipse">
            <a:avLst/>
          </a:prstGeom>
          <a:solidFill>
            <a:schemeClr val="accent3">
              <a:lumMod val="20000"/>
              <a:lumOff val="80000"/>
            </a:schemeClr>
          </a:solidFill>
          <a:ln w="31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sz="1100" b="1" i="1" dirty="0" smtClean="0">
              <a:solidFill>
                <a:srgbClr val="FF0000"/>
              </a:solidFill>
            </a:endParaRPr>
          </a:p>
        </p:txBody>
      </p:sp>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21</a:t>
            </a:fld>
            <a:endParaRPr lang="fr-FR"/>
          </a:p>
        </p:txBody>
      </p:sp>
      <p:sp>
        <p:nvSpPr>
          <p:cNvPr id="5" name="Rectangle 2"/>
          <p:cNvSpPr>
            <a:spLocks noChangeArrowheads="1"/>
          </p:cNvSpPr>
          <p:nvPr/>
        </p:nvSpPr>
        <p:spPr bwMode="auto">
          <a:xfrm>
            <a:off x="175504" y="714356"/>
            <a:ext cx="3960000" cy="2616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100" b="1" dirty="0" smtClean="0">
                <a:solidFill>
                  <a:srgbClr val="FF0000"/>
                </a:solidFill>
              </a:rPr>
              <a:t>II.2. PRINCIPES FONDAMENTAUX DE LA CHARTE</a:t>
            </a:r>
            <a:endParaRPr lang="fr-FR" sz="1100" dirty="0">
              <a:solidFill>
                <a:srgbClr val="FF0000"/>
              </a:solidFill>
            </a:endParaRPr>
          </a:p>
        </p:txBody>
      </p:sp>
      <p:sp>
        <p:nvSpPr>
          <p:cNvPr id="21" name="Rectangle 20"/>
          <p:cNvSpPr/>
          <p:nvPr/>
        </p:nvSpPr>
        <p:spPr>
          <a:xfrm>
            <a:off x="3929058" y="4714884"/>
            <a:ext cx="2160000" cy="276999"/>
          </a:xfrm>
          <a:prstGeom prst="rect">
            <a:avLst/>
          </a:prstGeom>
        </p:spPr>
        <p:txBody>
          <a:bodyPr>
            <a:spAutoFit/>
          </a:bodyPr>
          <a:lstStyle/>
          <a:p>
            <a:pPr algn="ctr"/>
            <a:endParaRPr lang="fr-FR" sz="1200" b="1" dirty="0" smtClean="0"/>
          </a:p>
        </p:txBody>
      </p:sp>
      <p:sp>
        <p:nvSpPr>
          <p:cNvPr id="15" name="Rectangle 14"/>
          <p:cNvSpPr/>
          <p:nvPr/>
        </p:nvSpPr>
        <p:spPr>
          <a:xfrm>
            <a:off x="2857488" y="3071810"/>
            <a:ext cx="3348000" cy="707886"/>
          </a:xfrm>
          <a:prstGeom prst="rect">
            <a:avLst/>
          </a:prstGeom>
        </p:spPr>
        <p:txBody>
          <a:bodyPr>
            <a:spAutoFit/>
          </a:bodyPr>
          <a:lstStyle/>
          <a:p>
            <a:pPr algn="ctr">
              <a:spcAft>
                <a:spcPts val="300"/>
              </a:spcAft>
            </a:pPr>
            <a:r>
              <a:rPr lang="fr-FR" sz="1300" b="1" dirty="0" smtClean="0"/>
              <a:t> </a:t>
            </a:r>
            <a:r>
              <a:rPr lang="fr-FR" sz="1050" b="1" dirty="0" smtClean="0"/>
              <a:t>Sept principes fondamentaux de la</a:t>
            </a:r>
          </a:p>
          <a:p>
            <a:pPr algn="ctr">
              <a:spcAft>
                <a:spcPts val="300"/>
              </a:spcAft>
            </a:pPr>
            <a:r>
              <a:rPr lang="fr-FR" sz="1050" b="1" dirty="0" smtClean="0"/>
              <a:t> charte, issus de normes universelles</a:t>
            </a:r>
          </a:p>
          <a:p>
            <a:pPr algn="ctr">
              <a:spcAft>
                <a:spcPts val="300"/>
              </a:spcAft>
            </a:pPr>
            <a:r>
              <a:rPr lang="fr-FR" sz="1050" b="1" dirty="0" smtClean="0"/>
              <a:t> et de valeurs propres à notre société</a:t>
            </a:r>
            <a:r>
              <a:rPr lang="fr-FR" sz="1100" b="1" dirty="0" smtClean="0"/>
              <a:t> </a:t>
            </a:r>
            <a:endParaRPr lang="fr-FR" sz="1100" b="1" dirty="0"/>
          </a:p>
        </p:txBody>
      </p:sp>
      <p:sp>
        <p:nvSpPr>
          <p:cNvPr id="32" name="Rectangle 31"/>
          <p:cNvSpPr/>
          <p:nvPr/>
        </p:nvSpPr>
        <p:spPr>
          <a:xfrm>
            <a:off x="5500694" y="1452878"/>
            <a:ext cx="963725" cy="261610"/>
          </a:xfrm>
          <a:prstGeom prst="rect">
            <a:avLst/>
          </a:prstGeom>
        </p:spPr>
        <p:txBody>
          <a:bodyPr wrap="none">
            <a:spAutoFit/>
          </a:bodyPr>
          <a:lstStyle/>
          <a:p>
            <a:r>
              <a:rPr lang="ar-DZ" sz="1100" b="1" dirty="0" smtClean="0">
                <a:solidFill>
                  <a:srgbClr val="FF0000"/>
                </a:solidFill>
              </a:rPr>
              <a:t>النزاهة </a:t>
            </a:r>
            <a:r>
              <a:rPr lang="ar-DZ" sz="1100" b="1" dirty="0" err="1" smtClean="0">
                <a:solidFill>
                  <a:srgbClr val="FF0000"/>
                </a:solidFill>
              </a:rPr>
              <a:t>و</a:t>
            </a:r>
            <a:r>
              <a:rPr lang="ar-DZ" sz="1100" b="1" dirty="0" smtClean="0">
                <a:solidFill>
                  <a:srgbClr val="FF0000"/>
                </a:solidFill>
              </a:rPr>
              <a:t> الأمانة </a:t>
            </a:r>
            <a:endParaRPr lang="fr-FR" sz="1100" b="1" dirty="0">
              <a:solidFill>
                <a:srgbClr val="FF0000"/>
              </a:solidFill>
            </a:endParaRPr>
          </a:p>
        </p:txBody>
      </p:sp>
      <p:sp>
        <p:nvSpPr>
          <p:cNvPr id="33" name="Rectangle 32"/>
          <p:cNvSpPr/>
          <p:nvPr/>
        </p:nvSpPr>
        <p:spPr>
          <a:xfrm>
            <a:off x="2520675" y="1452878"/>
            <a:ext cx="979755" cy="261610"/>
          </a:xfrm>
          <a:prstGeom prst="rect">
            <a:avLst/>
          </a:prstGeom>
        </p:spPr>
        <p:txBody>
          <a:bodyPr wrap="none">
            <a:spAutoFit/>
          </a:bodyPr>
          <a:lstStyle/>
          <a:p>
            <a:r>
              <a:rPr lang="ar-DZ" sz="1100" b="1" dirty="0" smtClean="0">
                <a:solidFill>
                  <a:srgbClr val="FF0000"/>
                </a:solidFill>
              </a:rPr>
              <a:t>الحرية الأكاديمية </a:t>
            </a:r>
            <a:endParaRPr lang="fr-FR" sz="1100" b="1" dirty="0" smtClean="0">
              <a:solidFill>
                <a:srgbClr val="FF0000"/>
              </a:solidFill>
            </a:endParaRPr>
          </a:p>
        </p:txBody>
      </p:sp>
      <p:sp>
        <p:nvSpPr>
          <p:cNvPr id="35" name="Rectangle 34"/>
          <p:cNvSpPr/>
          <p:nvPr/>
        </p:nvSpPr>
        <p:spPr>
          <a:xfrm>
            <a:off x="1544587" y="5143512"/>
            <a:ext cx="955711" cy="261610"/>
          </a:xfrm>
          <a:prstGeom prst="rect">
            <a:avLst/>
          </a:prstGeom>
        </p:spPr>
        <p:txBody>
          <a:bodyPr wrap="none">
            <a:spAutoFit/>
          </a:bodyPr>
          <a:lstStyle/>
          <a:p>
            <a:r>
              <a:rPr lang="ar-DZ" sz="1100" b="1" dirty="0" smtClean="0">
                <a:solidFill>
                  <a:srgbClr val="FF0000"/>
                </a:solidFill>
              </a:rPr>
              <a:t>الاحترام المتبادل </a:t>
            </a:r>
            <a:endParaRPr lang="fr-FR" sz="1100" b="1" dirty="0" smtClean="0">
              <a:solidFill>
                <a:srgbClr val="FF0000"/>
              </a:solidFill>
            </a:endParaRPr>
          </a:p>
        </p:txBody>
      </p:sp>
      <p:sp>
        <p:nvSpPr>
          <p:cNvPr id="36" name="Rectangle 35"/>
          <p:cNvSpPr/>
          <p:nvPr/>
        </p:nvSpPr>
        <p:spPr>
          <a:xfrm>
            <a:off x="3286116" y="5929330"/>
            <a:ext cx="2776722" cy="261610"/>
          </a:xfrm>
          <a:prstGeom prst="rect">
            <a:avLst/>
          </a:prstGeom>
        </p:spPr>
        <p:txBody>
          <a:bodyPr wrap="none">
            <a:spAutoFit/>
          </a:bodyPr>
          <a:lstStyle/>
          <a:p>
            <a:r>
              <a:rPr lang="ar-DZ" sz="1100" b="1" dirty="0" smtClean="0">
                <a:solidFill>
                  <a:srgbClr val="FF0000"/>
                </a:solidFill>
              </a:rPr>
              <a:t>وجوب التقید بالحقیقة العلمیة والموضوعیة والفكر النقدي</a:t>
            </a:r>
            <a:endParaRPr lang="fr-FR" sz="1100" b="1" dirty="0" smtClean="0">
              <a:solidFill>
                <a:srgbClr val="FF0000"/>
              </a:solidFill>
            </a:endParaRPr>
          </a:p>
        </p:txBody>
      </p:sp>
      <p:sp>
        <p:nvSpPr>
          <p:cNvPr id="37" name="Rectangle 36"/>
          <p:cNvSpPr/>
          <p:nvPr/>
        </p:nvSpPr>
        <p:spPr>
          <a:xfrm>
            <a:off x="7000892" y="4953340"/>
            <a:ext cx="572593" cy="261610"/>
          </a:xfrm>
          <a:prstGeom prst="rect">
            <a:avLst/>
          </a:prstGeom>
        </p:spPr>
        <p:txBody>
          <a:bodyPr wrap="none">
            <a:spAutoFit/>
          </a:bodyPr>
          <a:lstStyle/>
          <a:p>
            <a:r>
              <a:rPr lang="ar-DZ" sz="1100" b="1" dirty="0" smtClean="0">
                <a:solidFill>
                  <a:srgbClr val="FF0000"/>
                </a:solidFill>
              </a:rPr>
              <a:t>الإنصاف</a:t>
            </a:r>
            <a:endParaRPr lang="fr-FR" sz="1100" b="1" dirty="0" smtClean="0">
              <a:solidFill>
                <a:srgbClr val="FF0000"/>
              </a:solidFill>
            </a:endParaRPr>
          </a:p>
        </p:txBody>
      </p:sp>
      <p:sp>
        <p:nvSpPr>
          <p:cNvPr id="38" name="Rectangle 37"/>
          <p:cNvSpPr/>
          <p:nvPr/>
        </p:nvSpPr>
        <p:spPr>
          <a:xfrm>
            <a:off x="7143768" y="2953076"/>
            <a:ext cx="1189749" cy="261610"/>
          </a:xfrm>
          <a:prstGeom prst="rect">
            <a:avLst/>
          </a:prstGeom>
        </p:spPr>
        <p:txBody>
          <a:bodyPr wrap="none">
            <a:spAutoFit/>
          </a:bodyPr>
          <a:lstStyle/>
          <a:p>
            <a:r>
              <a:rPr lang="ar-DZ" sz="1100" b="1" dirty="0" smtClean="0">
                <a:solidFill>
                  <a:srgbClr val="FF0000"/>
                </a:solidFill>
              </a:rPr>
              <a:t>احترام الحرم الجامعي </a:t>
            </a:r>
            <a:endParaRPr lang="fr-FR" sz="1100" b="1" dirty="0" smtClean="0">
              <a:solidFill>
                <a:srgbClr val="FF0000"/>
              </a:solidFill>
            </a:endParaRPr>
          </a:p>
        </p:txBody>
      </p:sp>
      <p:sp>
        <p:nvSpPr>
          <p:cNvPr id="39" name="Rectangle 38"/>
          <p:cNvSpPr/>
          <p:nvPr/>
        </p:nvSpPr>
        <p:spPr>
          <a:xfrm>
            <a:off x="3571868" y="3786190"/>
            <a:ext cx="2016000" cy="430887"/>
          </a:xfrm>
          <a:prstGeom prst="rect">
            <a:avLst/>
          </a:prstGeom>
        </p:spPr>
        <p:txBody>
          <a:bodyPr>
            <a:spAutoFit/>
          </a:bodyPr>
          <a:lstStyle/>
          <a:p>
            <a:pPr algn="ctr"/>
            <a:r>
              <a:rPr lang="ar-DZ" sz="1100" b="1" dirty="0" smtClean="0"/>
              <a:t>سبعة مبادئ أساسية مستمدة من</a:t>
            </a:r>
            <a:r>
              <a:rPr lang="ar-DZ" sz="1100" b="1" dirty="0" smtClean="0">
                <a:solidFill>
                  <a:srgbClr val="FF0000"/>
                </a:solidFill>
              </a:rPr>
              <a:t> </a:t>
            </a:r>
          </a:p>
          <a:p>
            <a:pPr algn="ctr"/>
            <a:r>
              <a:rPr lang="ar-DZ" sz="1100" b="1" dirty="0" smtClean="0"/>
              <a:t>المعايير والقيم العالمية الخاصة بمجتمعنا</a:t>
            </a:r>
            <a:endParaRPr lang="fr-FR" sz="1100" b="1" dirty="0" smtClean="0"/>
          </a:p>
        </p:txBody>
      </p:sp>
      <p:sp>
        <p:nvSpPr>
          <p:cNvPr id="42" name="Rectangle 41"/>
          <p:cNvSpPr/>
          <p:nvPr/>
        </p:nvSpPr>
        <p:spPr>
          <a:xfrm>
            <a:off x="7276492" y="714356"/>
            <a:ext cx="1510350" cy="292388"/>
          </a:xfrm>
          <a:prstGeom prst="rect">
            <a:avLst/>
          </a:prstGeom>
          <a:solidFill>
            <a:schemeClr val="accent6">
              <a:lumMod val="20000"/>
              <a:lumOff val="80000"/>
            </a:schemeClr>
          </a:solidFill>
        </p:spPr>
        <p:txBody>
          <a:bodyPr wrap="none">
            <a:spAutoFit/>
          </a:bodyPr>
          <a:lstStyle/>
          <a:p>
            <a:r>
              <a:rPr lang="ar-DZ" sz="1300" b="1" dirty="0" smtClean="0">
                <a:solidFill>
                  <a:srgbClr val="FF0000"/>
                </a:solidFill>
              </a:rPr>
              <a:t>المبادئ الأساسية للميثاق</a:t>
            </a:r>
            <a:endParaRPr lang="fr-FR" sz="1300" dirty="0"/>
          </a:p>
        </p:txBody>
      </p:sp>
      <p:sp>
        <p:nvSpPr>
          <p:cNvPr id="43" name="Flèche droite rayée 42"/>
          <p:cNvSpPr/>
          <p:nvPr/>
        </p:nvSpPr>
        <p:spPr>
          <a:xfrm flipH="1">
            <a:off x="4214810" y="1857364"/>
            <a:ext cx="540000" cy="288000"/>
          </a:xfrm>
          <a:prstGeom prst="stripedRightArrow">
            <a:avLst/>
          </a:prstGeom>
          <a:solidFill>
            <a:schemeClr val="accent3">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solidFill>
                <a:schemeClr val="tx1"/>
              </a:solidFill>
            </a:endParaRPr>
          </a:p>
        </p:txBody>
      </p:sp>
      <p:sp>
        <p:nvSpPr>
          <p:cNvPr id="44" name="Rectangle 43"/>
          <p:cNvSpPr/>
          <p:nvPr/>
        </p:nvSpPr>
        <p:spPr>
          <a:xfrm>
            <a:off x="642910" y="3095952"/>
            <a:ext cx="1098378" cy="261610"/>
          </a:xfrm>
          <a:prstGeom prst="rect">
            <a:avLst/>
          </a:prstGeom>
        </p:spPr>
        <p:txBody>
          <a:bodyPr wrap="none">
            <a:spAutoFit/>
          </a:bodyPr>
          <a:lstStyle/>
          <a:p>
            <a:r>
              <a:rPr lang="ar-DZ" sz="1100" b="1" dirty="0" smtClean="0">
                <a:solidFill>
                  <a:srgbClr val="FF0000"/>
                </a:solidFill>
              </a:rPr>
              <a:t>المسؤولية والكفاءة </a:t>
            </a:r>
            <a:endParaRPr lang="fr-FR" sz="1100" b="1" dirty="0" smtClean="0">
              <a:solidFill>
                <a:srgbClr val="FF0000"/>
              </a:solidFill>
            </a:endParaRPr>
          </a:p>
        </p:txBody>
      </p:sp>
      <p:sp>
        <p:nvSpPr>
          <p:cNvPr id="34" name="Rectangle 33"/>
          <p:cNvSpPr/>
          <p:nvPr/>
        </p:nvSpPr>
        <p:spPr>
          <a:xfrm>
            <a:off x="142844" y="6357958"/>
            <a:ext cx="8820000"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500034" y="3429000"/>
            <a:ext cx="1476000" cy="600164"/>
          </a:xfrm>
          <a:prstGeom prst="rect">
            <a:avLst/>
          </a:prstGeom>
        </p:spPr>
        <p:txBody>
          <a:bodyPr wrap="square">
            <a:spAutoFit/>
          </a:bodyPr>
          <a:lstStyle/>
          <a:p>
            <a:pPr algn="ctr"/>
            <a:r>
              <a:rPr lang="fr-FR" sz="1100" b="1" i="1" dirty="0" smtClean="0">
                <a:solidFill>
                  <a:srgbClr val="FF0000"/>
                </a:solidFill>
              </a:rPr>
              <a:t>La responsabilité </a:t>
            </a:r>
          </a:p>
          <a:p>
            <a:pPr algn="ctr"/>
            <a:r>
              <a:rPr lang="fr-FR" sz="1100" b="1" i="1" dirty="0" smtClean="0">
                <a:solidFill>
                  <a:srgbClr val="FF0000"/>
                </a:solidFill>
              </a:rPr>
              <a:t> et la compétence</a:t>
            </a:r>
          </a:p>
        </p:txBody>
      </p:sp>
      <p:sp>
        <p:nvSpPr>
          <p:cNvPr id="41" name="Rectangle 40"/>
          <p:cNvSpPr/>
          <p:nvPr/>
        </p:nvSpPr>
        <p:spPr>
          <a:xfrm>
            <a:off x="3571868" y="5214950"/>
            <a:ext cx="2143140" cy="600164"/>
          </a:xfrm>
          <a:prstGeom prst="rect">
            <a:avLst/>
          </a:prstGeom>
        </p:spPr>
        <p:txBody>
          <a:bodyPr wrap="square">
            <a:spAutoFit/>
          </a:bodyPr>
          <a:lstStyle/>
          <a:p>
            <a:pPr algn="ctr"/>
            <a:r>
              <a:rPr lang="fr-FR" sz="1100" b="1" i="1" dirty="0" smtClean="0">
                <a:solidFill>
                  <a:srgbClr val="FF0000"/>
                </a:solidFill>
              </a:rPr>
              <a:t>L'exigence de vérité </a:t>
            </a:r>
          </a:p>
          <a:p>
            <a:pPr algn="ctr"/>
            <a:r>
              <a:rPr lang="fr-FR" sz="1100" b="1" i="1" dirty="0" smtClean="0">
                <a:solidFill>
                  <a:srgbClr val="FF0000"/>
                </a:solidFill>
              </a:rPr>
              <a:t>scientifique, d'objectivité</a:t>
            </a:r>
          </a:p>
          <a:p>
            <a:pPr algn="ctr"/>
            <a:r>
              <a:rPr lang="fr-FR" sz="1100" b="1" i="1" dirty="0" smtClean="0">
                <a:solidFill>
                  <a:srgbClr val="FF0000"/>
                </a:solidFill>
              </a:rPr>
              <a:t> et d'esprit critique</a:t>
            </a:r>
          </a:p>
        </p:txBody>
      </p:sp>
      <p:sp>
        <p:nvSpPr>
          <p:cNvPr id="45" name="Rectangle 44"/>
          <p:cNvSpPr/>
          <p:nvPr/>
        </p:nvSpPr>
        <p:spPr>
          <a:xfrm>
            <a:off x="2495932" y="1783667"/>
            <a:ext cx="1075936" cy="430887"/>
          </a:xfrm>
          <a:prstGeom prst="rect">
            <a:avLst/>
          </a:prstGeom>
        </p:spPr>
        <p:txBody>
          <a:bodyPr wrap="none">
            <a:spAutoFit/>
          </a:bodyPr>
          <a:lstStyle/>
          <a:p>
            <a:pPr algn="ctr"/>
            <a:r>
              <a:rPr lang="fr-FR" sz="1100" b="1" i="1" dirty="0" smtClean="0">
                <a:solidFill>
                  <a:srgbClr val="FF0000"/>
                </a:solidFill>
              </a:rPr>
              <a:t>La liberté </a:t>
            </a:r>
            <a:endParaRPr lang="ar-DZ" sz="1100" b="1" i="1" dirty="0" smtClean="0">
              <a:solidFill>
                <a:srgbClr val="FF0000"/>
              </a:solidFill>
            </a:endParaRPr>
          </a:p>
          <a:p>
            <a:pPr algn="ctr"/>
            <a:r>
              <a:rPr lang="fr-FR" sz="1100" b="1" i="1" dirty="0" smtClean="0">
                <a:solidFill>
                  <a:srgbClr val="FF0000"/>
                </a:solidFill>
              </a:rPr>
              <a:t>académique</a:t>
            </a:r>
          </a:p>
        </p:txBody>
      </p:sp>
      <p:sp>
        <p:nvSpPr>
          <p:cNvPr id="46" name="Rectangle 45"/>
          <p:cNvSpPr/>
          <p:nvPr/>
        </p:nvSpPr>
        <p:spPr>
          <a:xfrm>
            <a:off x="5429256" y="1783667"/>
            <a:ext cx="1135246" cy="430887"/>
          </a:xfrm>
          <a:prstGeom prst="rect">
            <a:avLst/>
          </a:prstGeom>
        </p:spPr>
        <p:txBody>
          <a:bodyPr wrap="none">
            <a:spAutoFit/>
          </a:bodyPr>
          <a:lstStyle/>
          <a:p>
            <a:pPr algn="ctr"/>
            <a:r>
              <a:rPr lang="fr-FR" sz="1100" b="1" i="1" dirty="0" smtClean="0">
                <a:solidFill>
                  <a:srgbClr val="FF0000"/>
                </a:solidFill>
              </a:rPr>
              <a:t>L'intégrité et</a:t>
            </a:r>
            <a:endParaRPr lang="ar-DZ" sz="1100" b="1" i="1" dirty="0" smtClean="0">
              <a:solidFill>
                <a:srgbClr val="FF0000"/>
              </a:solidFill>
            </a:endParaRPr>
          </a:p>
          <a:p>
            <a:pPr algn="ctr"/>
            <a:r>
              <a:rPr lang="fr-FR" sz="1100" b="1" i="1" dirty="0" smtClean="0">
                <a:solidFill>
                  <a:srgbClr val="FF0000"/>
                </a:solidFill>
              </a:rPr>
              <a:t> l'honnêteté</a:t>
            </a:r>
          </a:p>
        </p:txBody>
      </p:sp>
      <p:sp>
        <p:nvSpPr>
          <p:cNvPr id="47" name="Rectangle 46"/>
          <p:cNvSpPr/>
          <p:nvPr/>
        </p:nvSpPr>
        <p:spPr>
          <a:xfrm>
            <a:off x="616528" y="214290"/>
            <a:ext cx="7956000" cy="288000"/>
          </a:xfrm>
          <a:prstGeom prst="rect">
            <a:avLst/>
          </a:prstGeom>
          <a:solidFill>
            <a:schemeClr val="accent3">
              <a:lumMod val="20000"/>
              <a:lumOff val="80000"/>
            </a:schemeClr>
          </a:solidFill>
        </p:spPr>
        <p:txBody>
          <a:bodyPr wrap="square">
            <a:spAutoFit/>
          </a:bodyPr>
          <a:lstStyle/>
          <a:p>
            <a:pPr algn="ctr">
              <a:spcAft>
                <a:spcPts val="1200"/>
              </a:spcAft>
            </a:pPr>
            <a:r>
              <a:rPr lang="fr-FR" sz="1300" b="1" dirty="0" smtClean="0">
                <a:ea typeface="Times New Roman" pitchFamily="18" charset="0"/>
                <a:cs typeface="Times New Roman" pitchFamily="18" charset="0"/>
              </a:rPr>
              <a:t>CHAP. II :</a:t>
            </a:r>
            <a:r>
              <a:rPr lang="fr-FR" sz="1300" dirty="0" smtClean="0">
                <a:ea typeface="Times New Roman" pitchFamily="18" charset="0"/>
                <a:cs typeface="Arial" pitchFamily="34" charset="0"/>
              </a:rPr>
              <a:t> </a:t>
            </a:r>
            <a:r>
              <a:rPr lang="fr-FR" sz="1300" b="1" dirty="0" smtClean="0">
                <a:ea typeface="Times New Roman" pitchFamily="18" charset="0"/>
                <a:cs typeface="Times New Roman" pitchFamily="18" charset="0"/>
              </a:rPr>
              <a:t>RAPPEL SUR LA CHARTE DE DÉONTOLOGIE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ET D’ÉTHIQUE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UNIVERSITAIRES</a:t>
            </a:r>
          </a:p>
          <a:p>
            <a:pPr lvl="0" algn="ctr" eaLnBrk="0" fontAlgn="base" hangingPunct="0">
              <a:spcBef>
                <a:spcPct val="0"/>
              </a:spcBef>
              <a:spcAft>
                <a:spcPts val="600"/>
              </a:spcAft>
            </a:pPr>
            <a:endParaRPr lang="fr-FR" sz="1400" b="1" dirty="0" smtClean="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22</a:t>
            </a:fld>
            <a:endParaRPr lang="fr-FR"/>
          </a:p>
        </p:txBody>
      </p:sp>
      <p:sp>
        <p:nvSpPr>
          <p:cNvPr id="5" name="Rectangle 2"/>
          <p:cNvSpPr>
            <a:spLocks noChangeArrowheads="1"/>
          </p:cNvSpPr>
          <p:nvPr/>
        </p:nvSpPr>
        <p:spPr bwMode="auto">
          <a:xfrm>
            <a:off x="175504" y="642918"/>
            <a:ext cx="3924000" cy="2616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100" b="1" dirty="0" smtClean="0"/>
              <a:t>II.2. PRINCIPES FONDAMENTAUX DE LA CHARTE</a:t>
            </a:r>
            <a:endParaRPr lang="fr-FR" sz="1100" dirty="0"/>
          </a:p>
        </p:txBody>
      </p:sp>
      <p:sp>
        <p:nvSpPr>
          <p:cNvPr id="7" name="Rectangle 6"/>
          <p:cNvSpPr/>
          <p:nvPr/>
        </p:nvSpPr>
        <p:spPr>
          <a:xfrm>
            <a:off x="182248" y="1071546"/>
            <a:ext cx="3816000" cy="276999"/>
          </a:xfrm>
          <a:prstGeom prst="rect">
            <a:avLst/>
          </a:prstGeom>
          <a:solidFill>
            <a:schemeClr val="accent3">
              <a:lumMod val="20000"/>
              <a:lumOff val="80000"/>
            </a:schemeClr>
          </a:solidFill>
          <a:ln>
            <a:solidFill>
              <a:schemeClr val="bg1"/>
            </a:solidFill>
          </a:ln>
        </p:spPr>
        <p:txBody>
          <a:bodyPr>
            <a:spAutoFit/>
          </a:bodyPr>
          <a:lstStyle/>
          <a:p>
            <a:r>
              <a:rPr lang="fr-FR" sz="1200" b="1" dirty="0" smtClean="0">
                <a:solidFill>
                  <a:srgbClr val="FF0000"/>
                </a:solidFill>
              </a:rPr>
              <a:t>II.2.1.  L'honnêteté et l'intégrité intellectuelles           </a:t>
            </a:r>
            <a:endParaRPr lang="fr-FR" sz="1200" dirty="0" smtClean="0">
              <a:solidFill>
                <a:srgbClr val="FF0000"/>
              </a:solidFill>
            </a:endParaRPr>
          </a:p>
        </p:txBody>
      </p:sp>
      <p:sp>
        <p:nvSpPr>
          <p:cNvPr id="8" name="Rectangle 7"/>
          <p:cNvSpPr/>
          <p:nvPr/>
        </p:nvSpPr>
        <p:spPr>
          <a:xfrm>
            <a:off x="105190" y="2959641"/>
            <a:ext cx="4824000" cy="469359"/>
          </a:xfrm>
          <a:prstGeom prst="rect">
            <a:avLst/>
          </a:prstGeom>
        </p:spPr>
        <p:txBody>
          <a:bodyPr wrap="square">
            <a:spAutoFit/>
          </a:bodyPr>
          <a:lstStyle/>
          <a:p>
            <a:pPr algn="ctr">
              <a:spcAft>
                <a:spcPts val="300"/>
              </a:spcAft>
            </a:pPr>
            <a:r>
              <a:rPr lang="fr-FR" sz="1100" b="1" i="1" dirty="0" smtClean="0">
                <a:solidFill>
                  <a:srgbClr val="FF0000"/>
                </a:solidFill>
              </a:rPr>
              <a:t>(tricherie, plagiat, falsification ou fabrication de données,</a:t>
            </a:r>
          </a:p>
          <a:p>
            <a:pPr algn="ctr"/>
            <a:r>
              <a:rPr lang="fr-FR" sz="1100" b="1" i="1" dirty="0" smtClean="0">
                <a:solidFill>
                  <a:srgbClr val="FF0000"/>
                </a:solidFill>
              </a:rPr>
              <a:t> complicité de la malhonnêteté académique, etc.)</a:t>
            </a:r>
            <a:endParaRPr lang="fr-FR" sz="1100" b="1" i="1" dirty="0">
              <a:solidFill>
                <a:srgbClr val="FF0000"/>
              </a:solidFill>
            </a:endParaRPr>
          </a:p>
        </p:txBody>
      </p:sp>
      <p:sp>
        <p:nvSpPr>
          <p:cNvPr id="9" name="Rectangle à coins arrondis 8"/>
          <p:cNvSpPr/>
          <p:nvPr/>
        </p:nvSpPr>
        <p:spPr>
          <a:xfrm>
            <a:off x="1193058" y="5195725"/>
            <a:ext cx="2736000" cy="519291"/>
          </a:xfrm>
          <a:prstGeom prst="roundRect">
            <a:avLst/>
          </a:prstGeom>
          <a:solidFill>
            <a:schemeClr val="accent3">
              <a:lumMod val="20000"/>
              <a:lumOff val="80000"/>
            </a:schemeClr>
          </a:solidFill>
          <a:ln w="3175">
            <a:solidFill>
              <a:schemeClr val="bg1"/>
            </a:solidFill>
          </a:ln>
        </p:spPr>
        <p:txBody>
          <a:bodyPr>
            <a:spAutoFit/>
          </a:bodyPr>
          <a:lstStyle/>
          <a:p>
            <a:pPr algn="ctr">
              <a:spcAft>
                <a:spcPts val="300"/>
              </a:spcAft>
            </a:pPr>
            <a:r>
              <a:rPr lang="fr-FR" sz="1100" dirty="0" smtClean="0"/>
              <a:t>La quête de l'honnêteté doit commencer </a:t>
            </a:r>
          </a:p>
          <a:p>
            <a:pPr algn="ctr"/>
            <a:r>
              <a:rPr lang="fr-FR" sz="1100" dirty="0" smtClean="0"/>
              <a:t>par soi avant d'être étendue aux autres</a:t>
            </a:r>
          </a:p>
        </p:txBody>
      </p:sp>
      <p:sp>
        <p:nvSpPr>
          <p:cNvPr id="11" name="Rectangle avec flèche vers le bas 10"/>
          <p:cNvSpPr/>
          <p:nvPr/>
        </p:nvSpPr>
        <p:spPr>
          <a:xfrm>
            <a:off x="1085620" y="1928802"/>
            <a:ext cx="2772000" cy="424339"/>
          </a:xfrm>
          <a:prstGeom prst="downArrowCallout">
            <a:avLst/>
          </a:prstGeom>
          <a:solidFill>
            <a:schemeClr val="accent3">
              <a:lumMod val="60000"/>
              <a:lumOff val="40000"/>
            </a:schemeClr>
          </a:solidFill>
          <a:ln w="3175">
            <a:solidFill>
              <a:schemeClr val="tx1"/>
            </a:solidFill>
          </a:ln>
        </p:spPr>
        <p:txBody>
          <a:bodyPr wrap="none">
            <a:spAutoFit/>
          </a:bodyPr>
          <a:lstStyle/>
          <a:p>
            <a:r>
              <a:rPr lang="fr-FR" sz="1200" b="1" dirty="0" smtClean="0">
                <a:solidFill>
                  <a:srgbClr val="FF0000"/>
                </a:solidFill>
              </a:rPr>
              <a:t>HONNÊTETÉ INTELLECTUELLE </a:t>
            </a:r>
            <a:endParaRPr lang="fr-FR" sz="1200" dirty="0">
              <a:solidFill>
                <a:srgbClr val="FF0000"/>
              </a:solidFill>
            </a:endParaRPr>
          </a:p>
        </p:txBody>
      </p:sp>
      <p:sp>
        <p:nvSpPr>
          <p:cNvPr id="13" name="Rectangle à coins arrondis 12"/>
          <p:cNvSpPr/>
          <p:nvPr/>
        </p:nvSpPr>
        <p:spPr>
          <a:xfrm>
            <a:off x="714348" y="4052717"/>
            <a:ext cx="3672000" cy="519291"/>
          </a:xfrm>
          <a:prstGeom prst="roundRect">
            <a:avLst/>
          </a:prstGeom>
          <a:solidFill>
            <a:schemeClr val="accent3">
              <a:lumMod val="20000"/>
              <a:lumOff val="80000"/>
            </a:schemeClr>
          </a:solidFill>
          <a:ln w="3175">
            <a:solidFill>
              <a:schemeClr val="bg1"/>
            </a:solidFill>
          </a:ln>
        </p:spPr>
        <p:txBody>
          <a:bodyPr wrap="square">
            <a:spAutoFit/>
          </a:bodyPr>
          <a:lstStyle/>
          <a:p>
            <a:pPr algn="ctr">
              <a:spcAft>
                <a:spcPts val="300"/>
              </a:spcAft>
            </a:pPr>
            <a:r>
              <a:rPr lang="fr-FR" sz="1100" b="1" dirty="0" smtClean="0"/>
              <a:t>L’honnêteté intellectuelle : </a:t>
            </a:r>
            <a:r>
              <a:rPr lang="fr-FR" sz="1100" dirty="0" smtClean="0"/>
              <a:t>Valeur au cœur de la </a:t>
            </a:r>
          </a:p>
          <a:p>
            <a:pPr algn="ctr">
              <a:spcAft>
                <a:spcPts val="300"/>
              </a:spcAft>
            </a:pPr>
            <a:r>
              <a:rPr lang="fr-FR" sz="1100" dirty="0" smtClean="0"/>
              <a:t>mission d’enseignement et de recherche des universités</a:t>
            </a:r>
          </a:p>
        </p:txBody>
      </p:sp>
      <p:sp>
        <p:nvSpPr>
          <p:cNvPr id="14" name="Flèche vers le bas 13"/>
          <p:cNvSpPr/>
          <p:nvPr/>
        </p:nvSpPr>
        <p:spPr>
          <a:xfrm>
            <a:off x="2357422" y="3643314"/>
            <a:ext cx="357190" cy="285752"/>
          </a:xfrm>
          <a:prstGeom prst="downArrow">
            <a:avLst/>
          </a:prstGeom>
          <a:solidFill>
            <a:schemeClr val="accent3">
              <a:lumMod val="20000"/>
              <a:lumOff val="80000"/>
            </a:schemeClr>
          </a:solidFill>
          <a:ln w="31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5" name="Flèche vers le bas 14"/>
          <p:cNvSpPr/>
          <p:nvPr/>
        </p:nvSpPr>
        <p:spPr>
          <a:xfrm>
            <a:off x="2357422" y="4786322"/>
            <a:ext cx="357190" cy="285752"/>
          </a:xfrm>
          <a:prstGeom prst="downArrow">
            <a:avLst/>
          </a:prstGeom>
          <a:solidFill>
            <a:schemeClr val="accent3">
              <a:lumMod val="20000"/>
              <a:lumOff val="80000"/>
            </a:schemeClr>
          </a:solidFill>
          <a:ln w="31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0" name="Rectangle 19"/>
          <p:cNvSpPr/>
          <p:nvPr/>
        </p:nvSpPr>
        <p:spPr>
          <a:xfrm>
            <a:off x="142844" y="6357958"/>
            <a:ext cx="8820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175" name="Picture 7" descr="Conception Honnête Avocat Illustration Mâle Clip Art Libres De Droits , Svg  , Vecteurs Et Illustration. Image 72888783."/>
          <p:cNvPicPr>
            <a:picLocks noChangeAspect="1" noChangeArrowheads="1"/>
          </p:cNvPicPr>
          <p:nvPr/>
        </p:nvPicPr>
        <p:blipFill>
          <a:blip r:embed="rId3" cstate="print"/>
          <a:srcRect/>
          <a:stretch>
            <a:fillRect/>
          </a:stretch>
        </p:blipFill>
        <p:spPr bwMode="auto">
          <a:xfrm>
            <a:off x="4357686" y="1285860"/>
            <a:ext cx="1524815" cy="1404000"/>
          </a:xfrm>
          <a:prstGeom prst="rect">
            <a:avLst/>
          </a:prstGeom>
          <a:noFill/>
        </p:spPr>
      </p:pic>
      <p:cxnSp>
        <p:nvCxnSpPr>
          <p:cNvPr id="22" name="Connecteur droit 21"/>
          <p:cNvCxnSpPr/>
          <p:nvPr/>
        </p:nvCxnSpPr>
        <p:spPr>
          <a:xfrm>
            <a:off x="142844" y="6715148"/>
            <a:ext cx="8856000" cy="1588"/>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2000232" y="2928934"/>
            <a:ext cx="642942" cy="50006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rot="10800000" flipV="1">
            <a:off x="2000233" y="2928933"/>
            <a:ext cx="571504" cy="50006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Rectangle avec flèche vers le bas 20"/>
          <p:cNvSpPr/>
          <p:nvPr/>
        </p:nvSpPr>
        <p:spPr>
          <a:xfrm>
            <a:off x="6572264" y="1928802"/>
            <a:ext cx="978153" cy="432000"/>
          </a:xfrm>
          <a:prstGeom prst="downArrowCallout">
            <a:avLst/>
          </a:prstGeom>
          <a:solidFill>
            <a:schemeClr val="accent6">
              <a:lumMod val="40000"/>
              <a:lumOff val="60000"/>
            </a:schemeClr>
          </a:solidFill>
          <a:ln w="3175">
            <a:solidFill>
              <a:schemeClr val="tx1"/>
            </a:solidFill>
          </a:ln>
        </p:spPr>
        <p:txBody>
          <a:bodyPr wrap="none">
            <a:spAutoFit/>
          </a:bodyPr>
          <a:lstStyle/>
          <a:p>
            <a:r>
              <a:rPr lang="ar-DZ" sz="1300" b="1" dirty="0" smtClean="0">
                <a:solidFill>
                  <a:srgbClr val="FF0000"/>
                </a:solidFill>
              </a:rPr>
              <a:t>النزاهة الفكرية</a:t>
            </a:r>
            <a:endParaRPr lang="fr-FR" sz="1300" dirty="0">
              <a:solidFill>
                <a:srgbClr val="FF0000"/>
              </a:solidFill>
            </a:endParaRPr>
          </a:p>
        </p:txBody>
      </p:sp>
      <p:sp>
        <p:nvSpPr>
          <p:cNvPr id="25" name="Rectangle 24"/>
          <p:cNvSpPr/>
          <p:nvPr/>
        </p:nvSpPr>
        <p:spPr>
          <a:xfrm>
            <a:off x="5286380" y="2935428"/>
            <a:ext cx="3600000" cy="707886"/>
          </a:xfrm>
          <a:prstGeom prst="rect">
            <a:avLst/>
          </a:prstGeom>
        </p:spPr>
        <p:txBody>
          <a:bodyPr wrap="square">
            <a:spAutoFit/>
          </a:bodyPr>
          <a:lstStyle/>
          <a:p>
            <a:pPr algn="ctr"/>
            <a:r>
              <a:rPr lang="ar-DZ" sz="1300" b="1" dirty="0" smtClean="0">
                <a:solidFill>
                  <a:srgbClr val="FF0000"/>
                </a:solidFill>
              </a:rPr>
              <a:t>(الغش ، الانتحال ، تزوير البيانات أو تصنيعها ،  </a:t>
            </a:r>
          </a:p>
          <a:p>
            <a:pPr algn="ctr"/>
            <a:r>
              <a:rPr lang="ar-DZ" sz="1300" b="1" dirty="0" smtClean="0">
                <a:solidFill>
                  <a:srgbClr val="FF0000"/>
                </a:solidFill>
              </a:rPr>
              <a:t>التواطؤ في خيانة الأمانة </a:t>
            </a:r>
            <a:r>
              <a:rPr lang="ar-DZ" sz="1400" dirty="0" smtClean="0"/>
              <a:t>ا</a:t>
            </a:r>
            <a:r>
              <a:rPr lang="ar-DZ" sz="1300" b="1" dirty="0" smtClean="0">
                <a:solidFill>
                  <a:srgbClr val="FF0000"/>
                </a:solidFill>
              </a:rPr>
              <a:t>لأكاديمية، </a:t>
            </a:r>
            <a:r>
              <a:rPr lang="ar-DZ" sz="1300" b="1" dirty="0" err="1" smtClean="0">
                <a:solidFill>
                  <a:srgbClr val="FF0000"/>
                </a:solidFill>
              </a:rPr>
              <a:t>إلخ</a:t>
            </a:r>
            <a:r>
              <a:rPr lang="ar-DZ" sz="1300" b="1" dirty="0" smtClean="0">
                <a:solidFill>
                  <a:srgbClr val="FF0000"/>
                </a:solidFill>
              </a:rPr>
              <a:t>)</a:t>
            </a:r>
            <a:endParaRPr lang="fr-FR" sz="1300" b="1" dirty="0" smtClean="0">
              <a:solidFill>
                <a:srgbClr val="FF0000"/>
              </a:solidFill>
            </a:endParaRPr>
          </a:p>
          <a:p>
            <a:pPr algn="ctr"/>
            <a:endParaRPr lang="ar-DZ" sz="1300" b="1" dirty="0" smtClean="0">
              <a:solidFill>
                <a:srgbClr val="FF0000"/>
              </a:solidFill>
            </a:endParaRPr>
          </a:p>
        </p:txBody>
      </p:sp>
      <p:sp>
        <p:nvSpPr>
          <p:cNvPr id="26" name="Flèche vers le bas 25"/>
          <p:cNvSpPr/>
          <p:nvPr/>
        </p:nvSpPr>
        <p:spPr>
          <a:xfrm>
            <a:off x="6858016" y="3643314"/>
            <a:ext cx="357190" cy="285752"/>
          </a:xfrm>
          <a:prstGeom prst="downArrow">
            <a:avLst/>
          </a:prstGeom>
          <a:solidFill>
            <a:schemeClr val="accent6">
              <a:lumMod val="20000"/>
              <a:lumOff val="80000"/>
            </a:schemeClr>
          </a:solidFill>
          <a:ln w="31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8" name="Flèche vers le bas 27"/>
          <p:cNvSpPr/>
          <p:nvPr/>
        </p:nvSpPr>
        <p:spPr>
          <a:xfrm>
            <a:off x="6858016" y="4714884"/>
            <a:ext cx="357190" cy="285752"/>
          </a:xfrm>
          <a:prstGeom prst="downArrow">
            <a:avLst/>
          </a:prstGeom>
          <a:solidFill>
            <a:schemeClr val="accent6">
              <a:lumMod val="20000"/>
              <a:lumOff val="80000"/>
            </a:schemeClr>
          </a:solidFill>
          <a:ln w="31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30" name="Rectangle à coins arrondis 29"/>
          <p:cNvSpPr/>
          <p:nvPr/>
        </p:nvSpPr>
        <p:spPr>
          <a:xfrm>
            <a:off x="5500694" y="5265673"/>
            <a:ext cx="3204000" cy="306467"/>
          </a:xfrm>
          <a:prstGeom prst="roundRect">
            <a:avLst/>
          </a:prstGeom>
          <a:solidFill>
            <a:schemeClr val="accent6">
              <a:lumMod val="20000"/>
              <a:lumOff val="80000"/>
            </a:schemeClr>
          </a:solidFill>
          <a:ln w="3175">
            <a:solidFill>
              <a:schemeClr val="bg1"/>
            </a:solidFill>
          </a:ln>
        </p:spPr>
        <p:txBody>
          <a:bodyPr>
            <a:spAutoFit/>
          </a:bodyPr>
          <a:lstStyle/>
          <a:p>
            <a:r>
              <a:rPr lang="ar-DZ" sz="1200" dirty="0" smtClean="0"/>
              <a:t>يجب أن يبدأ البحث عن النزاهة بالنفس قبل أن يمتد إلى الآخرين</a:t>
            </a:r>
            <a:endParaRPr lang="fr-FR" sz="1200" dirty="0"/>
          </a:p>
        </p:txBody>
      </p:sp>
      <p:cxnSp>
        <p:nvCxnSpPr>
          <p:cNvPr id="31" name="Connecteur droit 30"/>
          <p:cNvCxnSpPr/>
          <p:nvPr/>
        </p:nvCxnSpPr>
        <p:spPr>
          <a:xfrm rot="5400000">
            <a:off x="3613504" y="4179958"/>
            <a:ext cx="306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6786578" y="2928934"/>
            <a:ext cx="571504" cy="42862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rot="10800000" flipV="1">
            <a:off x="6715140" y="2928934"/>
            <a:ext cx="571504" cy="42862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215074" y="2428868"/>
            <a:ext cx="1754005" cy="307777"/>
          </a:xfrm>
          <a:prstGeom prst="rect">
            <a:avLst/>
          </a:prstGeom>
          <a:solidFill>
            <a:schemeClr val="accent6">
              <a:lumMod val="20000"/>
              <a:lumOff val="80000"/>
            </a:schemeClr>
          </a:solidFill>
        </p:spPr>
        <p:txBody>
          <a:bodyPr wrap="none">
            <a:spAutoFit/>
          </a:bodyPr>
          <a:lstStyle/>
          <a:p>
            <a:pPr algn="ctr">
              <a:spcAft>
                <a:spcPts val="300"/>
              </a:spcAft>
            </a:pPr>
            <a:r>
              <a:rPr lang="ar-DZ" sz="1400" b="1" dirty="0" smtClean="0">
                <a:solidFill>
                  <a:srgbClr val="FF0000"/>
                </a:solidFill>
                <a:effectLst>
                  <a:outerShdw blurRad="38100" dist="38100" dir="2700000" algn="tl">
                    <a:srgbClr val="000000">
                      <a:alpha val="43137"/>
                    </a:srgbClr>
                  </a:outerShdw>
                </a:effectLst>
              </a:rPr>
              <a:t>رفض الفساد بجميع أشكاله </a:t>
            </a:r>
          </a:p>
        </p:txBody>
      </p:sp>
      <p:sp>
        <p:nvSpPr>
          <p:cNvPr id="35" name="Rectangle 34"/>
          <p:cNvSpPr/>
          <p:nvPr/>
        </p:nvSpPr>
        <p:spPr>
          <a:xfrm>
            <a:off x="5357818" y="4141132"/>
            <a:ext cx="3384000" cy="288000"/>
          </a:xfrm>
          <a:prstGeom prst="rect">
            <a:avLst/>
          </a:prstGeom>
          <a:solidFill>
            <a:schemeClr val="accent6">
              <a:lumMod val="20000"/>
              <a:lumOff val="80000"/>
            </a:schemeClr>
          </a:solidFill>
        </p:spPr>
        <p:txBody>
          <a:bodyPr wrap="square">
            <a:spAutoFit/>
          </a:bodyPr>
          <a:lstStyle/>
          <a:p>
            <a:r>
              <a:rPr lang="ar-DZ" sz="1200" b="1" dirty="0" smtClean="0"/>
              <a:t>النزاهة الفكرية : </a:t>
            </a:r>
            <a:r>
              <a:rPr lang="ar-DZ" sz="1200" dirty="0" smtClean="0"/>
              <a:t>القيمة في صميم مهمة التدريس والبحث للجامعات</a:t>
            </a:r>
            <a:endParaRPr lang="fr-FR" sz="1200" dirty="0" smtClean="0"/>
          </a:p>
        </p:txBody>
      </p:sp>
      <p:sp>
        <p:nvSpPr>
          <p:cNvPr id="12" name="Rectangle 11"/>
          <p:cNvSpPr/>
          <p:nvPr/>
        </p:nvSpPr>
        <p:spPr>
          <a:xfrm>
            <a:off x="577124" y="2406843"/>
            <a:ext cx="3852000" cy="276999"/>
          </a:xfrm>
          <a:prstGeom prst="rect">
            <a:avLst/>
          </a:prstGeom>
          <a:solidFill>
            <a:schemeClr val="accent3">
              <a:lumMod val="20000"/>
              <a:lumOff val="80000"/>
            </a:schemeClr>
          </a:solidFill>
        </p:spPr>
        <p:txBody>
          <a:bodyPr>
            <a:spAutoFit/>
          </a:bodyPr>
          <a:lstStyle/>
          <a:p>
            <a:pPr algn="ctr"/>
            <a:r>
              <a:rPr lang="fr-FR" sz="1200" b="1" i="1" dirty="0" smtClean="0">
                <a:solidFill>
                  <a:srgbClr val="FF0000"/>
                </a:solidFill>
                <a:effectLst>
                  <a:outerShdw blurRad="50800" dist="38100" dir="2700000" algn="tl" rotWithShape="0">
                    <a:prstClr val="black">
                      <a:alpha val="40000"/>
                    </a:prstClr>
                  </a:outerShdw>
                </a:effectLst>
              </a:rPr>
              <a:t>Refus de la corruption sous toutes ses formes </a:t>
            </a:r>
            <a:endParaRPr lang="fr-FR" sz="1200" i="1" dirty="0">
              <a:solidFill>
                <a:srgbClr val="FF0000"/>
              </a:solidFill>
              <a:effectLst>
                <a:outerShdw blurRad="50800" dist="38100" dir="2700000" algn="tl" rotWithShape="0">
                  <a:prstClr val="black">
                    <a:alpha val="40000"/>
                  </a:prstClr>
                </a:outerShdw>
              </a:effectLst>
            </a:endParaRPr>
          </a:p>
        </p:txBody>
      </p:sp>
      <p:sp>
        <p:nvSpPr>
          <p:cNvPr id="34" name="Rectangle 33"/>
          <p:cNvSpPr/>
          <p:nvPr/>
        </p:nvSpPr>
        <p:spPr>
          <a:xfrm>
            <a:off x="616528" y="214290"/>
            <a:ext cx="7956000" cy="288000"/>
          </a:xfrm>
          <a:prstGeom prst="rect">
            <a:avLst/>
          </a:prstGeom>
          <a:solidFill>
            <a:schemeClr val="accent3">
              <a:lumMod val="20000"/>
              <a:lumOff val="80000"/>
            </a:schemeClr>
          </a:solidFill>
        </p:spPr>
        <p:txBody>
          <a:bodyPr wrap="square">
            <a:spAutoFit/>
          </a:bodyPr>
          <a:lstStyle/>
          <a:p>
            <a:pPr algn="ctr">
              <a:spcAft>
                <a:spcPts val="1200"/>
              </a:spcAft>
            </a:pPr>
            <a:r>
              <a:rPr lang="fr-FR" sz="1300" b="1" dirty="0" smtClean="0">
                <a:ea typeface="Times New Roman" pitchFamily="18" charset="0"/>
                <a:cs typeface="Times New Roman" pitchFamily="18" charset="0"/>
              </a:rPr>
              <a:t>CHAP. II :</a:t>
            </a:r>
            <a:r>
              <a:rPr lang="fr-FR" sz="1300" dirty="0" smtClean="0">
                <a:ea typeface="Times New Roman" pitchFamily="18" charset="0"/>
                <a:cs typeface="Arial" pitchFamily="34" charset="0"/>
              </a:rPr>
              <a:t> </a:t>
            </a:r>
            <a:r>
              <a:rPr lang="fr-FR" sz="1300" b="1" dirty="0" smtClean="0">
                <a:ea typeface="Times New Roman" pitchFamily="18" charset="0"/>
                <a:cs typeface="Times New Roman" pitchFamily="18" charset="0"/>
              </a:rPr>
              <a:t>RAPPEL SUR LA CHARTE DE DÉONTOLOGIE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ET D’ÉTHIQUE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UNIVERSITAIRES</a:t>
            </a:r>
          </a:p>
          <a:p>
            <a:pPr lvl="0" algn="ctr" eaLnBrk="0" fontAlgn="base" hangingPunct="0">
              <a:spcBef>
                <a:spcPct val="0"/>
              </a:spcBef>
              <a:spcAft>
                <a:spcPts val="600"/>
              </a:spcAft>
            </a:pPr>
            <a:endParaRPr lang="fr-FR" sz="1400" b="1" dirty="0" smtClean="0">
              <a:ea typeface="Times New Roman" pitchFamily="18" charset="0"/>
              <a:cs typeface="Times New Roman" pitchFamily="18" charset="0"/>
            </a:endParaRPr>
          </a:p>
        </p:txBody>
      </p:sp>
      <p:sp>
        <p:nvSpPr>
          <p:cNvPr id="36" name="Rectangle 35"/>
          <p:cNvSpPr/>
          <p:nvPr/>
        </p:nvSpPr>
        <p:spPr>
          <a:xfrm>
            <a:off x="7936233" y="1071546"/>
            <a:ext cx="922047" cy="252000"/>
          </a:xfrm>
          <a:prstGeom prst="rect">
            <a:avLst/>
          </a:prstGeom>
          <a:solidFill>
            <a:schemeClr val="accent6">
              <a:lumMod val="20000"/>
              <a:lumOff val="80000"/>
            </a:schemeClr>
          </a:solidFill>
        </p:spPr>
        <p:txBody>
          <a:bodyPr wrap="none">
            <a:spAutoFit/>
          </a:bodyPr>
          <a:lstStyle/>
          <a:p>
            <a:r>
              <a:rPr lang="ar-DZ" sz="1200" b="1" dirty="0" smtClean="0">
                <a:solidFill>
                  <a:srgbClr val="FF0000"/>
                </a:solidFill>
              </a:rPr>
              <a:t>النزاهة الفكرية</a:t>
            </a:r>
            <a:endParaRPr lang="fr-FR" sz="1200"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23</a:t>
            </a:fld>
            <a:endParaRPr lang="fr-FR"/>
          </a:p>
        </p:txBody>
      </p:sp>
      <p:sp>
        <p:nvSpPr>
          <p:cNvPr id="6" name="Rectangle 5"/>
          <p:cNvSpPr/>
          <p:nvPr/>
        </p:nvSpPr>
        <p:spPr>
          <a:xfrm>
            <a:off x="182248" y="1071546"/>
            <a:ext cx="2484000" cy="276999"/>
          </a:xfrm>
          <a:prstGeom prst="rect">
            <a:avLst/>
          </a:prstGeom>
          <a:solidFill>
            <a:schemeClr val="accent3">
              <a:lumMod val="20000"/>
              <a:lumOff val="80000"/>
            </a:schemeClr>
          </a:solidFill>
          <a:ln>
            <a:solidFill>
              <a:schemeClr val="bg1"/>
            </a:solidFill>
          </a:ln>
        </p:spPr>
        <p:txBody>
          <a:bodyPr wrap="square">
            <a:spAutoFit/>
          </a:bodyPr>
          <a:lstStyle/>
          <a:p>
            <a:r>
              <a:rPr lang="fr-FR" sz="1200" b="1" dirty="0" smtClean="0">
                <a:solidFill>
                  <a:srgbClr val="FF0000"/>
                </a:solidFill>
              </a:rPr>
              <a:t>II.2.2.  La liberté académique</a:t>
            </a:r>
            <a:endParaRPr lang="fr-FR" sz="1200" dirty="0" smtClean="0">
              <a:solidFill>
                <a:srgbClr val="FF0000"/>
              </a:solidFill>
            </a:endParaRPr>
          </a:p>
        </p:txBody>
      </p:sp>
      <p:sp>
        <p:nvSpPr>
          <p:cNvPr id="7" name="Rectangle avec flèche vers le bas 6"/>
          <p:cNvSpPr/>
          <p:nvPr/>
        </p:nvSpPr>
        <p:spPr>
          <a:xfrm>
            <a:off x="1698182" y="1714488"/>
            <a:ext cx="2088000" cy="424339"/>
          </a:xfrm>
          <a:prstGeom prst="downArrowCallout">
            <a:avLst/>
          </a:prstGeom>
          <a:solidFill>
            <a:schemeClr val="accent3">
              <a:lumMod val="60000"/>
              <a:lumOff val="40000"/>
            </a:schemeClr>
          </a:solidFill>
          <a:ln w="3175">
            <a:solidFill>
              <a:schemeClr val="tx1"/>
            </a:solidFill>
          </a:ln>
        </p:spPr>
        <p:txBody>
          <a:bodyPr wrap="none">
            <a:spAutoFit/>
          </a:bodyPr>
          <a:lstStyle/>
          <a:p>
            <a:r>
              <a:rPr lang="fr-FR" sz="1200" b="1" dirty="0" smtClean="0">
                <a:solidFill>
                  <a:srgbClr val="FF0000"/>
                </a:solidFill>
              </a:rPr>
              <a:t>LIBERTE ACADEMIQUE</a:t>
            </a:r>
            <a:endParaRPr lang="fr-FR" sz="1200" dirty="0">
              <a:solidFill>
                <a:srgbClr val="FF0000"/>
              </a:solidFill>
            </a:endParaRPr>
          </a:p>
        </p:txBody>
      </p:sp>
      <p:sp>
        <p:nvSpPr>
          <p:cNvPr id="9" name="Rectangle à coins arrondis 8"/>
          <p:cNvSpPr/>
          <p:nvPr/>
        </p:nvSpPr>
        <p:spPr>
          <a:xfrm>
            <a:off x="1297686" y="3786190"/>
            <a:ext cx="3060000" cy="519291"/>
          </a:xfrm>
          <a:prstGeom prst="roundRect">
            <a:avLst/>
          </a:prstGeom>
          <a:solidFill>
            <a:schemeClr val="accent3">
              <a:lumMod val="20000"/>
              <a:lumOff val="80000"/>
            </a:schemeClr>
          </a:solidFill>
          <a:ln w="3175">
            <a:solidFill>
              <a:schemeClr val="bg1"/>
            </a:solidFill>
          </a:ln>
        </p:spPr>
        <p:txBody>
          <a:bodyPr>
            <a:spAutoFit/>
          </a:bodyPr>
          <a:lstStyle/>
          <a:p>
            <a:pPr algn="ctr">
              <a:spcAft>
                <a:spcPts val="300"/>
              </a:spcAft>
            </a:pPr>
            <a:r>
              <a:rPr lang="fr-FR" sz="1100" dirty="0" smtClean="0"/>
              <a:t>La liberté académique implique l’autonomie </a:t>
            </a:r>
          </a:p>
          <a:p>
            <a:pPr algn="ctr"/>
            <a:r>
              <a:rPr lang="fr-FR" sz="1100" dirty="0" smtClean="0"/>
              <a:t>des établissements d'enseignement supérieur</a:t>
            </a:r>
            <a:endParaRPr lang="fr-FR" sz="1100" dirty="0"/>
          </a:p>
        </p:txBody>
      </p:sp>
      <p:sp>
        <p:nvSpPr>
          <p:cNvPr id="10" name="Rectangle à coins arrondis 9"/>
          <p:cNvSpPr/>
          <p:nvPr/>
        </p:nvSpPr>
        <p:spPr>
          <a:xfrm>
            <a:off x="1297686" y="4500570"/>
            <a:ext cx="3060000" cy="519291"/>
          </a:xfrm>
          <a:prstGeom prst="roundRect">
            <a:avLst/>
          </a:prstGeom>
          <a:solidFill>
            <a:schemeClr val="accent3">
              <a:lumMod val="20000"/>
              <a:lumOff val="80000"/>
            </a:schemeClr>
          </a:solidFill>
          <a:ln w="3175">
            <a:solidFill>
              <a:schemeClr val="bg1"/>
            </a:solidFill>
          </a:ln>
        </p:spPr>
        <p:txBody>
          <a:bodyPr>
            <a:spAutoFit/>
          </a:bodyPr>
          <a:lstStyle/>
          <a:p>
            <a:pPr algn="ctr">
              <a:spcAft>
                <a:spcPts val="300"/>
              </a:spcAft>
            </a:pPr>
            <a:r>
              <a:rPr lang="fr-FR" sz="1100" dirty="0" smtClean="0"/>
              <a:t>Elle est garantie par les traités internationaux </a:t>
            </a:r>
          </a:p>
          <a:p>
            <a:pPr algn="ctr"/>
            <a:r>
              <a:rPr lang="fr-FR" sz="1100" dirty="0" smtClean="0"/>
              <a:t>et régionaux des droits de l’Homme</a:t>
            </a:r>
          </a:p>
        </p:txBody>
      </p:sp>
      <p:sp>
        <p:nvSpPr>
          <p:cNvPr id="13" name="Rectangle 12"/>
          <p:cNvSpPr/>
          <p:nvPr/>
        </p:nvSpPr>
        <p:spPr>
          <a:xfrm>
            <a:off x="142844" y="6357958"/>
            <a:ext cx="8820000"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55504" y="2285992"/>
            <a:ext cx="4788000" cy="1092607"/>
          </a:xfrm>
          <a:prstGeom prst="rect">
            <a:avLst/>
          </a:prstGeom>
          <a:solidFill>
            <a:schemeClr val="accent3">
              <a:lumMod val="60000"/>
              <a:lumOff val="40000"/>
            </a:schemeClr>
          </a:solidFill>
          <a:effectLst/>
        </p:spPr>
        <p:txBody>
          <a:bodyPr wrap="square">
            <a:spAutoFit/>
          </a:bodyPr>
          <a:lstStyle/>
          <a:p>
            <a:pPr algn="ctr">
              <a:spcAft>
                <a:spcPts val="300"/>
              </a:spcAft>
            </a:pPr>
            <a:r>
              <a:rPr lang="fr-FR" sz="1100" b="1" i="1" dirty="0" smtClean="0">
                <a:solidFill>
                  <a:srgbClr val="FF0000"/>
                </a:solidFill>
              </a:rPr>
              <a:t>Liberté des membres de la communauté académique, </a:t>
            </a:r>
          </a:p>
          <a:p>
            <a:pPr algn="ctr">
              <a:spcAft>
                <a:spcPts val="300"/>
              </a:spcAft>
            </a:pPr>
            <a:r>
              <a:rPr lang="fr-FR" sz="1100" b="1" i="1" dirty="0" smtClean="0">
                <a:solidFill>
                  <a:srgbClr val="FF0000"/>
                </a:solidFill>
              </a:rPr>
              <a:t>individuellement ou collectivement, d'acquérir, développer </a:t>
            </a:r>
          </a:p>
          <a:p>
            <a:pPr algn="ctr">
              <a:spcAft>
                <a:spcPts val="300"/>
              </a:spcAft>
            </a:pPr>
            <a:r>
              <a:rPr lang="fr-FR" sz="1100" b="1" i="1" dirty="0" smtClean="0">
                <a:solidFill>
                  <a:srgbClr val="FF0000"/>
                </a:solidFill>
              </a:rPr>
              <a:t>et transmettre savoir et idées par la recherche, l'enseignement,</a:t>
            </a:r>
          </a:p>
          <a:p>
            <a:pPr algn="ctr">
              <a:spcAft>
                <a:spcPts val="300"/>
              </a:spcAft>
            </a:pPr>
            <a:r>
              <a:rPr lang="fr-FR" sz="1100" b="1" i="1" dirty="0" smtClean="0">
                <a:solidFill>
                  <a:srgbClr val="FF0000"/>
                </a:solidFill>
              </a:rPr>
              <a:t> l'étude, les discussions, la documentation, la production, la</a:t>
            </a:r>
          </a:p>
          <a:p>
            <a:pPr algn="ctr">
              <a:spcAft>
                <a:spcPts val="300"/>
              </a:spcAft>
            </a:pPr>
            <a:r>
              <a:rPr lang="fr-FR" sz="1100" b="1" i="1" dirty="0" smtClean="0">
                <a:solidFill>
                  <a:srgbClr val="FF0000"/>
                </a:solidFill>
              </a:rPr>
              <a:t> création ou les publications</a:t>
            </a:r>
            <a:endParaRPr lang="fr-FR" sz="1100" b="1" i="1" dirty="0">
              <a:solidFill>
                <a:srgbClr val="FF0000"/>
              </a:solidFill>
            </a:endParaRPr>
          </a:p>
        </p:txBody>
      </p:sp>
      <p:sp>
        <p:nvSpPr>
          <p:cNvPr id="20" name="Rectangle 19"/>
          <p:cNvSpPr/>
          <p:nvPr/>
        </p:nvSpPr>
        <p:spPr>
          <a:xfrm>
            <a:off x="8929718" y="142852"/>
            <a:ext cx="72000" cy="6572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Connecteur droit 21"/>
          <p:cNvCxnSpPr/>
          <p:nvPr/>
        </p:nvCxnSpPr>
        <p:spPr>
          <a:xfrm rot="16200000" flipH="1">
            <a:off x="5707156" y="3421148"/>
            <a:ext cx="6588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Rectangle à coins arrondis 11"/>
          <p:cNvSpPr/>
          <p:nvPr/>
        </p:nvSpPr>
        <p:spPr>
          <a:xfrm>
            <a:off x="1188000" y="5929330"/>
            <a:ext cx="3384000" cy="684000"/>
          </a:xfrm>
          <a:prstGeom prst="roundRect">
            <a:avLst/>
          </a:prstGeom>
          <a:solidFill>
            <a:schemeClr val="accent3">
              <a:lumMod val="20000"/>
              <a:lumOff val="80000"/>
            </a:schemeClr>
          </a:solidFill>
          <a:ln w="3175">
            <a:solidFill>
              <a:schemeClr val="bg1"/>
            </a:solidFill>
          </a:ln>
        </p:spPr>
        <p:txBody>
          <a:bodyPr wrap="square">
            <a:spAutoFit/>
          </a:bodyPr>
          <a:lstStyle/>
          <a:p>
            <a:pPr algn="ctr">
              <a:spcAft>
                <a:spcPts val="300"/>
              </a:spcAft>
            </a:pPr>
            <a:r>
              <a:rPr lang="fr-FR" sz="1100" dirty="0" smtClean="0"/>
              <a:t>Elle garantit, dans le respect d'autrui et en toute </a:t>
            </a:r>
          </a:p>
          <a:p>
            <a:pPr algn="ctr">
              <a:spcAft>
                <a:spcPts val="300"/>
              </a:spcAft>
            </a:pPr>
            <a:r>
              <a:rPr lang="fr-FR" sz="1100" dirty="0" smtClean="0"/>
              <a:t>conscience professionnelle, l'expression d'opinions</a:t>
            </a:r>
          </a:p>
          <a:p>
            <a:pPr algn="ctr">
              <a:spcAft>
                <a:spcPts val="300"/>
              </a:spcAft>
            </a:pPr>
            <a:r>
              <a:rPr lang="fr-FR" sz="1100" dirty="0" smtClean="0"/>
              <a:t> critiques sans risque de censure ni contrainte</a:t>
            </a:r>
          </a:p>
        </p:txBody>
      </p:sp>
      <p:sp>
        <p:nvSpPr>
          <p:cNvPr id="11" name="Rectangle à coins arrondis 10"/>
          <p:cNvSpPr/>
          <p:nvPr/>
        </p:nvSpPr>
        <p:spPr>
          <a:xfrm>
            <a:off x="1297124" y="5214950"/>
            <a:ext cx="3132000" cy="536317"/>
          </a:xfrm>
          <a:prstGeom prst="roundRect">
            <a:avLst/>
          </a:prstGeom>
          <a:solidFill>
            <a:schemeClr val="accent3">
              <a:lumMod val="20000"/>
              <a:lumOff val="80000"/>
            </a:schemeClr>
          </a:solidFill>
          <a:ln w="3175">
            <a:solidFill>
              <a:schemeClr val="bg1"/>
            </a:solidFill>
          </a:ln>
        </p:spPr>
        <p:txBody>
          <a:bodyPr>
            <a:spAutoFit/>
          </a:bodyPr>
          <a:lstStyle/>
          <a:p>
            <a:pPr algn="ctr">
              <a:spcAft>
                <a:spcPts val="300"/>
              </a:spcAft>
            </a:pPr>
            <a:r>
              <a:rPr lang="fr-FR" sz="1100" dirty="0" smtClean="0"/>
              <a:t>Elle est le fondement des activités</a:t>
            </a:r>
          </a:p>
          <a:p>
            <a:pPr algn="ctr"/>
            <a:r>
              <a:rPr lang="fr-FR" sz="1100" dirty="0" smtClean="0"/>
              <a:t> universitaires d'enseignement et de recherch</a:t>
            </a:r>
            <a:r>
              <a:rPr lang="fr-FR" sz="1200" dirty="0" smtClean="0"/>
              <a:t>e</a:t>
            </a:r>
          </a:p>
        </p:txBody>
      </p:sp>
      <p:sp>
        <p:nvSpPr>
          <p:cNvPr id="21" name="Rectangle avec flèche vers le bas 20"/>
          <p:cNvSpPr/>
          <p:nvPr/>
        </p:nvSpPr>
        <p:spPr>
          <a:xfrm>
            <a:off x="6715140" y="1643050"/>
            <a:ext cx="1114408" cy="432000"/>
          </a:xfrm>
          <a:prstGeom prst="downArrowCallout">
            <a:avLst/>
          </a:prstGeom>
          <a:solidFill>
            <a:schemeClr val="accent6">
              <a:lumMod val="40000"/>
              <a:lumOff val="60000"/>
            </a:schemeClr>
          </a:solidFill>
          <a:ln w="3175">
            <a:solidFill>
              <a:schemeClr val="tx1"/>
            </a:solidFill>
          </a:ln>
        </p:spPr>
        <p:txBody>
          <a:bodyPr wrap="none">
            <a:spAutoFit/>
          </a:bodyPr>
          <a:lstStyle/>
          <a:p>
            <a:r>
              <a:rPr lang="ar-DZ" sz="1300" b="1" dirty="0" smtClean="0">
                <a:solidFill>
                  <a:srgbClr val="FF0000"/>
                </a:solidFill>
              </a:rPr>
              <a:t>الحرية الأكاديمية</a:t>
            </a:r>
            <a:r>
              <a:rPr lang="ar-DZ" sz="1200" b="1" dirty="0" smtClean="0"/>
              <a:t> </a:t>
            </a:r>
            <a:endParaRPr lang="fr-FR" sz="1200" dirty="0"/>
          </a:p>
        </p:txBody>
      </p:sp>
      <p:cxnSp>
        <p:nvCxnSpPr>
          <p:cNvPr id="23" name="Connecteur droit 22"/>
          <p:cNvCxnSpPr/>
          <p:nvPr/>
        </p:nvCxnSpPr>
        <p:spPr>
          <a:xfrm rot="5400000">
            <a:off x="3286694" y="4429710"/>
            <a:ext cx="442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786446" y="2357430"/>
            <a:ext cx="2988000" cy="946413"/>
          </a:xfrm>
          <a:prstGeom prst="rect">
            <a:avLst/>
          </a:prstGeom>
          <a:solidFill>
            <a:schemeClr val="accent6">
              <a:lumMod val="40000"/>
              <a:lumOff val="60000"/>
            </a:schemeClr>
          </a:solidFill>
        </p:spPr>
        <p:txBody>
          <a:bodyPr>
            <a:spAutoFit/>
          </a:bodyPr>
          <a:lstStyle/>
          <a:p>
            <a:pPr algn="ctr">
              <a:spcAft>
                <a:spcPts val="300"/>
              </a:spcAft>
            </a:pPr>
            <a:r>
              <a:rPr lang="ar-DZ" sz="1200" b="1" dirty="0" smtClean="0">
                <a:solidFill>
                  <a:srgbClr val="FF0000"/>
                </a:solidFill>
              </a:rPr>
              <a:t>حرية أعضاء المجتمع الأكاديمي ، بشكل فردي أو جماعي، </a:t>
            </a:r>
            <a:endParaRPr lang="fr-FR" sz="1200" b="1" dirty="0" smtClean="0">
              <a:solidFill>
                <a:srgbClr val="FF0000"/>
              </a:solidFill>
            </a:endParaRPr>
          </a:p>
          <a:p>
            <a:pPr algn="ctr">
              <a:spcAft>
                <a:spcPts val="300"/>
              </a:spcAft>
            </a:pPr>
            <a:r>
              <a:rPr lang="ar-DZ" sz="1200" b="1" dirty="0" smtClean="0">
                <a:solidFill>
                  <a:srgbClr val="FF0000"/>
                </a:solidFill>
              </a:rPr>
              <a:t>في اكتساب المعرفة والأفكار وتطويرها ونقلها من </a:t>
            </a:r>
            <a:endParaRPr lang="fr-FR" sz="1200" b="1" dirty="0" smtClean="0">
              <a:solidFill>
                <a:srgbClr val="FF0000"/>
              </a:solidFill>
            </a:endParaRPr>
          </a:p>
          <a:p>
            <a:pPr algn="ctr">
              <a:spcAft>
                <a:spcPts val="300"/>
              </a:spcAft>
            </a:pPr>
            <a:r>
              <a:rPr lang="ar-DZ" sz="1200" b="1" dirty="0" smtClean="0">
                <a:solidFill>
                  <a:srgbClr val="FF0000"/>
                </a:solidFill>
              </a:rPr>
              <a:t>خلال البحث أو التدريس أو الدراسة أو المناقشة أو</a:t>
            </a:r>
            <a:endParaRPr lang="fr-FR" sz="1200" b="1" dirty="0" smtClean="0">
              <a:solidFill>
                <a:srgbClr val="FF0000"/>
              </a:solidFill>
            </a:endParaRPr>
          </a:p>
          <a:p>
            <a:pPr algn="ctr"/>
            <a:r>
              <a:rPr lang="ar-DZ" sz="1200" b="1" dirty="0" smtClean="0">
                <a:solidFill>
                  <a:srgbClr val="FF0000"/>
                </a:solidFill>
              </a:rPr>
              <a:t> التوثيق أو الإنتاج أو الإبداع والنشر</a:t>
            </a:r>
            <a:endParaRPr lang="fr-FR" sz="1200" b="1" dirty="0">
              <a:solidFill>
                <a:srgbClr val="FF0000"/>
              </a:solidFill>
            </a:endParaRPr>
          </a:p>
        </p:txBody>
      </p:sp>
      <p:sp>
        <p:nvSpPr>
          <p:cNvPr id="25" name="Rectangle à coins arrondis 24"/>
          <p:cNvSpPr/>
          <p:nvPr/>
        </p:nvSpPr>
        <p:spPr>
          <a:xfrm>
            <a:off x="5857884" y="3857628"/>
            <a:ext cx="2808000" cy="306467"/>
          </a:xfrm>
          <a:prstGeom prst="roundRect">
            <a:avLst/>
          </a:prstGeom>
          <a:solidFill>
            <a:schemeClr val="accent6">
              <a:lumMod val="20000"/>
              <a:lumOff val="80000"/>
            </a:schemeClr>
          </a:solidFill>
          <a:ln w="3175">
            <a:solidFill>
              <a:schemeClr val="bg1"/>
            </a:solidFill>
          </a:ln>
        </p:spPr>
        <p:txBody>
          <a:bodyPr wrap="none">
            <a:spAutoFit/>
          </a:bodyPr>
          <a:lstStyle/>
          <a:p>
            <a:r>
              <a:rPr lang="ar-DZ" sz="1200" dirty="0" smtClean="0"/>
              <a:t>تعني الحرية الأكاديمية استقلالية مؤسسات التعليم العالي</a:t>
            </a:r>
            <a:endParaRPr lang="fr-FR" sz="1200" dirty="0"/>
          </a:p>
        </p:txBody>
      </p:sp>
      <p:sp>
        <p:nvSpPr>
          <p:cNvPr id="26" name="Rectangle à coins arrondis 25"/>
          <p:cNvSpPr/>
          <p:nvPr/>
        </p:nvSpPr>
        <p:spPr>
          <a:xfrm>
            <a:off x="6357950" y="4500570"/>
            <a:ext cx="1766957" cy="504000"/>
          </a:xfrm>
          <a:prstGeom prst="roundRect">
            <a:avLst/>
          </a:prstGeom>
          <a:solidFill>
            <a:schemeClr val="accent6">
              <a:lumMod val="20000"/>
              <a:lumOff val="80000"/>
            </a:schemeClr>
          </a:solidFill>
          <a:ln w="3175">
            <a:solidFill>
              <a:schemeClr val="bg1"/>
            </a:solidFill>
          </a:ln>
        </p:spPr>
        <p:txBody>
          <a:bodyPr wrap="none">
            <a:spAutoFit/>
          </a:bodyPr>
          <a:lstStyle/>
          <a:p>
            <a:pPr algn="ctr">
              <a:spcAft>
                <a:spcPts val="300"/>
              </a:spcAft>
            </a:pPr>
            <a:r>
              <a:rPr lang="ar-DZ" sz="1200" dirty="0" smtClean="0"/>
              <a:t>وهي مكفولة بموجب المعاهدات </a:t>
            </a:r>
            <a:endParaRPr lang="fr-FR" sz="1200" dirty="0" smtClean="0"/>
          </a:p>
          <a:p>
            <a:pPr algn="ctr"/>
            <a:r>
              <a:rPr lang="ar-DZ" sz="1200" dirty="0" smtClean="0"/>
              <a:t>الدولية والإقليمية لحقوق الإنسان</a:t>
            </a:r>
            <a:endParaRPr lang="fr-FR" sz="1200" dirty="0"/>
          </a:p>
        </p:txBody>
      </p:sp>
      <p:sp>
        <p:nvSpPr>
          <p:cNvPr id="27" name="Rectangle à coins arrondis 26"/>
          <p:cNvSpPr/>
          <p:nvPr/>
        </p:nvSpPr>
        <p:spPr>
          <a:xfrm>
            <a:off x="6072198" y="5337111"/>
            <a:ext cx="2304000" cy="252000"/>
          </a:xfrm>
          <a:prstGeom prst="roundRect">
            <a:avLst/>
          </a:prstGeom>
          <a:solidFill>
            <a:schemeClr val="accent6">
              <a:lumMod val="20000"/>
              <a:lumOff val="80000"/>
            </a:schemeClr>
          </a:solidFill>
          <a:ln w="3175">
            <a:solidFill>
              <a:schemeClr val="bg1"/>
            </a:solidFill>
          </a:ln>
        </p:spPr>
        <p:txBody>
          <a:bodyPr wrap="none">
            <a:spAutoFit/>
          </a:bodyPr>
          <a:lstStyle/>
          <a:p>
            <a:pPr algn="r"/>
            <a:r>
              <a:rPr lang="ar-DZ" sz="1200" dirty="0" smtClean="0"/>
              <a:t>إنها أساس أنشطة التدريس والبحث بالجامعة </a:t>
            </a:r>
          </a:p>
        </p:txBody>
      </p:sp>
      <p:sp>
        <p:nvSpPr>
          <p:cNvPr id="28" name="Rectangle à coins arrondis 27"/>
          <p:cNvSpPr/>
          <p:nvPr/>
        </p:nvSpPr>
        <p:spPr>
          <a:xfrm>
            <a:off x="5643570" y="5918618"/>
            <a:ext cx="3204000" cy="504000"/>
          </a:xfrm>
          <a:prstGeom prst="roundRect">
            <a:avLst/>
          </a:prstGeom>
          <a:solidFill>
            <a:schemeClr val="accent6">
              <a:lumMod val="20000"/>
              <a:lumOff val="80000"/>
            </a:schemeClr>
          </a:solidFill>
          <a:ln w="3175">
            <a:solidFill>
              <a:schemeClr val="bg1"/>
            </a:solidFill>
          </a:ln>
        </p:spPr>
        <p:txBody>
          <a:bodyPr wrap="square">
            <a:spAutoFit/>
          </a:bodyPr>
          <a:lstStyle/>
          <a:p>
            <a:pPr algn="ctr">
              <a:spcAft>
                <a:spcPts val="300"/>
              </a:spcAft>
            </a:pPr>
            <a:r>
              <a:rPr lang="ar-DZ" sz="1200" dirty="0" smtClean="0"/>
              <a:t> وهي تضمن ، مع احترام الآخرين وبكل ضمير مهني ، التعبير </a:t>
            </a:r>
            <a:endParaRPr lang="fr-FR" sz="1200" dirty="0" smtClean="0"/>
          </a:p>
          <a:p>
            <a:pPr algn="ctr">
              <a:spcAft>
                <a:spcPts val="300"/>
              </a:spcAft>
            </a:pPr>
            <a:r>
              <a:rPr lang="ar-DZ" sz="1200" dirty="0" smtClean="0"/>
              <a:t>عن الآراء </a:t>
            </a:r>
            <a:r>
              <a:rPr lang="ar-DZ" sz="1200" dirty="0" err="1" smtClean="0"/>
              <a:t>الانتقادية</a:t>
            </a:r>
            <a:r>
              <a:rPr lang="ar-DZ" sz="1200" dirty="0" smtClean="0"/>
              <a:t> دون التعرض لخطر الرقابة أو التقييد</a:t>
            </a:r>
            <a:endParaRPr lang="fr-FR" sz="1200" dirty="0" smtClean="0"/>
          </a:p>
          <a:p>
            <a:pPr algn="ctr">
              <a:spcAft>
                <a:spcPts val="300"/>
              </a:spcAft>
            </a:pPr>
            <a:r>
              <a:rPr lang="ar-DZ" sz="1200" dirty="0" smtClean="0"/>
              <a:t> </a:t>
            </a:r>
            <a:endParaRPr lang="fr-FR" sz="1200" dirty="0" smtClean="0"/>
          </a:p>
        </p:txBody>
      </p:sp>
      <p:pic>
        <p:nvPicPr>
          <p:cNvPr id="2050" name="Picture 2" descr="La liberté académique"/>
          <p:cNvPicPr>
            <a:picLocks noChangeAspect="1" noChangeArrowheads="1"/>
          </p:cNvPicPr>
          <p:nvPr/>
        </p:nvPicPr>
        <p:blipFill>
          <a:blip r:embed="rId3"/>
          <a:srcRect/>
          <a:stretch>
            <a:fillRect/>
          </a:stretch>
        </p:blipFill>
        <p:spPr bwMode="auto">
          <a:xfrm>
            <a:off x="4786313" y="857231"/>
            <a:ext cx="1404000" cy="1360896"/>
          </a:xfrm>
          <a:prstGeom prst="rect">
            <a:avLst/>
          </a:prstGeom>
          <a:noFill/>
        </p:spPr>
      </p:pic>
      <p:sp>
        <p:nvSpPr>
          <p:cNvPr id="29" name="Rectangle 28"/>
          <p:cNvSpPr/>
          <p:nvPr/>
        </p:nvSpPr>
        <p:spPr>
          <a:xfrm>
            <a:off x="616528" y="214290"/>
            <a:ext cx="7956000" cy="288000"/>
          </a:xfrm>
          <a:prstGeom prst="rect">
            <a:avLst/>
          </a:prstGeom>
          <a:solidFill>
            <a:schemeClr val="accent3">
              <a:lumMod val="20000"/>
              <a:lumOff val="80000"/>
            </a:schemeClr>
          </a:solidFill>
        </p:spPr>
        <p:txBody>
          <a:bodyPr wrap="square">
            <a:spAutoFit/>
          </a:bodyPr>
          <a:lstStyle/>
          <a:p>
            <a:pPr algn="ctr">
              <a:spcAft>
                <a:spcPts val="1200"/>
              </a:spcAft>
            </a:pPr>
            <a:r>
              <a:rPr lang="fr-FR" sz="1300" b="1" dirty="0" smtClean="0">
                <a:ea typeface="Times New Roman" pitchFamily="18" charset="0"/>
                <a:cs typeface="Times New Roman" pitchFamily="18" charset="0"/>
              </a:rPr>
              <a:t>CHAP. II :</a:t>
            </a:r>
            <a:r>
              <a:rPr lang="fr-FR" sz="1300" dirty="0" smtClean="0">
                <a:ea typeface="Times New Roman" pitchFamily="18" charset="0"/>
                <a:cs typeface="Arial" pitchFamily="34" charset="0"/>
              </a:rPr>
              <a:t> </a:t>
            </a:r>
            <a:r>
              <a:rPr lang="fr-FR" sz="1300" b="1" dirty="0" smtClean="0">
                <a:ea typeface="Times New Roman" pitchFamily="18" charset="0"/>
                <a:cs typeface="Times New Roman" pitchFamily="18" charset="0"/>
              </a:rPr>
              <a:t>RAPPEL SUR LA CHARTE DE DÉONTOLOGIE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ET D’ÉTHIQUE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UNIVERSITAIRES</a:t>
            </a:r>
          </a:p>
          <a:p>
            <a:pPr lvl="0" algn="ctr" eaLnBrk="0" fontAlgn="base" hangingPunct="0">
              <a:spcBef>
                <a:spcPct val="0"/>
              </a:spcBef>
              <a:spcAft>
                <a:spcPts val="600"/>
              </a:spcAft>
            </a:pPr>
            <a:endParaRPr lang="fr-FR" sz="1400" b="1" dirty="0" smtClean="0">
              <a:ea typeface="Times New Roman" pitchFamily="18" charset="0"/>
              <a:cs typeface="Times New Roman" pitchFamily="18" charset="0"/>
            </a:endParaRPr>
          </a:p>
        </p:txBody>
      </p:sp>
      <p:sp>
        <p:nvSpPr>
          <p:cNvPr id="30" name="Rectangle 2"/>
          <p:cNvSpPr>
            <a:spLocks noChangeArrowheads="1"/>
          </p:cNvSpPr>
          <p:nvPr/>
        </p:nvSpPr>
        <p:spPr bwMode="auto">
          <a:xfrm>
            <a:off x="175504" y="642918"/>
            <a:ext cx="3924000" cy="2616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100" b="1" dirty="0" smtClean="0"/>
              <a:t>II.2. PRINCIPES FONDAMENTAUX DE LA CHARTE</a:t>
            </a:r>
            <a:endParaRPr lang="fr-FR" sz="1100" dirty="0"/>
          </a:p>
        </p:txBody>
      </p:sp>
      <p:sp>
        <p:nvSpPr>
          <p:cNvPr id="31" name="Rectangle 30"/>
          <p:cNvSpPr/>
          <p:nvPr/>
        </p:nvSpPr>
        <p:spPr>
          <a:xfrm>
            <a:off x="7786710" y="1071546"/>
            <a:ext cx="1051891" cy="252000"/>
          </a:xfrm>
          <a:prstGeom prst="rect">
            <a:avLst/>
          </a:prstGeom>
          <a:solidFill>
            <a:schemeClr val="accent6">
              <a:lumMod val="20000"/>
              <a:lumOff val="80000"/>
            </a:schemeClr>
          </a:solidFill>
        </p:spPr>
        <p:txBody>
          <a:bodyPr wrap="none">
            <a:spAutoFit/>
          </a:bodyPr>
          <a:lstStyle/>
          <a:p>
            <a:r>
              <a:rPr lang="ar-DZ" sz="1200" b="1" dirty="0" smtClean="0">
                <a:solidFill>
                  <a:srgbClr val="FF0000"/>
                </a:solidFill>
              </a:rPr>
              <a:t>الحرية الأكاديمية</a:t>
            </a:r>
            <a:r>
              <a:rPr lang="ar-DZ" sz="1200" b="1" dirty="0" smtClean="0"/>
              <a:t> </a:t>
            </a:r>
            <a:endParaRPr lang="fr-FR"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24</a:t>
            </a:fld>
            <a:endParaRPr lang="fr-FR"/>
          </a:p>
        </p:txBody>
      </p:sp>
      <p:sp>
        <p:nvSpPr>
          <p:cNvPr id="6" name="Rectangle 5"/>
          <p:cNvSpPr/>
          <p:nvPr/>
        </p:nvSpPr>
        <p:spPr>
          <a:xfrm>
            <a:off x="182248" y="1071546"/>
            <a:ext cx="3420000" cy="276999"/>
          </a:xfrm>
          <a:prstGeom prst="rect">
            <a:avLst/>
          </a:prstGeom>
          <a:solidFill>
            <a:schemeClr val="accent3">
              <a:lumMod val="20000"/>
              <a:lumOff val="80000"/>
            </a:schemeClr>
          </a:solidFill>
          <a:ln>
            <a:solidFill>
              <a:schemeClr val="bg1"/>
            </a:solidFill>
          </a:ln>
        </p:spPr>
        <p:txBody>
          <a:bodyPr wrap="square">
            <a:spAutoFit/>
          </a:bodyPr>
          <a:lstStyle/>
          <a:p>
            <a:r>
              <a:rPr lang="fr-FR" sz="1200" b="1" dirty="0" smtClean="0">
                <a:solidFill>
                  <a:srgbClr val="FF0000"/>
                </a:solidFill>
              </a:rPr>
              <a:t>II.2.3. La responsabilité et la compétence </a:t>
            </a:r>
            <a:endParaRPr lang="fr-FR" sz="1200" dirty="0" smtClean="0">
              <a:solidFill>
                <a:srgbClr val="FF0000"/>
              </a:solidFill>
            </a:endParaRPr>
          </a:p>
        </p:txBody>
      </p:sp>
      <p:sp>
        <p:nvSpPr>
          <p:cNvPr id="8" name="Rectangle avec flèche vers le bas 7"/>
          <p:cNvSpPr/>
          <p:nvPr/>
        </p:nvSpPr>
        <p:spPr>
          <a:xfrm>
            <a:off x="1154248" y="2052393"/>
            <a:ext cx="3132000" cy="432000"/>
          </a:xfrm>
          <a:prstGeom prst="downArrowCallout">
            <a:avLst/>
          </a:prstGeom>
          <a:solidFill>
            <a:schemeClr val="accent3">
              <a:lumMod val="60000"/>
              <a:lumOff val="40000"/>
            </a:schemeClr>
          </a:solidFill>
          <a:ln w="3175">
            <a:solidFill>
              <a:schemeClr val="tx1"/>
            </a:solidFill>
          </a:ln>
        </p:spPr>
        <p:txBody>
          <a:bodyPr wrap="square">
            <a:spAutoFit/>
          </a:bodyPr>
          <a:lstStyle/>
          <a:p>
            <a:r>
              <a:rPr lang="fr-FR" sz="1200" b="1" dirty="0" smtClean="0">
                <a:solidFill>
                  <a:srgbClr val="FF0000"/>
                </a:solidFill>
              </a:rPr>
              <a:t>RESPONSABILITE ET COMPETENCE</a:t>
            </a:r>
            <a:endParaRPr lang="fr-FR" sz="1200" dirty="0">
              <a:solidFill>
                <a:srgbClr val="FF0000"/>
              </a:solidFill>
            </a:endParaRPr>
          </a:p>
        </p:txBody>
      </p:sp>
      <p:sp>
        <p:nvSpPr>
          <p:cNvPr id="9" name="Rectangle à coins arrondis 8"/>
          <p:cNvSpPr/>
          <p:nvPr/>
        </p:nvSpPr>
        <p:spPr>
          <a:xfrm>
            <a:off x="718876" y="2714620"/>
            <a:ext cx="3996000" cy="519291"/>
          </a:xfrm>
          <a:prstGeom prst="roundRect">
            <a:avLst/>
          </a:prstGeom>
          <a:solidFill>
            <a:schemeClr val="accent3">
              <a:lumMod val="20000"/>
              <a:lumOff val="80000"/>
            </a:schemeClr>
          </a:solidFill>
          <a:ln w="3175">
            <a:solidFill>
              <a:schemeClr val="bg1"/>
            </a:solidFill>
          </a:ln>
        </p:spPr>
        <p:txBody>
          <a:bodyPr wrap="square">
            <a:spAutoFit/>
          </a:bodyPr>
          <a:lstStyle/>
          <a:p>
            <a:pPr algn="ctr">
              <a:spcAft>
                <a:spcPts val="300"/>
              </a:spcAft>
            </a:pPr>
            <a:r>
              <a:rPr lang="fr-FR" sz="1100" dirty="0" smtClean="0"/>
              <a:t>Notions complémentaires, qui se développent grâce à une </a:t>
            </a:r>
          </a:p>
          <a:p>
            <a:pPr algn="ctr">
              <a:spcAft>
                <a:spcPts val="300"/>
              </a:spcAft>
            </a:pPr>
            <a:r>
              <a:rPr lang="fr-FR" sz="1100" dirty="0" smtClean="0"/>
              <a:t>gestion démocratique et éthique de l'institution universitaire</a:t>
            </a:r>
          </a:p>
        </p:txBody>
      </p:sp>
      <p:sp>
        <p:nvSpPr>
          <p:cNvPr id="10" name="Rectangle à coins arrondis 9"/>
          <p:cNvSpPr/>
          <p:nvPr/>
        </p:nvSpPr>
        <p:spPr>
          <a:xfrm>
            <a:off x="392628" y="3635446"/>
            <a:ext cx="4716000" cy="972000"/>
          </a:xfrm>
          <a:prstGeom prst="roundRect">
            <a:avLst/>
          </a:prstGeom>
          <a:solidFill>
            <a:schemeClr val="accent3">
              <a:lumMod val="20000"/>
              <a:lumOff val="80000"/>
            </a:schemeClr>
          </a:solidFill>
          <a:ln w="3175">
            <a:solidFill>
              <a:schemeClr val="bg1"/>
            </a:solidFill>
          </a:ln>
        </p:spPr>
        <p:txBody>
          <a:bodyPr wrap="square">
            <a:spAutoFit/>
          </a:bodyPr>
          <a:lstStyle/>
          <a:p>
            <a:pPr algn="ctr">
              <a:spcAft>
                <a:spcPts val="300"/>
              </a:spcAft>
            </a:pPr>
            <a:r>
              <a:rPr lang="fr-FR" sz="1100" dirty="0" smtClean="0"/>
              <a:t>Elles garantissent un bon équilibre entre le besoin d'une administration </a:t>
            </a:r>
          </a:p>
          <a:p>
            <a:pPr algn="ctr">
              <a:spcAft>
                <a:spcPts val="300"/>
              </a:spcAft>
            </a:pPr>
            <a:r>
              <a:rPr lang="fr-FR" sz="1100" dirty="0" smtClean="0"/>
              <a:t>efficace et celui d'encourager la participation des membres de la </a:t>
            </a:r>
          </a:p>
          <a:p>
            <a:pPr algn="ctr">
              <a:spcAft>
                <a:spcPts val="300"/>
              </a:spcAft>
            </a:pPr>
            <a:r>
              <a:rPr lang="fr-FR" sz="1100" dirty="0" smtClean="0"/>
              <a:t>communauté universitaire, en associant l'ensemble des acteurs de </a:t>
            </a:r>
          </a:p>
          <a:p>
            <a:pPr algn="ctr">
              <a:spcAft>
                <a:spcPts val="300"/>
              </a:spcAft>
            </a:pPr>
            <a:r>
              <a:rPr lang="fr-FR" sz="1100" dirty="0" smtClean="0"/>
              <a:t>l'université au processus de prise de décision</a:t>
            </a:r>
          </a:p>
        </p:txBody>
      </p:sp>
      <p:sp>
        <p:nvSpPr>
          <p:cNvPr id="12" name="Rectangle 11"/>
          <p:cNvSpPr/>
          <p:nvPr/>
        </p:nvSpPr>
        <p:spPr>
          <a:xfrm>
            <a:off x="142844" y="6357958"/>
            <a:ext cx="8820000"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1443372" y="5064768"/>
            <a:ext cx="2700000" cy="900000"/>
          </a:xfrm>
          <a:prstGeom prst="ellipse">
            <a:avLst/>
          </a:prstGeom>
          <a:solidFill>
            <a:schemeClr val="accent3">
              <a:lumMod val="60000"/>
              <a:lumOff val="40000"/>
            </a:schemeClr>
          </a:solidFill>
          <a:ln w="3175">
            <a:solidFill>
              <a:schemeClr val="accent1"/>
            </a:solidFill>
          </a:ln>
        </p:spPr>
        <p:txBody>
          <a:bodyPr wrap="square">
            <a:spAutoFit/>
          </a:bodyPr>
          <a:lstStyle/>
          <a:p>
            <a:pPr algn="ctr">
              <a:spcAft>
                <a:spcPts val="300"/>
              </a:spcAft>
            </a:pPr>
            <a:endParaRPr lang="fr-FR" sz="1100" b="1" dirty="0" smtClean="0">
              <a:solidFill>
                <a:srgbClr val="FF0000"/>
              </a:solidFill>
            </a:endParaRPr>
          </a:p>
        </p:txBody>
      </p:sp>
      <p:pic>
        <p:nvPicPr>
          <p:cNvPr id="4098" name="Picture 2" descr="Faculté Droit, Economie, Gestion, AES"/>
          <p:cNvPicPr>
            <a:picLocks noChangeAspect="1" noChangeArrowheads="1"/>
          </p:cNvPicPr>
          <p:nvPr/>
        </p:nvPicPr>
        <p:blipFill>
          <a:blip r:embed="rId3" cstate="print"/>
          <a:srcRect/>
          <a:stretch>
            <a:fillRect/>
          </a:stretch>
        </p:blipFill>
        <p:spPr bwMode="auto">
          <a:xfrm>
            <a:off x="5027074" y="1312306"/>
            <a:ext cx="1188000" cy="1188000"/>
          </a:xfrm>
          <a:prstGeom prst="rect">
            <a:avLst/>
          </a:prstGeom>
          <a:noFill/>
        </p:spPr>
      </p:pic>
      <p:sp>
        <p:nvSpPr>
          <p:cNvPr id="13" name="Rectangle avec flèche vers le bas 12"/>
          <p:cNvSpPr/>
          <p:nvPr/>
        </p:nvSpPr>
        <p:spPr>
          <a:xfrm>
            <a:off x="6715140" y="2052393"/>
            <a:ext cx="1255472" cy="432000"/>
          </a:xfrm>
          <a:prstGeom prst="downArrowCallout">
            <a:avLst/>
          </a:prstGeom>
          <a:solidFill>
            <a:schemeClr val="accent6">
              <a:lumMod val="40000"/>
              <a:lumOff val="60000"/>
            </a:schemeClr>
          </a:solidFill>
          <a:ln w="3175">
            <a:solidFill>
              <a:schemeClr val="tx1"/>
            </a:solidFill>
          </a:ln>
        </p:spPr>
        <p:txBody>
          <a:bodyPr wrap="none">
            <a:spAutoFit/>
          </a:bodyPr>
          <a:lstStyle/>
          <a:p>
            <a:r>
              <a:rPr lang="ar-DZ" sz="1300" b="1" dirty="0" smtClean="0">
                <a:solidFill>
                  <a:srgbClr val="FF0000"/>
                </a:solidFill>
              </a:rPr>
              <a:t>المسؤولیة والكفاءة </a:t>
            </a:r>
            <a:endParaRPr lang="fr-FR" sz="1300" dirty="0">
              <a:solidFill>
                <a:srgbClr val="FF0000"/>
              </a:solidFill>
            </a:endParaRPr>
          </a:p>
        </p:txBody>
      </p:sp>
      <p:cxnSp>
        <p:nvCxnSpPr>
          <p:cNvPr id="14" name="Connecteur droit 13"/>
          <p:cNvCxnSpPr/>
          <p:nvPr/>
        </p:nvCxnSpPr>
        <p:spPr>
          <a:xfrm rot="5400000">
            <a:off x="3951569" y="4231148"/>
            <a:ext cx="338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à coins arrondis 14"/>
          <p:cNvSpPr/>
          <p:nvPr/>
        </p:nvSpPr>
        <p:spPr>
          <a:xfrm>
            <a:off x="6143636" y="2714620"/>
            <a:ext cx="2376000" cy="553343"/>
          </a:xfrm>
          <a:prstGeom prst="roundRect">
            <a:avLst/>
          </a:prstGeom>
          <a:solidFill>
            <a:schemeClr val="accent6">
              <a:lumMod val="20000"/>
              <a:lumOff val="80000"/>
            </a:schemeClr>
          </a:solidFill>
          <a:ln w="3175">
            <a:solidFill>
              <a:schemeClr val="bg1"/>
            </a:solidFill>
          </a:ln>
        </p:spPr>
        <p:txBody>
          <a:bodyPr>
            <a:spAutoFit/>
          </a:bodyPr>
          <a:lstStyle/>
          <a:p>
            <a:pPr algn="ctr">
              <a:spcAft>
                <a:spcPts val="300"/>
              </a:spcAft>
            </a:pPr>
            <a:r>
              <a:rPr lang="ar-DZ" sz="1200" dirty="0" smtClean="0"/>
              <a:t>المفاهيم التكميلية التي تم تطويرها بفضل</a:t>
            </a:r>
            <a:endParaRPr lang="fr-FR" sz="1200" dirty="0" smtClean="0"/>
          </a:p>
          <a:p>
            <a:pPr algn="ctr"/>
            <a:r>
              <a:rPr lang="ar-DZ" sz="1200" dirty="0" smtClean="0"/>
              <a:t> إدارة ديمقراطية وأخلاقية للمؤسسة الجامعية</a:t>
            </a:r>
            <a:endParaRPr lang="fr-FR" sz="1200" dirty="0" smtClean="0"/>
          </a:p>
        </p:txBody>
      </p:sp>
      <p:sp>
        <p:nvSpPr>
          <p:cNvPr id="16" name="Rectangle à coins arrondis 15"/>
          <p:cNvSpPr/>
          <p:nvPr/>
        </p:nvSpPr>
        <p:spPr>
          <a:xfrm>
            <a:off x="5870280" y="3780570"/>
            <a:ext cx="2916000" cy="684000"/>
          </a:xfrm>
          <a:prstGeom prst="roundRect">
            <a:avLst/>
          </a:prstGeom>
          <a:solidFill>
            <a:schemeClr val="accent6">
              <a:lumMod val="20000"/>
              <a:lumOff val="80000"/>
            </a:schemeClr>
          </a:solidFill>
          <a:ln w="3175">
            <a:solidFill>
              <a:schemeClr val="bg1"/>
            </a:solidFill>
          </a:ln>
        </p:spPr>
        <p:txBody>
          <a:bodyPr>
            <a:spAutoFit/>
          </a:bodyPr>
          <a:lstStyle/>
          <a:p>
            <a:pPr algn="ctr">
              <a:spcAft>
                <a:spcPts val="200"/>
              </a:spcAft>
            </a:pPr>
            <a:r>
              <a:rPr lang="ar-DZ" sz="1200" dirty="0" smtClean="0"/>
              <a:t>تضمن توازنًا جيدًا بين الحاجة إلى إدارة فعالة وضرورة تشجيع مشاركة أعضاء مجتمع الجامعة من خلال إشراك </a:t>
            </a:r>
            <a:endParaRPr lang="fr-FR" sz="1200" dirty="0" smtClean="0"/>
          </a:p>
          <a:p>
            <a:pPr algn="ctr">
              <a:spcAft>
                <a:spcPts val="300"/>
              </a:spcAft>
            </a:pPr>
            <a:r>
              <a:rPr lang="ar-DZ" sz="1200" dirty="0" smtClean="0"/>
              <a:t>جميع أصحاب المصلحة بالجامعة في عملية صنع القرار</a:t>
            </a:r>
            <a:endParaRPr lang="fr-FR" sz="1200" dirty="0" smtClean="0"/>
          </a:p>
          <a:p>
            <a:pPr algn="ctr">
              <a:spcAft>
                <a:spcPts val="300"/>
              </a:spcAft>
            </a:pPr>
            <a:r>
              <a:rPr lang="ar-DZ" sz="1200" dirty="0" smtClean="0"/>
              <a:t> </a:t>
            </a:r>
            <a:endParaRPr lang="fr-FR" sz="1200" dirty="0" smtClean="0"/>
          </a:p>
        </p:txBody>
      </p:sp>
      <p:sp>
        <p:nvSpPr>
          <p:cNvPr id="17" name="Ellipse 16"/>
          <p:cNvSpPr/>
          <p:nvPr/>
        </p:nvSpPr>
        <p:spPr>
          <a:xfrm>
            <a:off x="6411404" y="5072073"/>
            <a:ext cx="1908000" cy="684000"/>
          </a:xfrm>
          <a:prstGeom prst="ellipse">
            <a:avLst/>
          </a:prstGeom>
          <a:solidFill>
            <a:schemeClr val="accent6">
              <a:lumMod val="60000"/>
              <a:lumOff val="40000"/>
            </a:schemeClr>
          </a:solidFill>
          <a:ln w="3175">
            <a:solidFill>
              <a:schemeClr val="accent1"/>
            </a:solidFill>
          </a:ln>
        </p:spPr>
        <p:txBody>
          <a:bodyPr wrap="square">
            <a:spAutoFit/>
          </a:bodyPr>
          <a:lstStyle/>
          <a:p>
            <a:pPr algn="ctr">
              <a:spcAft>
                <a:spcPts val="300"/>
              </a:spcAft>
            </a:pPr>
            <a:endParaRPr lang="fr-FR" sz="1200" b="1" dirty="0">
              <a:solidFill>
                <a:srgbClr val="FF0000"/>
              </a:solidFill>
            </a:endParaRPr>
          </a:p>
        </p:txBody>
      </p:sp>
      <p:sp>
        <p:nvSpPr>
          <p:cNvPr id="18" name="Rectangle 17"/>
          <p:cNvSpPr/>
          <p:nvPr/>
        </p:nvSpPr>
        <p:spPr>
          <a:xfrm>
            <a:off x="1428728" y="5214950"/>
            <a:ext cx="2736000" cy="677108"/>
          </a:xfrm>
          <a:prstGeom prst="rect">
            <a:avLst/>
          </a:prstGeom>
        </p:spPr>
        <p:txBody>
          <a:bodyPr>
            <a:spAutoFit/>
          </a:bodyPr>
          <a:lstStyle/>
          <a:p>
            <a:pPr algn="ctr">
              <a:spcAft>
                <a:spcPts val="300"/>
              </a:spcAft>
            </a:pPr>
            <a:r>
              <a:rPr lang="fr-FR" sz="1100" b="1" i="1" dirty="0" smtClean="0">
                <a:solidFill>
                  <a:srgbClr val="FF0000"/>
                </a:solidFill>
              </a:rPr>
              <a:t>Les questions scientifiques </a:t>
            </a:r>
            <a:endParaRPr lang="ar-DZ" sz="1100" b="1" i="1" dirty="0" smtClean="0">
              <a:solidFill>
                <a:srgbClr val="FF0000"/>
              </a:solidFill>
            </a:endParaRPr>
          </a:p>
          <a:p>
            <a:pPr algn="ctr">
              <a:spcAft>
                <a:spcPts val="300"/>
              </a:spcAft>
            </a:pPr>
            <a:r>
              <a:rPr lang="fr-FR" sz="1100" b="1" i="1" dirty="0" smtClean="0">
                <a:solidFill>
                  <a:srgbClr val="FF0000"/>
                </a:solidFill>
              </a:rPr>
              <a:t>restent</a:t>
            </a:r>
            <a:r>
              <a:rPr lang="ar-DZ" sz="1100" b="1" i="1" dirty="0" smtClean="0">
                <a:solidFill>
                  <a:srgbClr val="FF0000"/>
                </a:solidFill>
              </a:rPr>
              <a:t> </a:t>
            </a:r>
            <a:r>
              <a:rPr lang="fr-FR" sz="1100" b="1" i="1" dirty="0" smtClean="0">
                <a:solidFill>
                  <a:srgbClr val="FF0000"/>
                </a:solidFill>
              </a:rPr>
              <a:t>du ressort exclusif des </a:t>
            </a:r>
            <a:endParaRPr lang="ar-DZ" sz="1100" b="1" i="1" dirty="0" smtClean="0">
              <a:solidFill>
                <a:srgbClr val="FF0000"/>
              </a:solidFill>
            </a:endParaRPr>
          </a:p>
          <a:p>
            <a:pPr algn="ctr">
              <a:spcAft>
                <a:spcPts val="300"/>
              </a:spcAft>
            </a:pPr>
            <a:r>
              <a:rPr lang="fr-FR" sz="1100" b="1" i="1" dirty="0" smtClean="0">
                <a:solidFill>
                  <a:srgbClr val="FF0000"/>
                </a:solidFill>
              </a:rPr>
              <a:t>enseignants-chercheurs</a:t>
            </a:r>
          </a:p>
        </p:txBody>
      </p:sp>
      <p:sp>
        <p:nvSpPr>
          <p:cNvPr id="19" name="Rectangle 18"/>
          <p:cNvSpPr/>
          <p:nvPr/>
        </p:nvSpPr>
        <p:spPr>
          <a:xfrm>
            <a:off x="6357966" y="5214950"/>
            <a:ext cx="2071686" cy="469359"/>
          </a:xfrm>
          <a:prstGeom prst="rect">
            <a:avLst/>
          </a:prstGeom>
        </p:spPr>
        <p:txBody>
          <a:bodyPr wrap="square">
            <a:spAutoFit/>
          </a:bodyPr>
          <a:lstStyle/>
          <a:p>
            <a:pPr algn="ctr">
              <a:spcAft>
                <a:spcPts val="300"/>
              </a:spcAft>
            </a:pPr>
            <a:r>
              <a:rPr lang="ar-DZ" sz="1100" b="1" dirty="0" smtClean="0">
                <a:solidFill>
                  <a:srgbClr val="FF0000"/>
                </a:solidFill>
              </a:rPr>
              <a:t> تظل المسائل العلمية المسؤولية </a:t>
            </a:r>
            <a:endParaRPr lang="fr-FR" sz="1100" b="1" dirty="0" smtClean="0">
              <a:solidFill>
                <a:srgbClr val="FF0000"/>
              </a:solidFill>
            </a:endParaRPr>
          </a:p>
          <a:p>
            <a:pPr algn="ctr"/>
            <a:r>
              <a:rPr lang="ar-DZ" sz="1100" b="1" dirty="0" err="1" smtClean="0">
                <a:solidFill>
                  <a:srgbClr val="FF0000"/>
                </a:solidFill>
              </a:rPr>
              <a:t>الحصرية</a:t>
            </a:r>
            <a:r>
              <a:rPr lang="ar-DZ" sz="1100" b="1" dirty="0" smtClean="0">
                <a:solidFill>
                  <a:srgbClr val="FF0000"/>
                </a:solidFill>
              </a:rPr>
              <a:t> للأساتذة </a:t>
            </a:r>
            <a:r>
              <a:rPr lang="ar-DZ" sz="1100" b="1" i="1" dirty="0" smtClean="0">
                <a:solidFill>
                  <a:srgbClr val="FF0000"/>
                </a:solidFill>
              </a:rPr>
              <a:t>-</a:t>
            </a:r>
            <a:r>
              <a:rPr lang="ar-DZ" sz="1100" b="1" dirty="0" smtClean="0">
                <a:solidFill>
                  <a:srgbClr val="FF0000"/>
                </a:solidFill>
              </a:rPr>
              <a:t>الباحثين</a:t>
            </a:r>
            <a:endParaRPr lang="fr-FR" sz="1100" b="1" dirty="0">
              <a:solidFill>
                <a:srgbClr val="FF0000"/>
              </a:solidFill>
            </a:endParaRPr>
          </a:p>
        </p:txBody>
      </p:sp>
      <p:sp>
        <p:nvSpPr>
          <p:cNvPr id="20" name="Rectangle 19"/>
          <p:cNvSpPr/>
          <p:nvPr/>
        </p:nvSpPr>
        <p:spPr>
          <a:xfrm>
            <a:off x="616528" y="214290"/>
            <a:ext cx="7956000" cy="288000"/>
          </a:xfrm>
          <a:prstGeom prst="rect">
            <a:avLst/>
          </a:prstGeom>
          <a:solidFill>
            <a:schemeClr val="accent3">
              <a:lumMod val="20000"/>
              <a:lumOff val="80000"/>
            </a:schemeClr>
          </a:solidFill>
        </p:spPr>
        <p:txBody>
          <a:bodyPr wrap="square">
            <a:spAutoFit/>
          </a:bodyPr>
          <a:lstStyle/>
          <a:p>
            <a:pPr algn="ctr">
              <a:spcAft>
                <a:spcPts val="1200"/>
              </a:spcAft>
            </a:pPr>
            <a:r>
              <a:rPr lang="fr-FR" sz="1300" b="1" dirty="0" smtClean="0">
                <a:ea typeface="Times New Roman" pitchFamily="18" charset="0"/>
                <a:cs typeface="Times New Roman" pitchFamily="18" charset="0"/>
              </a:rPr>
              <a:t>CHAP. II :</a:t>
            </a:r>
            <a:r>
              <a:rPr lang="fr-FR" sz="1300" dirty="0" smtClean="0">
                <a:ea typeface="Times New Roman" pitchFamily="18" charset="0"/>
                <a:cs typeface="Arial" pitchFamily="34" charset="0"/>
              </a:rPr>
              <a:t> </a:t>
            </a:r>
            <a:r>
              <a:rPr lang="fr-FR" sz="1300" b="1" dirty="0" smtClean="0">
                <a:ea typeface="Times New Roman" pitchFamily="18" charset="0"/>
                <a:cs typeface="Times New Roman" pitchFamily="18" charset="0"/>
              </a:rPr>
              <a:t>RAPPEL SUR LA CHARTE DE DÉONTOLOGIE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ET D’ÉTHIQUE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UNIVERSITAIRES</a:t>
            </a:r>
          </a:p>
          <a:p>
            <a:pPr lvl="0" algn="ctr" eaLnBrk="0" fontAlgn="base" hangingPunct="0">
              <a:spcBef>
                <a:spcPct val="0"/>
              </a:spcBef>
              <a:spcAft>
                <a:spcPts val="600"/>
              </a:spcAft>
            </a:pPr>
            <a:endParaRPr lang="fr-FR" sz="1400" b="1" dirty="0" smtClean="0">
              <a:ea typeface="Times New Roman" pitchFamily="18" charset="0"/>
              <a:cs typeface="Times New Roman" pitchFamily="18" charset="0"/>
            </a:endParaRPr>
          </a:p>
        </p:txBody>
      </p:sp>
      <p:sp>
        <p:nvSpPr>
          <p:cNvPr id="21" name="Rectangle 2"/>
          <p:cNvSpPr>
            <a:spLocks noChangeArrowheads="1"/>
          </p:cNvSpPr>
          <p:nvPr/>
        </p:nvSpPr>
        <p:spPr bwMode="auto">
          <a:xfrm>
            <a:off x="175504" y="642918"/>
            <a:ext cx="3924000" cy="2616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100" b="1" dirty="0" smtClean="0"/>
              <a:t>II.2. PRINCIPES FONDAMENTAUX DE LA CHARTE</a:t>
            </a:r>
            <a:endParaRPr lang="fr-FR" sz="1100" dirty="0"/>
          </a:p>
        </p:txBody>
      </p:sp>
      <p:sp>
        <p:nvSpPr>
          <p:cNvPr id="22" name="Rectangle 21"/>
          <p:cNvSpPr/>
          <p:nvPr/>
        </p:nvSpPr>
        <p:spPr>
          <a:xfrm>
            <a:off x="7706280" y="1071546"/>
            <a:ext cx="1152000" cy="252000"/>
          </a:xfrm>
          <a:prstGeom prst="rect">
            <a:avLst/>
          </a:prstGeom>
          <a:solidFill>
            <a:schemeClr val="accent6">
              <a:lumMod val="20000"/>
              <a:lumOff val="80000"/>
            </a:schemeClr>
          </a:solidFill>
        </p:spPr>
        <p:txBody>
          <a:bodyPr wrap="none">
            <a:spAutoFit/>
          </a:bodyPr>
          <a:lstStyle/>
          <a:p>
            <a:r>
              <a:rPr lang="ar-DZ" sz="1200" b="1" dirty="0" smtClean="0">
                <a:solidFill>
                  <a:srgbClr val="FF0000"/>
                </a:solidFill>
              </a:rPr>
              <a:t>المسؤولیة والكفاءة </a:t>
            </a:r>
            <a:endParaRPr lang="fr-FR" sz="1200"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25</a:t>
            </a:fld>
            <a:endParaRPr lang="fr-FR"/>
          </a:p>
        </p:txBody>
      </p:sp>
      <p:sp>
        <p:nvSpPr>
          <p:cNvPr id="6" name="Rectangle 5"/>
          <p:cNvSpPr/>
          <p:nvPr/>
        </p:nvSpPr>
        <p:spPr>
          <a:xfrm>
            <a:off x="182248" y="1071546"/>
            <a:ext cx="2124000" cy="276999"/>
          </a:xfrm>
          <a:prstGeom prst="rect">
            <a:avLst/>
          </a:prstGeom>
          <a:solidFill>
            <a:schemeClr val="accent3">
              <a:lumMod val="20000"/>
              <a:lumOff val="80000"/>
            </a:schemeClr>
          </a:solidFill>
          <a:ln>
            <a:solidFill>
              <a:schemeClr val="bg1"/>
            </a:solidFill>
          </a:ln>
        </p:spPr>
        <p:txBody>
          <a:bodyPr wrap="square">
            <a:spAutoFit/>
          </a:bodyPr>
          <a:lstStyle/>
          <a:p>
            <a:r>
              <a:rPr lang="fr-FR" sz="1200" b="1" dirty="0" smtClean="0">
                <a:solidFill>
                  <a:srgbClr val="FF0000"/>
                </a:solidFill>
              </a:rPr>
              <a:t>II.2.4. Le respect mutuel </a:t>
            </a:r>
            <a:endParaRPr lang="fr-FR" sz="1200" dirty="0" smtClean="0">
              <a:solidFill>
                <a:srgbClr val="FF0000"/>
              </a:solidFill>
            </a:endParaRPr>
          </a:p>
        </p:txBody>
      </p:sp>
      <p:sp>
        <p:nvSpPr>
          <p:cNvPr id="7" name="Rectangle avec flèche vers le bas 6"/>
          <p:cNvSpPr/>
          <p:nvPr/>
        </p:nvSpPr>
        <p:spPr>
          <a:xfrm>
            <a:off x="1629554" y="2052393"/>
            <a:ext cx="1728000" cy="424339"/>
          </a:xfrm>
          <a:prstGeom prst="downArrowCallout">
            <a:avLst/>
          </a:prstGeom>
          <a:solidFill>
            <a:schemeClr val="accent3">
              <a:lumMod val="60000"/>
              <a:lumOff val="40000"/>
            </a:schemeClr>
          </a:solidFill>
          <a:ln w="3175">
            <a:solidFill>
              <a:schemeClr val="tx1"/>
            </a:solidFill>
          </a:ln>
        </p:spPr>
        <p:txBody>
          <a:bodyPr wrap="square">
            <a:spAutoFit/>
          </a:bodyPr>
          <a:lstStyle/>
          <a:p>
            <a:r>
              <a:rPr lang="fr-FR" sz="1200" b="1" dirty="0" smtClean="0">
                <a:solidFill>
                  <a:srgbClr val="FF0000"/>
                </a:solidFill>
              </a:rPr>
              <a:t>RESPECT MUTUEL</a:t>
            </a:r>
            <a:endParaRPr lang="fr-FR" sz="1200" dirty="0">
              <a:solidFill>
                <a:srgbClr val="FF0000"/>
              </a:solidFill>
            </a:endParaRPr>
          </a:p>
        </p:txBody>
      </p:sp>
      <p:sp>
        <p:nvSpPr>
          <p:cNvPr id="8" name="Rectangle à coins arrondis 7"/>
          <p:cNvSpPr/>
          <p:nvPr/>
        </p:nvSpPr>
        <p:spPr>
          <a:xfrm>
            <a:off x="758248" y="2693905"/>
            <a:ext cx="3528000" cy="306467"/>
          </a:xfrm>
          <a:prstGeom prst="roundRect">
            <a:avLst/>
          </a:prstGeom>
          <a:solidFill>
            <a:schemeClr val="accent3">
              <a:lumMod val="20000"/>
              <a:lumOff val="80000"/>
            </a:schemeClr>
          </a:solidFill>
          <a:ln w="3175">
            <a:solidFill>
              <a:schemeClr val="bg1"/>
            </a:solidFill>
          </a:ln>
        </p:spPr>
        <p:txBody>
          <a:bodyPr>
            <a:spAutoFit/>
          </a:bodyPr>
          <a:lstStyle/>
          <a:p>
            <a:r>
              <a:rPr lang="fr-FR" sz="1200" dirty="0" smtClean="0"/>
              <a:t>Le respect de l'autre se fonde sur le respect de soi</a:t>
            </a:r>
            <a:endParaRPr lang="fr-FR" sz="1200" dirty="0"/>
          </a:p>
        </p:txBody>
      </p:sp>
      <p:sp>
        <p:nvSpPr>
          <p:cNvPr id="9" name="Rectangle à coins arrondis 8"/>
          <p:cNvSpPr/>
          <p:nvPr/>
        </p:nvSpPr>
        <p:spPr>
          <a:xfrm>
            <a:off x="830810" y="3357562"/>
            <a:ext cx="3384000" cy="749141"/>
          </a:xfrm>
          <a:prstGeom prst="roundRect">
            <a:avLst/>
          </a:prstGeom>
          <a:solidFill>
            <a:schemeClr val="accent3">
              <a:lumMod val="20000"/>
              <a:lumOff val="80000"/>
            </a:schemeClr>
          </a:solidFill>
          <a:ln>
            <a:solidFill>
              <a:schemeClr val="bg1"/>
            </a:solidFill>
          </a:ln>
        </p:spPr>
        <p:txBody>
          <a:bodyPr wrap="square">
            <a:spAutoFit/>
          </a:bodyPr>
          <a:lstStyle/>
          <a:p>
            <a:pPr algn="ctr">
              <a:spcAft>
                <a:spcPts val="300"/>
              </a:spcAft>
            </a:pPr>
            <a:r>
              <a:rPr lang="fr-FR" sz="1100" dirty="0" smtClean="0"/>
              <a:t>Tous les membres de la communauté universitaire </a:t>
            </a:r>
            <a:endParaRPr lang="ar-DZ" sz="1100" dirty="0" smtClean="0"/>
          </a:p>
          <a:p>
            <a:pPr algn="ctr">
              <a:spcAft>
                <a:spcPts val="300"/>
              </a:spcAft>
            </a:pPr>
            <a:r>
              <a:rPr lang="fr-FR" sz="1100" dirty="0" smtClean="0"/>
              <a:t>doivent s'interdire toute forme de violence </a:t>
            </a:r>
            <a:endParaRPr lang="ar-DZ" sz="1100" dirty="0" smtClean="0"/>
          </a:p>
          <a:p>
            <a:pPr algn="ctr">
              <a:spcAft>
                <a:spcPts val="300"/>
              </a:spcAft>
            </a:pPr>
            <a:r>
              <a:rPr lang="fr-FR" sz="1100" dirty="0" smtClean="0"/>
              <a:t>symbolique, physique ou verbale</a:t>
            </a:r>
          </a:p>
        </p:txBody>
      </p:sp>
      <p:sp>
        <p:nvSpPr>
          <p:cNvPr id="10" name="Rectangle à coins arrondis 9"/>
          <p:cNvSpPr/>
          <p:nvPr/>
        </p:nvSpPr>
        <p:spPr>
          <a:xfrm>
            <a:off x="903372" y="4500570"/>
            <a:ext cx="3240000" cy="720000"/>
          </a:xfrm>
          <a:prstGeom prst="roundRect">
            <a:avLst/>
          </a:prstGeom>
          <a:solidFill>
            <a:schemeClr val="accent3">
              <a:lumMod val="20000"/>
              <a:lumOff val="80000"/>
            </a:schemeClr>
          </a:solidFill>
          <a:ln>
            <a:solidFill>
              <a:schemeClr val="bg1"/>
            </a:solidFill>
          </a:ln>
        </p:spPr>
        <p:txBody>
          <a:bodyPr wrap="square">
            <a:spAutoFit/>
          </a:bodyPr>
          <a:lstStyle/>
          <a:p>
            <a:pPr algn="ctr">
              <a:spcAft>
                <a:spcPts val="300"/>
              </a:spcAft>
            </a:pPr>
            <a:r>
              <a:rPr lang="fr-FR" sz="1100" dirty="0" smtClean="0"/>
              <a:t>Ils doivent être traités avec respect et équité et </a:t>
            </a:r>
            <a:endParaRPr lang="ar-DZ" sz="1100" dirty="0" smtClean="0"/>
          </a:p>
          <a:p>
            <a:pPr algn="ctr">
              <a:spcAft>
                <a:spcPts val="300"/>
              </a:spcAft>
            </a:pPr>
            <a:r>
              <a:rPr lang="fr-FR" sz="1100" dirty="0" smtClean="0"/>
              <a:t>s'engager à se comporter de la même façon, quel</a:t>
            </a:r>
            <a:endParaRPr lang="ar-DZ" sz="1100" dirty="0" smtClean="0"/>
          </a:p>
          <a:p>
            <a:pPr algn="ctr">
              <a:spcAft>
                <a:spcPts val="300"/>
              </a:spcAft>
            </a:pPr>
            <a:r>
              <a:rPr lang="fr-FR" sz="1100" dirty="0" smtClean="0"/>
              <a:t> que soit le niveau hiérarchique des partenaires</a:t>
            </a:r>
          </a:p>
        </p:txBody>
      </p:sp>
      <p:sp>
        <p:nvSpPr>
          <p:cNvPr id="12" name="Rectangle 11"/>
          <p:cNvSpPr/>
          <p:nvPr/>
        </p:nvSpPr>
        <p:spPr>
          <a:xfrm>
            <a:off x="142844" y="6286520"/>
            <a:ext cx="8820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6" name="Picture 4" descr="A stylized black and white person shaking hands Stock Photo - Alamy"/>
          <p:cNvPicPr>
            <a:picLocks noChangeAspect="1" noChangeArrowheads="1"/>
          </p:cNvPicPr>
          <p:nvPr/>
        </p:nvPicPr>
        <p:blipFill>
          <a:blip r:embed="rId3"/>
          <a:srcRect/>
          <a:stretch>
            <a:fillRect/>
          </a:stretch>
        </p:blipFill>
        <p:spPr bwMode="auto">
          <a:xfrm>
            <a:off x="4357686" y="1125537"/>
            <a:ext cx="1285884" cy="1374769"/>
          </a:xfrm>
          <a:prstGeom prst="rect">
            <a:avLst/>
          </a:prstGeom>
          <a:noFill/>
        </p:spPr>
      </p:pic>
      <p:sp>
        <p:nvSpPr>
          <p:cNvPr id="14" name="Rectangle 13"/>
          <p:cNvSpPr/>
          <p:nvPr/>
        </p:nvSpPr>
        <p:spPr>
          <a:xfrm>
            <a:off x="142844" y="6643710"/>
            <a:ext cx="8928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15"/>
          <p:cNvCxnSpPr/>
          <p:nvPr/>
        </p:nvCxnSpPr>
        <p:spPr>
          <a:xfrm>
            <a:off x="142844" y="6643710"/>
            <a:ext cx="8856000" cy="1588"/>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rot="10800000">
            <a:off x="142844" y="6286520"/>
            <a:ext cx="1588" cy="396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078" name="Picture 6" descr="Les valeurs personnelles et professionnelles - Cours soignants"/>
          <p:cNvPicPr>
            <a:picLocks noChangeAspect="1" noChangeArrowheads="1"/>
          </p:cNvPicPr>
          <p:nvPr/>
        </p:nvPicPr>
        <p:blipFill>
          <a:blip r:embed="rId4"/>
          <a:srcRect/>
          <a:stretch>
            <a:fillRect/>
          </a:stretch>
        </p:blipFill>
        <p:spPr bwMode="auto">
          <a:xfrm>
            <a:off x="4201884" y="5357823"/>
            <a:ext cx="1656000" cy="1240402"/>
          </a:xfrm>
          <a:prstGeom prst="rect">
            <a:avLst/>
          </a:prstGeom>
          <a:noFill/>
        </p:spPr>
      </p:pic>
      <p:sp>
        <p:nvSpPr>
          <p:cNvPr id="17" name="Rectangle avec flèche vers le bas 16"/>
          <p:cNvSpPr/>
          <p:nvPr/>
        </p:nvSpPr>
        <p:spPr>
          <a:xfrm>
            <a:off x="6500826" y="1980955"/>
            <a:ext cx="1091966" cy="432000"/>
          </a:xfrm>
          <a:prstGeom prst="downArrowCallout">
            <a:avLst/>
          </a:prstGeom>
          <a:solidFill>
            <a:schemeClr val="accent6">
              <a:lumMod val="40000"/>
              <a:lumOff val="60000"/>
            </a:schemeClr>
          </a:solidFill>
          <a:ln w="3175">
            <a:solidFill>
              <a:schemeClr val="tx1"/>
            </a:solidFill>
          </a:ln>
        </p:spPr>
        <p:txBody>
          <a:bodyPr wrap="none">
            <a:spAutoFit/>
          </a:bodyPr>
          <a:lstStyle/>
          <a:p>
            <a:r>
              <a:rPr lang="ar-DZ" sz="1300" b="1" dirty="0" smtClean="0">
                <a:solidFill>
                  <a:srgbClr val="FF0000"/>
                </a:solidFill>
              </a:rPr>
              <a:t>الاحترام المتبادل </a:t>
            </a:r>
            <a:endParaRPr lang="fr-FR" sz="1300" dirty="0">
              <a:solidFill>
                <a:srgbClr val="FF0000"/>
              </a:solidFill>
            </a:endParaRPr>
          </a:p>
        </p:txBody>
      </p:sp>
      <p:sp>
        <p:nvSpPr>
          <p:cNvPr id="19" name="Rectangle 18"/>
          <p:cNvSpPr/>
          <p:nvPr/>
        </p:nvSpPr>
        <p:spPr>
          <a:xfrm>
            <a:off x="4214810" y="2285992"/>
            <a:ext cx="1500198"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Connecteur droit 19"/>
          <p:cNvCxnSpPr/>
          <p:nvPr/>
        </p:nvCxnSpPr>
        <p:spPr>
          <a:xfrm rot="5400000">
            <a:off x="3506628" y="3779992"/>
            <a:ext cx="29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à coins arrondis 20"/>
          <p:cNvSpPr/>
          <p:nvPr/>
        </p:nvSpPr>
        <p:spPr>
          <a:xfrm>
            <a:off x="6000760" y="2643182"/>
            <a:ext cx="2052000" cy="306467"/>
          </a:xfrm>
          <a:prstGeom prst="roundRect">
            <a:avLst/>
          </a:prstGeom>
          <a:solidFill>
            <a:schemeClr val="accent6">
              <a:lumMod val="20000"/>
              <a:lumOff val="80000"/>
            </a:schemeClr>
          </a:solidFill>
          <a:ln w="3175">
            <a:solidFill>
              <a:schemeClr val="bg1"/>
            </a:solidFill>
          </a:ln>
        </p:spPr>
        <p:txBody>
          <a:bodyPr wrap="none">
            <a:spAutoFit/>
          </a:bodyPr>
          <a:lstStyle/>
          <a:p>
            <a:r>
              <a:rPr lang="ar-DZ" sz="1200" dirty="0" smtClean="0"/>
              <a:t>احترام الآخرين مبني على احترام الذات</a:t>
            </a:r>
            <a:endParaRPr lang="fr-FR" sz="1200" dirty="0"/>
          </a:p>
        </p:txBody>
      </p:sp>
      <p:sp>
        <p:nvSpPr>
          <p:cNvPr id="22" name="Rectangle à coins arrondis 21"/>
          <p:cNvSpPr/>
          <p:nvPr/>
        </p:nvSpPr>
        <p:spPr>
          <a:xfrm>
            <a:off x="5572132" y="3500438"/>
            <a:ext cx="2952000" cy="540000"/>
          </a:xfrm>
          <a:prstGeom prst="roundRect">
            <a:avLst/>
          </a:prstGeom>
          <a:solidFill>
            <a:schemeClr val="accent6">
              <a:lumMod val="20000"/>
              <a:lumOff val="80000"/>
            </a:schemeClr>
          </a:solidFill>
          <a:ln w="3175">
            <a:solidFill>
              <a:schemeClr val="bg1"/>
            </a:solidFill>
          </a:ln>
        </p:spPr>
        <p:txBody>
          <a:bodyPr>
            <a:spAutoFit/>
          </a:bodyPr>
          <a:lstStyle/>
          <a:p>
            <a:pPr algn="ctr">
              <a:spcAft>
                <a:spcPts val="300"/>
              </a:spcAft>
            </a:pPr>
            <a:r>
              <a:rPr lang="ar-DZ" sz="1200" dirty="0" smtClean="0"/>
              <a:t>يجب على جميع أعضاء المجتمع الجامعي الامتناع عن</a:t>
            </a:r>
          </a:p>
          <a:p>
            <a:pPr algn="ctr"/>
            <a:r>
              <a:rPr lang="ar-DZ" sz="1200" dirty="0" smtClean="0"/>
              <a:t> أي شكل من أشكال العنف الرمزي أو الجسدي أو اللفظي</a:t>
            </a:r>
            <a:endParaRPr lang="fr-FR" sz="1200" dirty="0"/>
          </a:p>
        </p:txBody>
      </p:sp>
      <p:sp>
        <p:nvSpPr>
          <p:cNvPr id="23" name="Rectangle à coins arrondis 22"/>
          <p:cNvSpPr/>
          <p:nvPr/>
        </p:nvSpPr>
        <p:spPr>
          <a:xfrm>
            <a:off x="5500694" y="4500570"/>
            <a:ext cx="3060000" cy="540000"/>
          </a:xfrm>
          <a:prstGeom prst="roundRect">
            <a:avLst/>
          </a:prstGeom>
          <a:solidFill>
            <a:schemeClr val="accent6">
              <a:lumMod val="20000"/>
              <a:lumOff val="80000"/>
            </a:schemeClr>
          </a:solidFill>
          <a:ln w="3175">
            <a:solidFill>
              <a:schemeClr val="bg1"/>
            </a:solidFill>
          </a:ln>
        </p:spPr>
        <p:txBody>
          <a:bodyPr>
            <a:spAutoFit/>
          </a:bodyPr>
          <a:lstStyle/>
          <a:p>
            <a:pPr algn="ctr">
              <a:spcAft>
                <a:spcPts val="300"/>
              </a:spcAft>
            </a:pPr>
            <a:r>
              <a:rPr lang="ar-DZ" sz="1200" dirty="0" smtClean="0"/>
              <a:t>يجب أن يعاملوا باحترام وإنصاف وأن يتعهدوا بالتصرف</a:t>
            </a:r>
          </a:p>
          <a:p>
            <a:pPr algn="ctr"/>
            <a:r>
              <a:rPr lang="ar-DZ" sz="1200" dirty="0" smtClean="0"/>
              <a:t> بنفس الطريقة ، بغض النظر عن المستوى الهرمي للشركاء</a:t>
            </a:r>
            <a:endParaRPr lang="fr-FR" sz="1200" dirty="0"/>
          </a:p>
        </p:txBody>
      </p:sp>
      <p:sp>
        <p:nvSpPr>
          <p:cNvPr id="24" name="Rectangle 23"/>
          <p:cNvSpPr/>
          <p:nvPr/>
        </p:nvSpPr>
        <p:spPr>
          <a:xfrm>
            <a:off x="616528" y="214290"/>
            <a:ext cx="7956000" cy="288000"/>
          </a:xfrm>
          <a:prstGeom prst="rect">
            <a:avLst/>
          </a:prstGeom>
          <a:solidFill>
            <a:schemeClr val="accent3">
              <a:lumMod val="20000"/>
              <a:lumOff val="80000"/>
            </a:schemeClr>
          </a:solidFill>
        </p:spPr>
        <p:txBody>
          <a:bodyPr wrap="square">
            <a:spAutoFit/>
          </a:bodyPr>
          <a:lstStyle/>
          <a:p>
            <a:pPr algn="ctr">
              <a:spcAft>
                <a:spcPts val="1200"/>
              </a:spcAft>
            </a:pPr>
            <a:r>
              <a:rPr lang="fr-FR" sz="1300" b="1" dirty="0" smtClean="0">
                <a:ea typeface="Times New Roman" pitchFamily="18" charset="0"/>
                <a:cs typeface="Times New Roman" pitchFamily="18" charset="0"/>
              </a:rPr>
              <a:t>CHAP. II :</a:t>
            </a:r>
            <a:r>
              <a:rPr lang="fr-FR" sz="1300" dirty="0" smtClean="0">
                <a:ea typeface="Times New Roman" pitchFamily="18" charset="0"/>
                <a:cs typeface="Arial" pitchFamily="34" charset="0"/>
              </a:rPr>
              <a:t> </a:t>
            </a:r>
            <a:r>
              <a:rPr lang="fr-FR" sz="1300" b="1" dirty="0" smtClean="0">
                <a:ea typeface="Times New Roman" pitchFamily="18" charset="0"/>
                <a:cs typeface="Times New Roman" pitchFamily="18" charset="0"/>
              </a:rPr>
              <a:t>RAPPEL SUR LA CHARTE DE DÉONTOLOGIE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ET D’ÉTHIQUE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UNIVERSITAIRES</a:t>
            </a:r>
          </a:p>
          <a:p>
            <a:pPr lvl="0" algn="ctr" eaLnBrk="0" fontAlgn="base" hangingPunct="0">
              <a:spcBef>
                <a:spcPct val="0"/>
              </a:spcBef>
              <a:spcAft>
                <a:spcPts val="600"/>
              </a:spcAft>
            </a:pPr>
            <a:endParaRPr lang="fr-FR" sz="1400" b="1" dirty="0" smtClean="0">
              <a:ea typeface="Times New Roman" pitchFamily="18" charset="0"/>
              <a:cs typeface="Times New Roman" pitchFamily="18" charset="0"/>
            </a:endParaRPr>
          </a:p>
        </p:txBody>
      </p:sp>
      <p:sp>
        <p:nvSpPr>
          <p:cNvPr id="25" name="Rectangle 2"/>
          <p:cNvSpPr>
            <a:spLocks noChangeArrowheads="1"/>
          </p:cNvSpPr>
          <p:nvPr/>
        </p:nvSpPr>
        <p:spPr bwMode="auto">
          <a:xfrm>
            <a:off x="175504" y="642918"/>
            <a:ext cx="3924000" cy="2616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100" b="1" dirty="0" smtClean="0"/>
              <a:t>II.2. PRINCIPES FONDAMENTAUX DE LA CHARTE</a:t>
            </a:r>
            <a:endParaRPr lang="fr-FR" sz="1100" dirty="0"/>
          </a:p>
        </p:txBody>
      </p:sp>
      <p:sp>
        <p:nvSpPr>
          <p:cNvPr id="26" name="Rectangle 25"/>
          <p:cNvSpPr/>
          <p:nvPr/>
        </p:nvSpPr>
        <p:spPr>
          <a:xfrm>
            <a:off x="7878525" y="1071546"/>
            <a:ext cx="979755" cy="252000"/>
          </a:xfrm>
          <a:prstGeom prst="rect">
            <a:avLst/>
          </a:prstGeom>
          <a:solidFill>
            <a:schemeClr val="accent6">
              <a:lumMod val="20000"/>
              <a:lumOff val="80000"/>
            </a:schemeClr>
          </a:solidFill>
        </p:spPr>
        <p:txBody>
          <a:bodyPr wrap="none">
            <a:spAutoFit/>
          </a:bodyPr>
          <a:lstStyle/>
          <a:p>
            <a:r>
              <a:rPr lang="ar-DZ" sz="1200" b="1" dirty="0" smtClean="0">
                <a:solidFill>
                  <a:srgbClr val="FF0000"/>
                </a:solidFill>
              </a:rPr>
              <a:t>الاحترام المتبادل</a:t>
            </a:r>
            <a:endParaRPr lang="fr-FR" sz="1200" b="1"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26</a:t>
            </a:fld>
            <a:endParaRPr lang="fr-FR"/>
          </a:p>
        </p:txBody>
      </p:sp>
      <p:sp>
        <p:nvSpPr>
          <p:cNvPr id="6" name="Rectangle 5"/>
          <p:cNvSpPr/>
          <p:nvPr/>
        </p:nvSpPr>
        <p:spPr>
          <a:xfrm>
            <a:off x="182248" y="1071546"/>
            <a:ext cx="5760000" cy="276999"/>
          </a:xfrm>
          <a:prstGeom prst="rect">
            <a:avLst/>
          </a:prstGeom>
          <a:solidFill>
            <a:schemeClr val="accent3">
              <a:lumMod val="20000"/>
              <a:lumOff val="80000"/>
            </a:schemeClr>
          </a:solidFill>
          <a:ln>
            <a:solidFill>
              <a:schemeClr val="bg1"/>
            </a:solidFill>
          </a:ln>
        </p:spPr>
        <p:txBody>
          <a:bodyPr wrap="square">
            <a:spAutoFit/>
          </a:bodyPr>
          <a:lstStyle/>
          <a:p>
            <a:r>
              <a:rPr lang="fr-FR" sz="1200" b="1" dirty="0" smtClean="0">
                <a:solidFill>
                  <a:srgbClr val="FF0000"/>
                </a:solidFill>
              </a:rPr>
              <a:t>II.2.5. L'exigence de vérité scientifique, d'objectivité et d'esprit critique </a:t>
            </a:r>
            <a:endParaRPr lang="fr-FR" sz="1200" dirty="0" smtClean="0">
              <a:solidFill>
                <a:srgbClr val="FF0000"/>
              </a:solidFill>
            </a:endParaRPr>
          </a:p>
        </p:txBody>
      </p:sp>
      <p:sp>
        <p:nvSpPr>
          <p:cNvPr id="7" name="Rectangle avec flèche vers le bas 6"/>
          <p:cNvSpPr/>
          <p:nvPr/>
        </p:nvSpPr>
        <p:spPr>
          <a:xfrm>
            <a:off x="794248" y="2171694"/>
            <a:ext cx="3492000" cy="785813"/>
          </a:xfrm>
          <a:prstGeom prst="downArrowCallout">
            <a:avLst/>
          </a:prstGeom>
          <a:solidFill>
            <a:schemeClr val="accent3">
              <a:lumMod val="60000"/>
              <a:lumOff val="40000"/>
            </a:schemeClr>
          </a:solidFill>
          <a:ln w="3175">
            <a:solidFill>
              <a:schemeClr val="tx1"/>
            </a:solidFill>
          </a:ln>
        </p:spPr>
        <p:txBody>
          <a:bodyPr wrap="square">
            <a:spAutoFit/>
          </a:bodyPr>
          <a:lstStyle/>
          <a:p>
            <a:pPr>
              <a:spcAft>
                <a:spcPts val="400"/>
              </a:spcAft>
            </a:pPr>
            <a:r>
              <a:rPr lang="fr-FR" sz="1200" b="1" dirty="0" smtClean="0">
                <a:solidFill>
                  <a:srgbClr val="FF0000"/>
                </a:solidFill>
              </a:rPr>
              <a:t>L'EXIGENCE DE VÉRITÉ SCIENTIFIQUE, </a:t>
            </a:r>
            <a:endParaRPr lang="ar-DZ" sz="1200" b="1" dirty="0" smtClean="0">
              <a:solidFill>
                <a:srgbClr val="FF0000"/>
              </a:solidFill>
            </a:endParaRPr>
          </a:p>
          <a:p>
            <a:r>
              <a:rPr lang="fr-FR" sz="1200" b="1" dirty="0" smtClean="0">
                <a:solidFill>
                  <a:srgbClr val="FF0000"/>
                </a:solidFill>
              </a:rPr>
              <a:t>D'OBJECTIVITÉ ET D'ESPRIT CRITIQUE</a:t>
            </a:r>
            <a:endParaRPr lang="fr-FR" sz="1200" dirty="0">
              <a:solidFill>
                <a:srgbClr val="FF0000"/>
              </a:solidFill>
            </a:endParaRPr>
          </a:p>
        </p:txBody>
      </p:sp>
      <p:sp>
        <p:nvSpPr>
          <p:cNvPr id="8" name="Rectangle à coins arrondis 7"/>
          <p:cNvSpPr/>
          <p:nvPr/>
        </p:nvSpPr>
        <p:spPr>
          <a:xfrm>
            <a:off x="649686" y="3143248"/>
            <a:ext cx="3708000" cy="504000"/>
          </a:xfrm>
          <a:prstGeom prst="roundRect">
            <a:avLst/>
          </a:prstGeom>
          <a:solidFill>
            <a:schemeClr val="accent3">
              <a:lumMod val="20000"/>
              <a:lumOff val="80000"/>
            </a:schemeClr>
          </a:solidFill>
          <a:ln w="3175">
            <a:solidFill>
              <a:schemeClr val="bg1"/>
            </a:solidFill>
          </a:ln>
        </p:spPr>
        <p:txBody>
          <a:bodyPr wrap="square">
            <a:spAutoFit/>
          </a:bodyPr>
          <a:lstStyle/>
          <a:p>
            <a:pPr algn="ctr">
              <a:spcAft>
                <a:spcPts val="300"/>
              </a:spcAft>
            </a:pPr>
            <a:r>
              <a:rPr lang="fr-FR" sz="1100" dirty="0" smtClean="0"/>
              <a:t>Principes fondamentaux de la quête et de l'interrogation </a:t>
            </a:r>
          </a:p>
          <a:p>
            <a:pPr algn="ctr">
              <a:spcAft>
                <a:spcPts val="300"/>
              </a:spcAft>
            </a:pPr>
            <a:r>
              <a:rPr lang="fr-FR" sz="1100" dirty="0" smtClean="0"/>
              <a:t>des savoirs que l'Université produit et transmet </a:t>
            </a:r>
          </a:p>
        </p:txBody>
      </p:sp>
      <p:sp>
        <p:nvSpPr>
          <p:cNvPr id="9" name="Rectangle à coins arrondis 8"/>
          <p:cNvSpPr/>
          <p:nvPr/>
        </p:nvSpPr>
        <p:spPr>
          <a:xfrm>
            <a:off x="613686" y="4000504"/>
            <a:ext cx="3744000" cy="936000"/>
          </a:xfrm>
          <a:prstGeom prst="roundRect">
            <a:avLst/>
          </a:prstGeom>
          <a:solidFill>
            <a:schemeClr val="accent3">
              <a:lumMod val="20000"/>
              <a:lumOff val="80000"/>
            </a:schemeClr>
          </a:solidFill>
          <a:ln w="3175">
            <a:solidFill>
              <a:schemeClr val="bg1"/>
            </a:solidFill>
          </a:ln>
        </p:spPr>
        <p:txBody>
          <a:bodyPr wrap="square">
            <a:spAutoFit/>
          </a:bodyPr>
          <a:lstStyle/>
          <a:p>
            <a:pPr algn="ctr">
              <a:spcAft>
                <a:spcPts val="300"/>
              </a:spcAft>
            </a:pPr>
            <a:r>
              <a:rPr lang="fr-FR" sz="1100" dirty="0" smtClean="0"/>
              <a:t>L'exigence de vérité scientifique oblige à la compétence, </a:t>
            </a:r>
            <a:endParaRPr lang="ar-DZ" sz="1100" dirty="0" smtClean="0"/>
          </a:p>
          <a:p>
            <a:pPr algn="ctr">
              <a:spcAft>
                <a:spcPts val="300"/>
              </a:spcAft>
            </a:pPr>
            <a:r>
              <a:rPr lang="fr-FR" sz="1100" dirty="0" smtClean="0"/>
              <a:t>à l'observation critique des faits, à l'expérimentation,</a:t>
            </a:r>
            <a:endParaRPr lang="ar-DZ" sz="1100" dirty="0" smtClean="0"/>
          </a:p>
          <a:p>
            <a:pPr algn="ctr">
              <a:spcAft>
                <a:spcPts val="300"/>
              </a:spcAft>
            </a:pPr>
            <a:r>
              <a:rPr lang="fr-FR" sz="1100" dirty="0" smtClean="0"/>
              <a:t> à la confrontation des points</a:t>
            </a:r>
            <a:r>
              <a:rPr lang="ar-DZ" sz="1100" dirty="0" smtClean="0"/>
              <a:t> </a:t>
            </a:r>
            <a:r>
              <a:rPr lang="fr-FR" sz="1100" dirty="0" smtClean="0"/>
              <a:t>de vue, à la pertinence </a:t>
            </a:r>
            <a:endParaRPr lang="ar-DZ" sz="1100" dirty="0" smtClean="0"/>
          </a:p>
          <a:p>
            <a:pPr algn="ctr">
              <a:spcAft>
                <a:spcPts val="300"/>
              </a:spcAft>
            </a:pPr>
            <a:r>
              <a:rPr lang="fr-FR" sz="1100" dirty="0" smtClean="0"/>
              <a:t>des sources et la rigueur intellectuelle</a:t>
            </a:r>
          </a:p>
        </p:txBody>
      </p:sp>
      <p:sp>
        <p:nvSpPr>
          <p:cNvPr id="10" name="Rectangle à coins arrondis 9"/>
          <p:cNvSpPr/>
          <p:nvPr/>
        </p:nvSpPr>
        <p:spPr>
          <a:xfrm>
            <a:off x="1303306" y="5286388"/>
            <a:ext cx="2340000" cy="504000"/>
          </a:xfrm>
          <a:prstGeom prst="roundRect">
            <a:avLst/>
          </a:prstGeom>
          <a:solidFill>
            <a:schemeClr val="accent3">
              <a:lumMod val="20000"/>
              <a:lumOff val="80000"/>
            </a:schemeClr>
          </a:solidFill>
          <a:ln w="3175">
            <a:solidFill>
              <a:schemeClr val="bg1"/>
            </a:solidFill>
          </a:ln>
        </p:spPr>
        <p:txBody>
          <a:bodyPr wrap="square">
            <a:spAutoFit/>
          </a:bodyPr>
          <a:lstStyle/>
          <a:p>
            <a:pPr algn="ctr">
              <a:spcAft>
                <a:spcPts val="300"/>
              </a:spcAft>
            </a:pPr>
            <a:r>
              <a:rPr lang="fr-FR" sz="1100" dirty="0" smtClean="0"/>
              <a:t>La recherche scientifique doit être </a:t>
            </a:r>
            <a:endParaRPr lang="ar-DZ" sz="1100" dirty="0" smtClean="0"/>
          </a:p>
          <a:p>
            <a:pPr algn="ctr">
              <a:spcAft>
                <a:spcPts val="300"/>
              </a:spcAft>
            </a:pPr>
            <a:r>
              <a:rPr lang="fr-FR" sz="1100" dirty="0" smtClean="0"/>
              <a:t>fondée sur la probité académique</a:t>
            </a:r>
          </a:p>
        </p:txBody>
      </p:sp>
      <p:sp>
        <p:nvSpPr>
          <p:cNvPr id="12" name="Rectangle 11"/>
          <p:cNvSpPr/>
          <p:nvPr/>
        </p:nvSpPr>
        <p:spPr>
          <a:xfrm>
            <a:off x="142844" y="6357958"/>
            <a:ext cx="8820000"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4" name="Picture 2" descr="Démarche scientifique et esprit critique | Sorbonne Université"/>
          <p:cNvPicPr>
            <a:picLocks noChangeAspect="1" noChangeArrowheads="1"/>
          </p:cNvPicPr>
          <p:nvPr/>
        </p:nvPicPr>
        <p:blipFill>
          <a:blip r:embed="rId3"/>
          <a:srcRect/>
          <a:stretch>
            <a:fillRect/>
          </a:stretch>
        </p:blipFill>
        <p:spPr bwMode="auto">
          <a:xfrm>
            <a:off x="4643438" y="1857364"/>
            <a:ext cx="1526309" cy="1008000"/>
          </a:xfrm>
          <a:prstGeom prst="rect">
            <a:avLst/>
          </a:prstGeom>
          <a:noFill/>
        </p:spPr>
      </p:pic>
      <p:pic>
        <p:nvPicPr>
          <p:cNvPr id="3076" name="Picture 4" descr="L'importance d'avoir une pensée critique au travail"/>
          <p:cNvPicPr>
            <a:picLocks noChangeAspect="1" noChangeArrowheads="1"/>
          </p:cNvPicPr>
          <p:nvPr/>
        </p:nvPicPr>
        <p:blipFill>
          <a:blip r:embed="rId4" cstate="print"/>
          <a:srcRect/>
          <a:stretch>
            <a:fillRect/>
          </a:stretch>
        </p:blipFill>
        <p:spPr bwMode="auto">
          <a:xfrm>
            <a:off x="4643438" y="5775887"/>
            <a:ext cx="1571636" cy="867823"/>
          </a:xfrm>
          <a:prstGeom prst="rect">
            <a:avLst/>
          </a:prstGeom>
          <a:noFill/>
        </p:spPr>
      </p:pic>
      <p:sp>
        <p:nvSpPr>
          <p:cNvPr id="14" name="Rectangle avec flèche vers le bas 13"/>
          <p:cNvSpPr/>
          <p:nvPr/>
        </p:nvSpPr>
        <p:spPr>
          <a:xfrm>
            <a:off x="6643702" y="2214554"/>
            <a:ext cx="1646605" cy="707231"/>
          </a:xfrm>
          <a:prstGeom prst="downArrowCallout">
            <a:avLst/>
          </a:prstGeom>
          <a:solidFill>
            <a:schemeClr val="accent6">
              <a:lumMod val="40000"/>
              <a:lumOff val="60000"/>
            </a:schemeClr>
          </a:solidFill>
          <a:ln w="3175">
            <a:solidFill>
              <a:schemeClr val="tx1"/>
            </a:solidFill>
          </a:ln>
        </p:spPr>
        <p:txBody>
          <a:bodyPr wrap="none">
            <a:spAutoFit/>
          </a:bodyPr>
          <a:lstStyle/>
          <a:p>
            <a:r>
              <a:rPr lang="ar-DZ" sz="1200" b="1" dirty="0" smtClean="0">
                <a:solidFill>
                  <a:srgbClr val="FF0000"/>
                </a:solidFill>
              </a:rPr>
              <a:t>وجوب التقید بالحقیقة العلمیة </a:t>
            </a:r>
          </a:p>
          <a:p>
            <a:r>
              <a:rPr lang="ar-DZ" sz="1200" b="1" dirty="0" smtClean="0">
                <a:solidFill>
                  <a:srgbClr val="FF0000"/>
                </a:solidFill>
              </a:rPr>
              <a:t>والموضوعیة والفكر النقدي </a:t>
            </a:r>
            <a:endParaRPr lang="fr-FR" sz="1200" dirty="0">
              <a:solidFill>
                <a:srgbClr val="FF0000"/>
              </a:solidFill>
            </a:endParaRPr>
          </a:p>
        </p:txBody>
      </p:sp>
      <p:sp>
        <p:nvSpPr>
          <p:cNvPr id="16" name="Rectangle à coins arrondis 15"/>
          <p:cNvSpPr/>
          <p:nvPr/>
        </p:nvSpPr>
        <p:spPr>
          <a:xfrm>
            <a:off x="6231404" y="4071942"/>
            <a:ext cx="2484000" cy="756000"/>
          </a:xfrm>
          <a:prstGeom prst="roundRect">
            <a:avLst/>
          </a:prstGeom>
          <a:solidFill>
            <a:schemeClr val="accent6">
              <a:lumMod val="20000"/>
              <a:lumOff val="80000"/>
            </a:schemeClr>
          </a:solidFill>
          <a:ln w="3175">
            <a:solidFill>
              <a:schemeClr val="bg1"/>
            </a:solidFill>
          </a:ln>
        </p:spPr>
        <p:txBody>
          <a:bodyPr wrap="square">
            <a:spAutoFit/>
          </a:bodyPr>
          <a:lstStyle/>
          <a:p>
            <a:pPr algn="ctr">
              <a:spcAft>
                <a:spcPts val="300"/>
              </a:spcAft>
            </a:pPr>
            <a:r>
              <a:rPr lang="ar-DZ" sz="1200" dirty="0" smtClean="0"/>
              <a:t>يتطلب شرط الحقيقة العلمية الكفاءة ، والمراقبة </a:t>
            </a:r>
          </a:p>
          <a:p>
            <a:pPr algn="ctr">
              <a:spcAft>
                <a:spcPts val="300"/>
              </a:spcAft>
            </a:pPr>
            <a:r>
              <a:rPr lang="ar-DZ" sz="1200" dirty="0" smtClean="0"/>
              <a:t>النقدية للحقائق ، والتجريب ، ومواجهة وجهات </a:t>
            </a:r>
          </a:p>
          <a:p>
            <a:pPr algn="ctr"/>
            <a:r>
              <a:rPr lang="ar-DZ" sz="1200" dirty="0" smtClean="0"/>
              <a:t>النظر ، وأهمية المصادر والصرامة الفكرية</a:t>
            </a:r>
            <a:endParaRPr lang="fr-FR" sz="1200" dirty="0"/>
          </a:p>
        </p:txBody>
      </p:sp>
      <p:sp>
        <p:nvSpPr>
          <p:cNvPr id="17" name="Rectangle à coins arrondis 16"/>
          <p:cNvSpPr/>
          <p:nvPr/>
        </p:nvSpPr>
        <p:spPr>
          <a:xfrm>
            <a:off x="6194280" y="5214950"/>
            <a:ext cx="2664000" cy="306467"/>
          </a:xfrm>
          <a:prstGeom prst="roundRect">
            <a:avLst/>
          </a:prstGeom>
          <a:solidFill>
            <a:schemeClr val="accent6">
              <a:lumMod val="20000"/>
              <a:lumOff val="80000"/>
            </a:schemeClr>
          </a:solidFill>
          <a:ln w="3175">
            <a:solidFill>
              <a:schemeClr val="bg1"/>
            </a:solidFill>
          </a:ln>
        </p:spPr>
        <p:txBody>
          <a:bodyPr wrap="none">
            <a:spAutoFit/>
          </a:bodyPr>
          <a:lstStyle/>
          <a:p>
            <a:r>
              <a:rPr lang="ar-DZ" sz="1200" dirty="0" smtClean="0"/>
              <a:t>يجب أن يقوم البحث العلمي على الاستقامة الأكاديمية</a:t>
            </a:r>
            <a:endParaRPr lang="fr-FR" sz="1200" dirty="0" smtClean="0"/>
          </a:p>
        </p:txBody>
      </p:sp>
      <p:cxnSp>
        <p:nvCxnSpPr>
          <p:cNvPr id="18" name="Connecteur droit 17"/>
          <p:cNvCxnSpPr/>
          <p:nvPr/>
        </p:nvCxnSpPr>
        <p:spPr>
          <a:xfrm rot="5400000">
            <a:off x="3989256" y="4346454"/>
            <a:ext cx="288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à coins arrondis 18"/>
          <p:cNvSpPr/>
          <p:nvPr/>
        </p:nvSpPr>
        <p:spPr>
          <a:xfrm>
            <a:off x="6500826" y="3143248"/>
            <a:ext cx="1980000" cy="540000"/>
          </a:xfrm>
          <a:prstGeom prst="roundRect">
            <a:avLst/>
          </a:prstGeom>
          <a:solidFill>
            <a:schemeClr val="accent6">
              <a:lumMod val="20000"/>
              <a:lumOff val="80000"/>
            </a:schemeClr>
          </a:solidFill>
        </p:spPr>
        <p:txBody>
          <a:bodyPr wrap="square">
            <a:spAutoFit/>
          </a:bodyPr>
          <a:lstStyle/>
          <a:p>
            <a:pPr algn="ctr">
              <a:spcAft>
                <a:spcPts val="300"/>
              </a:spcAft>
            </a:pPr>
            <a:r>
              <a:rPr lang="ar-DZ" sz="1200" dirty="0" smtClean="0"/>
              <a:t>المبادئ الأساسية للبحث واستجواب  </a:t>
            </a:r>
          </a:p>
          <a:p>
            <a:pPr algn="ctr"/>
            <a:r>
              <a:rPr lang="ar-DZ" sz="1200" dirty="0" smtClean="0"/>
              <a:t>المعرفة التي تنتجها الجامعة وتنقلها</a:t>
            </a:r>
            <a:endParaRPr lang="fr-FR" sz="1200" dirty="0" smtClean="0"/>
          </a:p>
        </p:txBody>
      </p:sp>
      <p:sp>
        <p:nvSpPr>
          <p:cNvPr id="20" name="Rectangle 19"/>
          <p:cNvSpPr/>
          <p:nvPr/>
        </p:nvSpPr>
        <p:spPr>
          <a:xfrm>
            <a:off x="616528" y="214290"/>
            <a:ext cx="7956000" cy="288000"/>
          </a:xfrm>
          <a:prstGeom prst="rect">
            <a:avLst/>
          </a:prstGeom>
          <a:solidFill>
            <a:schemeClr val="accent3">
              <a:lumMod val="20000"/>
              <a:lumOff val="80000"/>
            </a:schemeClr>
          </a:solidFill>
        </p:spPr>
        <p:txBody>
          <a:bodyPr wrap="square">
            <a:spAutoFit/>
          </a:bodyPr>
          <a:lstStyle/>
          <a:p>
            <a:pPr algn="ctr">
              <a:spcAft>
                <a:spcPts val="1200"/>
              </a:spcAft>
            </a:pPr>
            <a:r>
              <a:rPr lang="fr-FR" sz="1300" b="1" dirty="0" smtClean="0">
                <a:ea typeface="Times New Roman" pitchFamily="18" charset="0"/>
                <a:cs typeface="Times New Roman" pitchFamily="18" charset="0"/>
              </a:rPr>
              <a:t>CHAP. II :</a:t>
            </a:r>
            <a:r>
              <a:rPr lang="fr-FR" sz="1300" dirty="0" smtClean="0">
                <a:ea typeface="Times New Roman" pitchFamily="18" charset="0"/>
                <a:cs typeface="Arial" pitchFamily="34" charset="0"/>
              </a:rPr>
              <a:t> </a:t>
            </a:r>
            <a:r>
              <a:rPr lang="fr-FR" sz="1300" b="1" dirty="0" smtClean="0">
                <a:ea typeface="Times New Roman" pitchFamily="18" charset="0"/>
                <a:cs typeface="Times New Roman" pitchFamily="18" charset="0"/>
              </a:rPr>
              <a:t>RAPPEL SUR LA CHARTE DE DÉONTOLOGIE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ET D’ÉTHIQUE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UNIVERSITAIRES</a:t>
            </a:r>
          </a:p>
          <a:p>
            <a:pPr lvl="0" algn="ctr" eaLnBrk="0" fontAlgn="base" hangingPunct="0">
              <a:spcBef>
                <a:spcPct val="0"/>
              </a:spcBef>
              <a:spcAft>
                <a:spcPts val="600"/>
              </a:spcAft>
            </a:pPr>
            <a:endParaRPr lang="fr-FR" sz="1400" b="1" dirty="0" smtClean="0">
              <a:ea typeface="Times New Roman" pitchFamily="18" charset="0"/>
              <a:cs typeface="Times New Roman" pitchFamily="18" charset="0"/>
            </a:endParaRPr>
          </a:p>
        </p:txBody>
      </p:sp>
      <p:sp>
        <p:nvSpPr>
          <p:cNvPr id="21" name="Rectangle 2"/>
          <p:cNvSpPr>
            <a:spLocks noChangeArrowheads="1"/>
          </p:cNvSpPr>
          <p:nvPr/>
        </p:nvSpPr>
        <p:spPr bwMode="auto">
          <a:xfrm>
            <a:off x="175504" y="642918"/>
            <a:ext cx="3924000" cy="2616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100" b="1" dirty="0" smtClean="0"/>
              <a:t>II.2. PRINCIPES FONDAMENTAUX DE LA CHARTE</a:t>
            </a:r>
            <a:endParaRPr lang="fr-FR" sz="1100" dirty="0"/>
          </a:p>
        </p:txBody>
      </p:sp>
      <p:sp>
        <p:nvSpPr>
          <p:cNvPr id="22" name="Rectangle 21"/>
          <p:cNvSpPr/>
          <p:nvPr/>
        </p:nvSpPr>
        <p:spPr>
          <a:xfrm>
            <a:off x="6103303" y="1071546"/>
            <a:ext cx="2826415" cy="252000"/>
          </a:xfrm>
          <a:prstGeom prst="rect">
            <a:avLst/>
          </a:prstGeom>
          <a:solidFill>
            <a:schemeClr val="accent6">
              <a:lumMod val="20000"/>
              <a:lumOff val="80000"/>
            </a:schemeClr>
          </a:solidFill>
        </p:spPr>
        <p:txBody>
          <a:bodyPr wrap="none">
            <a:spAutoFit/>
          </a:bodyPr>
          <a:lstStyle/>
          <a:p>
            <a:r>
              <a:rPr lang="ar-DZ" sz="1200" b="1" dirty="0" smtClean="0">
                <a:solidFill>
                  <a:srgbClr val="FF0000"/>
                </a:solidFill>
              </a:rPr>
              <a:t>متطلبات الحقيقة العلمية والموضوعية والتفكير النقدي</a:t>
            </a:r>
            <a:endParaRPr lang="fr-FR" sz="1200" b="1"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27</a:t>
            </a:fld>
            <a:endParaRPr lang="fr-FR"/>
          </a:p>
        </p:txBody>
      </p:sp>
      <p:sp>
        <p:nvSpPr>
          <p:cNvPr id="6" name="Rectangle 5"/>
          <p:cNvSpPr/>
          <p:nvPr/>
        </p:nvSpPr>
        <p:spPr>
          <a:xfrm>
            <a:off x="182248" y="1071546"/>
            <a:ext cx="1368000" cy="276999"/>
          </a:xfrm>
          <a:prstGeom prst="rect">
            <a:avLst/>
          </a:prstGeom>
          <a:solidFill>
            <a:schemeClr val="accent3">
              <a:lumMod val="20000"/>
              <a:lumOff val="80000"/>
            </a:schemeClr>
          </a:solidFill>
          <a:ln>
            <a:solidFill>
              <a:schemeClr val="bg1"/>
            </a:solidFill>
          </a:ln>
        </p:spPr>
        <p:txBody>
          <a:bodyPr wrap="square">
            <a:spAutoFit/>
          </a:bodyPr>
          <a:lstStyle/>
          <a:p>
            <a:r>
              <a:rPr lang="fr-FR" sz="1200" b="1" dirty="0" smtClean="0">
                <a:solidFill>
                  <a:srgbClr val="FF0000"/>
                </a:solidFill>
              </a:rPr>
              <a:t>II.2.6. L'équité</a:t>
            </a:r>
            <a:endParaRPr lang="fr-FR" sz="1200" dirty="0" smtClean="0">
              <a:solidFill>
                <a:srgbClr val="FF0000"/>
              </a:solidFill>
            </a:endParaRPr>
          </a:p>
        </p:txBody>
      </p:sp>
      <p:sp>
        <p:nvSpPr>
          <p:cNvPr id="7" name="Rectangle avec flèche vers le bas 6"/>
          <p:cNvSpPr/>
          <p:nvPr/>
        </p:nvSpPr>
        <p:spPr>
          <a:xfrm>
            <a:off x="1955802" y="2210620"/>
            <a:ext cx="1008000" cy="396000"/>
          </a:xfrm>
          <a:prstGeom prst="downArrowCallout">
            <a:avLst/>
          </a:prstGeom>
          <a:solidFill>
            <a:schemeClr val="accent3">
              <a:lumMod val="60000"/>
              <a:lumOff val="40000"/>
            </a:schemeClr>
          </a:solidFill>
          <a:ln w="3175">
            <a:solidFill>
              <a:schemeClr val="tx1"/>
            </a:solidFill>
          </a:ln>
        </p:spPr>
        <p:txBody>
          <a:bodyPr wrap="square">
            <a:spAutoFit/>
          </a:bodyPr>
          <a:lstStyle/>
          <a:p>
            <a:r>
              <a:rPr lang="fr-FR" sz="1200" b="1" dirty="0" smtClean="0">
                <a:solidFill>
                  <a:srgbClr val="FF0000"/>
                </a:solidFill>
              </a:rPr>
              <a:t>L’EQUITE</a:t>
            </a:r>
            <a:endParaRPr lang="fr-FR" sz="1200" dirty="0">
              <a:solidFill>
                <a:srgbClr val="FF0000"/>
              </a:solidFill>
            </a:endParaRPr>
          </a:p>
        </p:txBody>
      </p:sp>
      <p:sp>
        <p:nvSpPr>
          <p:cNvPr id="11" name="Rectangle avec flèche vers le bas 10"/>
          <p:cNvSpPr/>
          <p:nvPr/>
        </p:nvSpPr>
        <p:spPr>
          <a:xfrm>
            <a:off x="6859436" y="2214554"/>
            <a:ext cx="543739" cy="396000"/>
          </a:xfrm>
          <a:prstGeom prst="downArrowCallout">
            <a:avLst/>
          </a:prstGeom>
          <a:solidFill>
            <a:schemeClr val="accent6">
              <a:lumMod val="40000"/>
              <a:lumOff val="60000"/>
            </a:schemeClr>
          </a:solidFill>
          <a:ln w="3175">
            <a:solidFill>
              <a:schemeClr val="tx1"/>
            </a:solidFill>
          </a:ln>
        </p:spPr>
        <p:txBody>
          <a:bodyPr wrap="none">
            <a:spAutoFit/>
          </a:bodyPr>
          <a:lstStyle/>
          <a:p>
            <a:r>
              <a:rPr lang="ar-DZ" sz="1400" b="1" dirty="0" smtClean="0">
                <a:solidFill>
                  <a:srgbClr val="FF0000"/>
                </a:solidFill>
              </a:rPr>
              <a:t>العدالة</a:t>
            </a:r>
            <a:endParaRPr lang="fr-FR" sz="1300" dirty="0"/>
          </a:p>
        </p:txBody>
      </p:sp>
      <p:sp>
        <p:nvSpPr>
          <p:cNvPr id="12" name="Rectangle à coins arrondis 11"/>
          <p:cNvSpPr/>
          <p:nvPr/>
        </p:nvSpPr>
        <p:spPr>
          <a:xfrm>
            <a:off x="5945652" y="3031876"/>
            <a:ext cx="2484000" cy="540000"/>
          </a:xfrm>
          <a:prstGeom prst="roundRect">
            <a:avLst/>
          </a:prstGeom>
          <a:solidFill>
            <a:schemeClr val="accent6">
              <a:lumMod val="20000"/>
              <a:lumOff val="80000"/>
            </a:schemeClr>
          </a:solidFill>
          <a:ln w="3175">
            <a:solidFill>
              <a:schemeClr val="bg1"/>
            </a:solidFill>
          </a:ln>
        </p:spPr>
        <p:txBody>
          <a:bodyPr>
            <a:spAutoFit/>
          </a:bodyPr>
          <a:lstStyle/>
          <a:p>
            <a:pPr algn="ctr">
              <a:spcAft>
                <a:spcPts val="300"/>
              </a:spcAft>
            </a:pPr>
            <a:r>
              <a:rPr lang="ar-DZ" sz="1200" dirty="0" smtClean="0"/>
              <a:t>تعد الموضوعية والحياد من المتطلبات الأساسية </a:t>
            </a:r>
          </a:p>
          <a:p>
            <a:pPr algn="ctr"/>
            <a:r>
              <a:rPr lang="ar-DZ" sz="1200" dirty="0" smtClean="0"/>
              <a:t>أثناء عمليات التقييم والترقية والتعيينات</a:t>
            </a:r>
            <a:endParaRPr lang="fr-FR" sz="1200" dirty="0"/>
          </a:p>
        </p:txBody>
      </p:sp>
      <p:pic>
        <p:nvPicPr>
          <p:cNvPr id="56322" name="Picture 2" descr="Assurance-vie - vecteur stock 2947190 | Crushpixel"/>
          <p:cNvPicPr>
            <a:picLocks noChangeAspect="1" noChangeArrowheads="1"/>
          </p:cNvPicPr>
          <p:nvPr/>
        </p:nvPicPr>
        <p:blipFill>
          <a:blip r:embed="rId3"/>
          <a:srcRect/>
          <a:stretch>
            <a:fillRect/>
          </a:stretch>
        </p:blipFill>
        <p:spPr bwMode="auto">
          <a:xfrm>
            <a:off x="4286248" y="4057330"/>
            <a:ext cx="1872000" cy="1872000"/>
          </a:xfrm>
          <a:prstGeom prst="rect">
            <a:avLst/>
          </a:prstGeom>
          <a:noFill/>
        </p:spPr>
      </p:pic>
      <p:cxnSp>
        <p:nvCxnSpPr>
          <p:cNvPr id="13" name="Connecteur droit 12"/>
          <p:cNvCxnSpPr/>
          <p:nvPr/>
        </p:nvCxnSpPr>
        <p:spPr>
          <a:xfrm rot="5400000">
            <a:off x="4872942" y="3342372"/>
            <a:ext cx="68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Biais inconscients et recrutement : nouveaux outils disponibles"/>
          <p:cNvPicPr>
            <a:picLocks noChangeAspect="1" noChangeArrowheads="1"/>
          </p:cNvPicPr>
          <p:nvPr/>
        </p:nvPicPr>
        <p:blipFill>
          <a:blip r:embed="rId4"/>
          <a:srcRect/>
          <a:stretch>
            <a:fillRect/>
          </a:stretch>
        </p:blipFill>
        <p:spPr bwMode="auto">
          <a:xfrm>
            <a:off x="4357686" y="1214422"/>
            <a:ext cx="1500198" cy="1684185"/>
          </a:xfrm>
          <a:prstGeom prst="rect">
            <a:avLst/>
          </a:prstGeom>
          <a:noFill/>
        </p:spPr>
      </p:pic>
      <p:sp>
        <p:nvSpPr>
          <p:cNvPr id="8" name="Rectangle à coins arrondis 7"/>
          <p:cNvSpPr/>
          <p:nvPr/>
        </p:nvSpPr>
        <p:spPr>
          <a:xfrm>
            <a:off x="686248" y="2958190"/>
            <a:ext cx="3600000" cy="756000"/>
          </a:xfrm>
          <a:prstGeom prst="roundRect">
            <a:avLst/>
          </a:prstGeom>
          <a:solidFill>
            <a:schemeClr val="accent3">
              <a:lumMod val="20000"/>
              <a:lumOff val="80000"/>
            </a:schemeClr>
          </a:solidFill>
          <a:ln w="3175">
            <a:solidFill>
              <a:schemeClr val="bg1"/>
            </a:solidFill>
          </a:ln>
        </p:spPr>
        <p:txBody>
          <a:bodyPr wrap="square">
            <a:spAutoFit/>
          </a:bodyPr>
          <a:lstStyle/>
          <a:p>
            <a:pPr algn="ctr">
              <a:spcAft>
                <a:spcPts val="300"/>
              </a:spcAft>
            </a:pPr>
            <a:r>
              <a:rPr lang="fr-FR" sz="1200" dirty="0" smtClean="0"/>
              <a:t>L'objectivité et l'impartialité sont les exigences</a:t>
            </a:r>
            <a:endParaRPr lang="ar-DZ" sz="1200" dirty="0" smtClean="0"/>
          </a:p>
          <a:p>
            <a:pPr algn="ctr">
              <a:spcAft>
                <a:spcPts val="300"/>
              </a:spcAft>
            </a:pPr>
            <a:r>
              <a:rPr lang="fr-FR" sz="1200" dirty="0" smtClean="0"/>
              <a:t> essentielles lors des</a:t>
            </a:r>
            <a:r>
              <a:rPr lang="ar-DZ" sz="1200" dirty="0" smtClean="0"/>
              <a:t> </a:t>
            </a:r>
            <a:r>
              <a:rPr lang="fr-FR" sz="1200" dirty="0" smtClean="0"/>
              <a:t>évaluations, des promotions,</a:t>
            </a:r>
            <a:endParaRPr lang="ar-DZ" sz="1200" dirty="0" smtClean="0"/>
          </a:p>
          <a:p>
            <a:pPr algn="ctr">
              <a:spcAft>
                <a:spcPts val="300"/>
              </a:spcAft>
            </a:pPr>
            <a:r>
              <a:rPr lang="fr-FR" sz="1200" dirty="0" smtClean="0"/>
              <a:t> des recrutements et des nominations</a:t>
            </a:r>
          </a:p>
        </p:txBody>
      </p:sp>
      <p:sp>
        <p:nvSpPr>
          <p:cNvPr id="14" name="Rectangle 13"/>
          <p:cNvSpPr/>
          <p:nvPr/>
        </p:nvSpPr>
        <p:spPr>
          <a:xfrm>
            <a:off x="142844" y="6357958"/>
            <a:ext cx="8820000"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616528" y="214290"/>
            <a:ext cx="7956000" cy="288000"/>
          </a:xfrm>
          <a:prstGeom prst="rect">
            <a:avLst/>
          </a:prstGeom>
          <a:solidFill>
            <a:schemeClr val="accent3">
              <a:lumMod val="20000"/>
              <a:lumOff val="80000"/>
            </a:schemeClr>
          </a:solidFill>
        </p:spPr>
        <p:txBody>
          <a:bodyPr wrap="square">
            <a:spAutoFit/>
          </a:bodyPr>
          <a:lstStyle/>
          <a:p>
            <a:pPr algn="ctr">
              <a:spcAft>
                <a:spcPts val="1200"/>
              </a:spcAft>
            </a:pPr>
            <a:r>
              <a:rPr lang="fr-FR" sz="1300" b="1" dirty="0" smtClean="0">
                <a:ea typeface="Times New Roman" pitchFamily="18" charset="0"/>
                <a:cs typeface="Times New Roman" pitchFamily="18" charset="0"/>
              </a:rPr>
              <a:t>CHAP. II :</a:t>
            </a:r>
            <a:r>
              <a:rPr lang="fr-FR" sz="1300" dirty="0" smtClean="0">
                <a:ea typeface="Times New Roman" pitchFamily="18" charset="0"/>
                <a:cs typeface="Arial" pitchFamily="34" charset="0"/>
              </a:rPr>
              <a:t> </a:t>
            </a:r>
            <a:r>
              <a:rPr lang="fr-FR" sz="1300" b="1" dirty="0" smtClean="0">
                <a:ea typeface="Times New Roman" pitchFamily="18" charset="0"/>
                <a:cs typeface="Times New Roman" pitchFamily="18" charset="0"/>
              </a:rPr>
              <a:t>RAPPEL SUR LA CHARTE DE DÉONTOLOGIE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ET D’ÉTHIQUE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UNIVERSITAIRES</a:t>
            </a:r>
          </a:p>
          <a:p>
            <a:pPr lvl="0" algn="ctr" eaLnBrk="0" fontAlgn="base" hangingPunct="0">
              <a:spcBef>
                <a:spcPct val="0"/>
              </a:spcBef>
              <a:spcAft>
                <a:spcPts val="600"/>
              </a:spcAft>
            </a:pPr>
            <a:endParaRPr lang="fr-FR" sz="1400" b="1" dirty="0" smtClean="0">
              <a:ea typeface="Times New Roman" pitchFamily="18" charset="0"/>
              <a:cs typeface="Times New Roman" pitchFamily="18" charset="0"/>
            </a:endParaRPr>
          </a:p>
        </p:txBody>
      </p:sp>
      <p:sp>
        <p:nvSpPr>
          <p:cNvPr id="16" name="Rectangle 2"/>
          <p:cNvSpPr>
            <a:spLocks noChangeArrowheads="1"/>
          </p:cNvSpPr>
          <p:nvPr/>
        </p:nvSpPr>
        <p:spPr bwMode="auto">
          <a:xfrm>
            <a:off x="175504" y="642918"/>
            <a:ext cx="3924000" cy="2616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100" b="1" dirty="0" smtClean="0"/>
              <a:t>II.2. PRINCIPES FONDAMENTAUX DE LA CHARTE</a:t>
            </a:r>
            <a:endParaRPr lang="fr-FR" sz="1100" dirty="0"/>
          </a:p>
        </p:txBody>
      </p:sp>
      <p:sp>
        <p:nvSpPr>
          <p:cNvPr id="17" name="Rectangle 16"/>
          <p:cNvSpPr/>
          <p:nvPr/>
        </p:nvSpPr>
        <p:spPr>
          <a:xfrm>
            <a:off x="8359425" y="1071546"/>
            <a:ext cx="498855" cy="252000"/>
          </a:xfrm>
          <a:prstGeom prst="rect">
            <a:avLst/>
          </a:prstGeom>
          <a:solidFill>
            <a:schemeClr val="accent6">
              <a:lumMod val="20000"/>
              <a:lumOff val="80000"/>
            </a:schemeClr>
          </a:solidFill>
        </p:spPr>
        <p:txBody>
          <a:bodyPr wrap="none">
            <a:spAutoFit/>
          </a:bodyPr>
          <a:lstStyle/>
          <a:p>
            <a:r>
              <a:rPr lang="ar-DZ" sz="1200" b="1" dirty="0" smtClean="0">
                <a:solidFill>
                  <a:srgbClr val="FF0000"/>
                </a:solidFill>
              </a:rPr>
              <a:t>العدالة</a:t>
            </a:r>
            <a:endParaRPr lang="fr-FR" sz="1200" b="1"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28</a:t>
            </a:fld>
            <a:endParaRPr lang="fr-FR"/>
          </a:p>
        </p:txBody>
      </p:sp>
      <p:sp>
        <p:nvSpPr>
          <p:cNvPr id="6" name="Rectangle 5"/>
          <p:cNvSpPr/>
          <p:nvPr/>
        </p:nvSpPr>
        <p:spPr>
          <a:xfrm>
            <a:off x="180000" y="1071546"/>
            <a:ext cx="3816000" cy="276999"/>
          </a:xfrm>
          <a:prstGeom prst="rect">
            <a:avLst/>
          </a:prstGeom>
          <a:solidFill>
            <a:schemeClr val="accent3">
              <a:lumMod val="20000"/>
              <a:lumOff val="80000"/>
            </a:schemeClr>
          </a:solidFill>
          <a:ln>
            <a:solidFill>
              <a:schemeClr val="bg1"/>
            </a:solidFill>
          </a:ln>
        </p:spPr>
        <p:txBody>
          <a:bodyPr wrap="square">
            <a:spAutoFit/>
          </a:bodyPr>
          <a:lstStyle/>
          <a:p>
            <a:r>
              <a:rPr lang="fr-FR" sz="1200" b="1" dirty="0" smtClean="0">
                <a:solidFill>
                  <a:srgbClr val="FF0000"/>
                </a:solidFill>
              </a:rPr>
              <a:t>II.2.7. Le respect des franchises universitaires</a:t>
            </a:r>
            <a:endParaRPr lang="fr-FR" sz="1200" dirty="0" smtClean="0">
              <a:solidFill>
                <a:srgbClr val="FF0000"/>
              </a:solidFill>
            </a:endParaRPr>
          </a:p>
        </p:txBody>
      </p:sp>
      <p:sp>
        <p:nvSpPr>
          <p:cNvPr id="10" name="Rectangle à coins arrondis 9"/>
          <p:cNvSpPr/>
          <p:nvPr/>
        </p:nvSpPr>
        <p:spPr>
          <a:xfrm>
            <a:off x="571472" y="4143380"/>
            <a:ext cx="3600000" cy="749141"/>
          </a:xfrm>
          <a:prstGeom prst="roundRect">
            <a:avLst/>
          </a:prstGeom>
          <a:solidFill>
            <a:schemeClr val="accent3">
              <a:lumMod val="20000"/>
              <a:lumOff val="80000"/>
            </a:schemeClr>
          </a:solidFill>
          <a:ln w="3175">
            <a:solidFill>
              <a:schemeClr val="bg1"/>
            </a:solidFill>
          </a:ln>
          <a:effectLst/>
        </p:spPr>
        <p:txBody>
          <a:bodyPr wrap="square">
            <a:spAutoFit/>
          </a:bodyPr>
          <a:lstStyle/>
          <a:p>
            <a:pPr algn="ctr">
              <a:spcAft>
                <a:spcPts val="300"/>
              </a:spcAft>
            </a:pPr>
            <a:r>
              <a:rPr lang="fr-FR" sz="1100" dirty="0" smtClean="0"/>
              <a:t>Position dans laquelle l'université se distingue  et</a:t>
            </a:r>
            <a:endParaRPr lang="ar-DZ" sz="1100" dirty="0" smtClean="0"/>
          </a:p>
          <a:p>
            <a:pPr algn="ctr">
              <a:spcAft>
                <a:spcPts val="300"/>
              </a:spcAft>
            </a:pPr>
            <a:r>
              <a:rPr lang="fr-FR" sz="1100" dirty="0" smtClean="0"/>
              <a:t>dans laquelle les forces de sécurité ne peuvent pas s’y</a:t>
            </a:r>
            <a:endParaRPr lang="ar-DZ" sz="1100" dirty="0" smtClean="0"/>
          </a:p>
          <a:p>
            <a:pPr algn="ctr">
              <a:spcAft>
                <a:spcPts val="300"/>
              </a:spcAft>
            </a:pPr>
            <a:r>
              <a:rPr lang="fr-FR" sz="1100" dirty="0" smtClean="0"/>
              <a:t> ingérer sans l'approbation préalable des responsables</a:t>
            </a:r>
          </a:p>
        </p:txBody>
      </p:sp>
      <p:sp>
        <p:nvSpPr>
          <p:cNvPr id="11" name="Rectangle avec flèche vers le bas 10"/>
          <p:cNvSpPr/>
          <p:nvPr/>
        </p:nvSpPr>
        <p:spPr>
          <a:xfrm>
            <a:off x="357158" y="2071678"/>
            <a:ext cx="3924000" cy="424339"/>
          </a:xfrm>
          <a:prstGeom prst="downArrowCallout">
            <a:avLst/>
          </a:prstGeom>
          <a:solidFill>
            <a:schemeClr val="accent3">
              <a:lumMod val="60000"/>
              <a:lumOff val="40000"/>
            </a:schemeClr>
          </a:solidFill>
          <a:ln w="3175">
            <a:solidFill>
              <a:schemeClr val="tx1"/>
            </a:solidFill>
          </a:ln>
        </p:spPr>
        <p:txBody>
          <a:bodyPr wrap="none">
            <a:spAutoFit/>
          </a:bodyPr>
          <a:lstStyle/>
          <a:p>
            <a:r>
              <a:rPr lang="fr-FR" sz="1200" b="1" dirty="0" smtClean="0">
                <a:solidFill>
                  <a:srgbClr val="FF0000"/>
                </a:solidFill>
              </a:rPr>
              <a:t>RESPECT DES FRANCHISES UNIVERSITAIRES</a:t>
            </a:r>
            <a:endParaRPr lang="fr-FR" sz="1200" dirty="0">
              <a:solidFill>
                <a:srgbClr val="FF0000"/>
              </a:solidFill>
            </a:endParaRPr>
          </a:p>
        </p:txBody>
      </p:sp>
      <p:sp>
        <p:nvSpPr>
          <p:cNvPr id="12" name="Rectangle 11"/>
          <p:cNvSpPr/>
          <p:nvPr/>
        </p:nvSpPr>
        <p:spPr>
          <a:xfrm>
            <a:off x="142844" y="6286520"/>
            <a:ext cx="8820000"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689058" y="2714620"/>
            <a:ext cx="3240000" cy="720000"/>
          </a:xfrm>
          <a:prstGeom prst="roundRect">
            <a:avLst/>
          </a:prstGeom>
          <a:solidFill>
            <a:schemeClr val="accent3">
              <a:lumMod val="60000"/>
              <a:lumOff val="40000"/>
            </a:schemeClr>
          </a:solidFill>
          <a:ln w="3175">
            <a:solidFill>
              <a:schemeClr val="bg1"/>
            </a:solidFill>
          </a:ln>
          <a:effectLst/>
        </p:spPr>
        <p:txBody>
          <a:bodyPr wrap="square">
            <a:spAutoFit/>
          </a:bodyPr>
          <a:lstStyle/>
          <a:p>
            <a:pPr algn="ctr">
              <a:spcAft>
                <a:spcPts val="300"/>
              </a:spcAft>
            </a:pPr>
            <a:r>
              <a:rPr lang="fr-FR" sz="1100" b="1" i="1" dirty="0" smtClean="0">
                <a:solidFill>
                  <a:srgbClr val="FF0000"/>
                </a:solidFill>
              </a:rPr>
              <a:t>Le concept des franchises universitaires </a:t>
            </a:r>
          </a:p>
          <a:p>
            <a:pPr algn="ctr">
              <a:spcAft>
                <a:spcPts val="300"/>
              </a:spcAft>
            </a:pPr>
            <a:r>
              <a:rPr lang="fr-FR" sz="1100" b="1" i="1" dirty="0" smtClean="0">
                <a:solidFill>
                  <a:srgbClr val="FF0000"/>
                </a:solidFill>
              </a:rPr>
              <a:t>exprime le caractère sacré de l'université</a:t>
            </a:r>
          </a:p>
          <a:p>
            <a:pPr algn="ctr">
              <a:spcAft>
                <a:spcPts val="300"/>
              </a:spcAft>
            </a:pPr>
            <a:r>
              <a:rPr lang="fr-FR" sz="1100" b="1" i="1" dirty="0" smtClean="0">
                <a:solidFill>
                  <a:srgbClr val="FF0000"/>
                </a:solidFill>
              </a:rPr>
              <a:t> et le respect de la science et du savoir</a:t>
            </a:r>
          </a:p>
        </p:txBody>
      </p:sp>
      <p:pic>
        <p:nvPicPr>
          <p:cNvPr id="7170" name="Picture 2" descr="Nantes: un jeune tué par la police lors d'un contrôle, violences urbaines  en cours - L'Express"/>
          <p:cNvPicPr>
            <a:picLocks noChangeAspect="1" noChangeArrowheads="1"/>
          </p:cNvPicPr>
          <p:nvPr/>
        </p:nvPicPr>
        <p:blipFill>
          <a:blip r:embed="rId3"/>
          <a:srcRect/>
          <a:stretch>
            <a:fillRect/>
          </a:stretch>
        </p:blipFill>
        <p:spPr bwMode="auto">
          <a:xfrm>
            <a:off x="4714876" y="1643050"/>
            <a:ext cx="1785950" cy="1033194"/>
          </a:xfrm>
          <a:prstGeom prst="rect">
            <a:avLst/>
          </a:prstGeom>
          <a:noFill/>
        </p:spPr>
      </p:pic>
      <p:cxnSp>
        <p:nvCxnSpPr>
          <p:cNvPr id="20" name="Connecteur droit 19"/>
          <p:cNvCxnSpPr/>
          <p:nvPr/>
        </p:nvCxnSpPr>
        <p:spPr>
          <a:xfrm rot="16200000" flipH="1">
            <a:off x="5124942" y="1652620"/>
            <a:ext cx="1152000" cy="9720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rot="10800000" flipV="1">
            <a:off x="4929190" y="1571612"/>
            <a:ext cx="1214446" cy="114300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7176" name="Picture 8" descr="Science Logo Icon Black White Vector : image vectorielle de stock (libre de  droits) 350144498 | Shutterstock"/>
          <p:cNvPicPr>
            <a:picLocks noChangeAspect="1" noChangeArrowheads="1"/>
          </p:cNvPicPr>
          <p:nvPr/>
        </p:nvPicPr>
        <p:blipFill>
          <a:blip r:embed="rId4"/>
          <a:srcRect/>
          <a:stretch>
            <a:fillRect/>
          </a:stretch>
        </p:blipFill>
        <p:spPr bwMode="auto">
          <a:xfrm>
            <a:off x="4714876" y="5450921"/>
            <a:ext cx="1571636" cy="1264227"/>
          </a:xfrm>
          <a:prstGeom prst="rect">
            <a:avLst/>
          </a:prstGeom>
          <a:noFill/>
        </p:spPr>
      </p:pic>
      <p:sp>
        <p:nvSpPr>
          <p:cNvPr id="17" name="Rectangle à coins arrondis 16"/>
          <p:cNvSpPr/>
          <p:nvPr/>
        </p:nvSpPr>
        <p:spPr>
          <a:xfrm>
            <a:off x="542248" y="5214950"/>
            <a:ext cx="3744000" cy="519291"/>
          </a:xfrm>
          <a:prstGeom prst="roundRect">
            <a:avLst/>
          </a:prstGeom>
          <a:solidFill>
            <a:schemeClr val="accent3">
              <a:lumMod val="20000"/>
              <a:lumOff val="80000"/>
            </a:schemeClr>
          </a:solidFill>
          <a:ln w="3175">
            <a:solidFill>
              <a:schemeClr val="bg1"/>
            </a:solidFill>
          </a:ln>
          <a:effectLst/>
        </p:spPr>
        <p:txBody>
          <a:bodyPr wrap="square">
            <a:spAutoFit/>
          </a:bodyPr>
          <a:lstStyle/>
          <a:p>
            <a:pPr algn="ctr">
              <a:spcAft>
                <a:spcPts val="300"/>
              </a:spcAft>
            </a:pPr>
            <a:r>
              <a:rPr lang="fr-FR" sz="1100" dirty="0" smtClean="0"/>
              <a:t>Le directeur de l'établissement universitaire est qualifié  </a:t>
            </a:r>
          </a:p>
          <a:p>
            <a:pPr algn="ctr"/>
            <a:r>
              <a:rPr lang="fr-FR" sz="1100" dirty="0" smtClean="0"/>
              <a:t>et autorisé à maintenir l'ordre et la sécurité à l'université</a:t>
            </a:r>
          </a:p>
        </p:txBody>
      </p:sp>
      <p:sp>
        <p:nvSpPr>
          <p:cNvPr id="28" name="Rectangle 27"/>
          <p:cNvSpPr/>
          <p:nvPr/>
        </p:nvSpPr>
        <p:spPr>
          <a:xfrm>
            <a:off x="5000628" y="6357958"/>
            <a:ext cx="1026243" cy="307777"/>
          </a:xfrm>
          <a:prstGeom prst="rect">
            <a:avLst/>
          </a:prstGeom>
          <a:effectLst>
            <a:outerShdw blurRad="50800" dist="38100" dir="2700000" algn="tl" rotWithShape="0">
              <a:prstClr val="black">
                <a:alpha val="40000"/>
              </a:prstClr>
            </a:outerShdw>
          </a:effectLst>
        </p:spPr>
        <p:txBody>
          <a:bodyPr wrap="none">
            <a:spAutoFit/>
          </a:bodyPr>
          <a:lstStyle/>
          <a:p>
            <a:r>
              <a:rPr lang="fr-FR" sz="1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 </a:t>
            </a:r>
            <a:r>
              <a:rPr lang="fr-FR" sz="1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Algerian" pitchFamily="82" charset="0"/>
              </a:rPr>
              <a:t>Respect </a:t>
            </a:r>
            <a:endParaRPr lang="fr-FR" sz="14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Algerian" pitchFamily="82" charset="0"/>
            </a:endParaRPr>
          </a:p>
        </p:txBody>
      </p:sp>
      <p:cxnSp>
        <p:nvCxnSpPr>
          <p:cNvPr id="30" name="Connecteur droit 29"/>
          <p:cNvCxnSpPr/>
          <p:nvPr/>
        </p:nvCxnSpPr>
        <p:spPr>
          <a:xfrm>
            <a:off x="142844" y="6715148"/>
            <a:ext cx="8856000" cy="1588"/>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Flèche vers le bas 30"/>
          <p:cNvSpPr/>
          <p:nvPr/>
        </p:nvSpPr>
        <p:spPr>
          <a:xfrm>
            <a:off x="2214546" y="3714752"/>
            <a:ext cx="357190" cy="252000"/>
          </a:xfrm>
          <a:prstGeom prst="downArrow">
            <a:avLst/>
          </a:prstGeom>
          <a:solidFill>
            <a:schemeClr val="accent3">
              <a:lumMod val="20000"/>
              <a:lumOff val="80000"/>
            </a:schemeClr>
          </a:solidFill>
          <a:ln w="31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9" name="Rectangle avec flèche vers le bas 18"/>
          <p:cNvSpPr/>
          <p:nvPr/>
        </p:nvSpPr>
        <p:spPr>
          <a:xfrm>
            <a:off x="6858016" y="2071678"/>
            <a:ext cx="1332000" cy="396000"/>
          </a:xfrm>
          <a:prstGeom prst="downArrowCallout">
            <a:avLst/>
          </a:prstGeom>
          <a:solidFill>
            <a:schemeClr val="accent6">
              <a:lumMod val="40000"/>
              <a:lumOff val="60000"/>
            </a:schemeClr>
          </a:solidFill>
          <a:ln w="3175">
            <a:solidFill>
              <a:schemeClr val="tx1"/>
            </a:solidFill>
          </a:ln>
        </p:spPr>
        <p:txBody>
          <a:bodyPr wrap="none">
            <a:spAutoFit/>
          </a:bodyPr>
          <a:lstStyle/>
          <a:p>
            <a:r>
              <a:rPr lang="ar-DZ" sz="1300" b="1" dirty="0" smtClean="0">
                <a:solidFill>
                  <a:srgbClr val="FF0000"/>
                </a:solidFill>
              </a:rPr>
              <a:t>احترام الحرم الجامعي </a:t>
            </a:r>
            <a:endParaRPr lang="fr-FR" sz="1300" dirty="0">
              <a:solidFill>
                <a:srgbClr val="FF0000"/>
              </a:solidFill>
            </a:endParaRPr>
          </a:p>
        </p:txBody>
      </p:sp>
      <p:sp>
        <p:nvSpPr>
          <p:cNvPr id="22" name="Rectangle à coins arrondis 21"/>
          <p:cNvSpPr/>
          <p:nvPr/>
        </p:nvSpPr>
        <p:spPr>
          <a:xfrm>
            <a:off x="6447404" y="2786058"/>
            <a:ext cx="2268000" cy="504000"/>
          </a:xfrm>
          <a:prstGeom prst="roundRect">
            <a:avLst/>
          </a:prstGeom>
          <a:solidFill>
            <a:schemeClr val="accent6">
              <a:lumMod val="40000"/>
              <a:lumOff val="60000"/>
            </a:schemeClr>
          </a:solidFill>
          <a:ln w="3175">
            <a:solidFill>
              <a:schemeClr val="bg1"/>
            </a:solidFill>
          </a:ln>
        </p:spPr>
        <p:txBody>
          <a:bodyPr>
            <a:spAutoFit/>
          </a:bodyPr>
          <a:lstStyle/>
          <a:p>
            <a:pPr algn="ctr"/>
            <a:r>
              <a:rPr lang="ar-DZ" sz="1300" b="1" dirty="0" smtClean="0">
                <a:solidFill>
                  <a:srgbClr val="FF0000"/>
                </a:solidFill>
              </a:rPr>
              <a:t>مفهوم الامتياز الجامعي </a:t>
            </a:r>
            <a:r>
              <a:rPr lang="ar-DZ" sz="1300" b="1" dirty="0" err="1" smtClean="0">
                <a:solidFill>
                  <a:srgbClr val="FF0000"/>
                </a:solidFill>
              </a:rPr>
              <a:t>يعبرعن</a:t>
            </a:r>
            <a:r>
              <a:rPr lang="ar-DZ" sz="1300" b="1" dirty="0" smtClean="0">
                <a:solidFill>
                  <a:srgbClr val="FF0000"/>
                </a:solidFill>
              </a:rPr>
              <a:t> حرمة </a:t>
            </a:r>
          </a:p>
          <a:p>
            <a:pPr algn="ctr"/>
            <a:r>
              <a:rPr lang="ar-DZ" sz="1300" b="1" dirty="0" smtClean="0">
                <a:solidFill>
                  <a:srgbClr val="FF0000"/>
                </a:solidFill>
              </a:rPr>
              <a:t>الجامعة واحترام العلم والمعرفة</a:t>
            </a:r>
            <a:endParaRPr lang="fr-FR" sz="1300" b="1" dirty="0">
              <a:solidFill>
                <a:srgbClr val="FF0000"/>
              </a:solidFill>
            </a:endParaRPr>
          </a:p>
        </p:txBody>
      </p:sp>
      <p:sp>
        <p:nvSpPr>
          <p:cNvPr id="23" name="Flèche vers le bas 22"/>
          <p:cNvSpPr/>
          <p:nvPr/>
        </p:nvSpPr>
        <p:spPr>
          <a:xfrm>
            <a:off x="7429520" y="3643314"/>
            <a:ext cx="357190" cy="252000"/>
          </a:xfrm>
          <a:prstGeom prst="downArrow">
            <a:avLst/>
          </a:prstGeom>
          <a:solidFill>
            <a:schemeClr val="accent6">
              <a:lumMod val="20000"/>
              <a:lumOff val="80000"/>
            </a:schemeClr>
          </a:solidFill>
          <a:ln w="31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4" name="Rectangle à coins arrondis 23"/>
          <p:cNvSpPr/>
          <p:nvPr/>
        </p:nvSpPr>
        <p:spPr>
          <a:xfrm>
            <a:off x="6500826" y="4143380"/>
            <a:ext cx="2196000" cy="756000"/>
          </a:xfrm>
          <a:prstGeom prst="roundRect">
            <a:avLst/>
          </a:prstGeom>
          <a:solidFill>
            <a:schemeClr val="accent6">
              <a:lumMod val="20000"/>
              <a:lumOff val="80000"/>
            </a:schemeClr>
          </a:solidFill>
          <a:ln w="3175">
            <a:solidFill>
              <a:schemeClr val="bg1"/>
            </a:solidFill>
          </a:ln>
        </p:spPr>
        <p:txBody>
          <a:bodyPr>
            <a:spAutoFit/>
          </a:bodyPr>
          <a:lstStyle/>
          <a:p>
            <a:pPr algn="ctr">
              <a:spcAft>
                <a:spcPts val="300"/>
              </a:spcAft>
            </a:pPr>
            <a:r>
              <a:rPr lang="ar-DZ" sz="1200" b="1" dirty="0" smtClean="0"/>
              <a:t>ا</a:t>
            </a:r>
            <a:r>
              <a:rPr lang="ar-DZ" sz="1200" dirty="0" smtClean="0"/>
              <a:t>لموقف الذي تبرز فيه الجامعة وحيث لا </a:t>
            </a:r>
          </a:p>
          <a:p>
            <a:pPr algn="ctr">
              <a:spcAft>
                <a:spcPts val="300"/>
              </a:spcAft>
            </a:pPr>
            <a:r>
              <a:rPr lang="ar-DZ" sz="1200" dirty="0" smtClean="0"/>
              <a:t>تستطيع قوات الأمن الوصول إلى هناك</a:t>
            </a:r>
          </a:p>
          <a:p>
            <a:pPr algn="ctr"/>
            <a:r>
              <a:rPr lang="ar-DZ" sz="1200" dirty="0" smtClean="0"/>
              <a:t>دون موافقة مسبقة من </a:t>
            </a:r>
            <a:r>
              <a:rPr lang="ar-DZ" sz="1200" dirty="0" err="1" smtClean="0"/>
              <a:t>المسؤولين</a:t>
            </a:r>
            <a:endParaRPr lang="fr-FR" sz="1200" dirty="0"/>
          </a:p>
        </p:txBody>
      </p:sp>
      <p:sp>
        <p:nvSpPr>
          <p:cNvPr id="25" name="Rectangle à coins arrondis 24"/>
          <p:cNvSpPr/>
          <p:nvPr/>
        </p:nvSpPr>
        <p:spPr>
          <a:xfrm>
            <a:off x="6591966" y="5214950"/>
            <a:ext cx="2052000" cy="540000"/>
          </a:xfrm>
          <a:prstGeom prst="roundRect">
            <a:avLst/>
          </a:prstGeom>
          <a:solidFill>
            <a:schemeClr val="accent6">
              <a:lumMod val="20000"/>
              <a:lumOff val="80000"/>
            </a:schemeClr>
          </a:solidFill>
          <a:ln w="3175">
            <a:solidFill>
              <a:schemeClr val="bg1"/>
            </a:solidFill>
          </a:ln>
        </p:spPr>
        <p:txBody>
          <a:bodyPr>
            <a:spAutoFit/>
          </a:bodyPr>
          <a:lstStyle/>
          <a:p>
            <a:pPr algn="ctr">
              <a:spcAft>
                <a:spcPts val="300"/>
              </a:spcAft>
            </a:pPr>
            <a:r>
              <a:rPr lang="ar-DZ" sz="1200" dirty="0" smtClean="0"/>
              <a:t>مدير المؤسسة الجامعية مؤهل ومخوّل </a:t>
            </a:r>
          </a:p>
          <a:p>
            <a:pPr algn="ctr"/>
            <a:r>
              <a:rPr lang="ar-DZ" sz="1200" dirty="0" smtClean="0"/>
              <a:t>لحفظ النظام والأمن في الجامعة</a:t>
            </a:r>
            <a:endParaRPr lang="fr-FR" sz="1200" dirty="0"/>
          </a:p>
        </p:txBody>
      </p:sp>
      <p:cxnSp>
        <p:nvCxnSpPr>
          <p:cNvPr id="26" name="Connecteur droit 25"/>
          <p:cNvCxnSpPr/>
          <p:nvPr/>
        </p:nvCxnSpPr>
        <p:spPr>
          <a:xfrm rot="5400000">
            <a:off x="4042694" y="4244058"/>
            <a:ext cx="291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16528" y="214290"/>
            <a:ext cx="7956000" cy="288000"/>
          </a:xfrm>
          <a:prstGeom prst="rect">
            <a:avLst/>
          </a:prstGeom>
          <a:solidFill>
            <a:schemeClr val="accent3">
              <a:lumMod val="20000"/>
              <a:lumOff val="80000"/>
            </a:schemeClr>
          </a:solidFill>
        </p:spPr>
        <p:txBody>
          <a:bodyPr wrap="square">
            <a:spAutoFit/>
          </a:bodyPr>
          <a:lstStyle/>
          <a:p>
            <a:pPr algn="ctr">
              <a:spcAft>
                <a:spcPts val="1200"/>
              </a:spcAft>
            </a:pPr>
            <a:r>
              <a:rPr lang="fr-FR" sz="1300" b="1" dirty="0" smtClean="0">
                <a:ea typeface="Times New Roman" pitchFamily="18" charset="0"/>
                <a:cs typeface="Times New Roman" pitchFamily="18" charset="0"/>
              </a:rPr>
              <a:t>CHAP. II :</a:t>
            </a:r>
            <a:r>
              <a:rPr lang="fr-FR" sz="1300" dirty="0" smtClean="0">
                <a:ea typeface="Times New Roman" pitchFamily="18" charset="0"/>
                <a:cs typeface="Arial" pitchFamily="34" charset="0"/>
              </a:rPr>
              <a:t> </a:t>
            </a:r>
            <a:r>
              <a:rPr lang="fr-FR" sz="1300" b="1" dirty="0" smtClean="0">
                <a:ea typeface="Times New Roman" pitchFamily="18" charset="0"/>
                <a:cs typeface="Times New Roman" pitchFamily="18" charset="0"/>
              </a:rPr>
              <a:t>RAPPEL SUR LA CHARTE DE DÉONTOLOGIE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ET D’ÉTHIQUE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UNIVERSITAIRES</a:t>
            </a:r>
          </a:p>
          <a:p>
            <a:pPr lvl="0" algn="ctr" eaLnBrk="0" fontAlgn="base" hangingPunct="0">
              <a:spcBef>
                <a:spcPct val="0"/>
              </a:spcBef>
              <a:spcAft>
                <a:spcPts val="600"/>
              </a:spcAft>
            </a:pPr>
            <a:endParaRPr lang="fr-FR" sz="1400" b="1" dirty="0" smtClean="0">
              <a:ea typeface="Times New Roman" pitchFamily="18" charset="0"/>
              <a:cs typeface="Times New Roman" pitchFamily="18" charset="0"/>
            </a:endParaRPr>
          </a:p>
        </p:txBody>
      </p:sp>
      <p:sp>
        <p:nvSpPr>
          <p:cNvPr id="29" name="Rectangle 2"/>
          <p:cNvSpPr>
            <a:spLocks noChangeArrowheads="1"/>
          </p:cNvSpPr>
          <p:nvPr/>
        </p:nvSpPr>
        <p:spPr bwMode="auto">
          <a:xfrm>
            <a:off x="175504" y="642918"/>
            <a:ext cx="3924000" cy="2616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100" b="1" dirty="0" smtClean="0"/>
              <a:t>II.2. PRINCIPES FONDAMENTAUX DE LA CHARTE</a:t>
            </a:r>
            <a:endParaRPr lang="fr-FR" sz="1100" dirty="0"/>
          </a:p>
        </p:txBody>
      </p:sp>
      <p:sp>
        <p:nvSpPr>
          <p:cNvPr id="32" name="Rectangle 31"/>
          <p:cNvSpPr/>
          <p:nvPr/>
        </p:nvSpPr>
        <p:spPr>
          <a:xfrm>
            <a:off x="7708606" y="1071546"/>
            <a:ext cx="1149674" cy="252000"/>
          </a:xfrm>
          <a:prstGeom prst="rect">
            <a:avLst/>
          </a:prstGeom>
          <a:solidFill>
            <a:schemeClr val="accent6">
              <a:lumMod val="20000"/>
              <a:lumOff val="80000"/>
            </a:schemeClr>
          </a:solidFill>
        </p:spPr>
        <p:txBody>
          <a:bodyPr wrap="none">
            <a:spAutoFit/>
          </a:bodyPr>
          <a:lstStyle/>
          <a:p>
            <a:r>
              <a:rPr lang="ar-DZ" sz="1100" b="1" dirty="0" smtClean="0">
                <a:solidFill>
                  <a:srgbClr val="FF0000"/>
                </a:solidFill>
              </a:rPr>
              <a:t>احترام الحرم الجامعي</a:t>
            </a:r>
            <a:endParaRPr lang="fr-FR" sz="1100" b="1"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29</a:t>
            </a:fld>
            <a:endParaRPr lang="fr-FR"/>
          </a:p>
        </p:txBody>
      </p:sp>
      <p:sp>
        <p:nvSpPr>
          <p:cNvPr id="6" name="Rectangle 5"/>
          <p:cNvSpPr/>
          <p:nvPr/>
        </p:nvSpPr>
        <p:spPr>
          <a:xfrm>
            <a:off x="180000" y="1071546"/>
            <a:ext cx="3816000" cy="276999"/>
          </a:xfrm>
          <a:prstGeom prst="rect">
            <a:avLst/>
          </a:prstGeom>
          <a:solidFill>
            <a:schemeClr val="accent3">
              <a:lumMod val="20000"/>
              <a:lumOff val="80000"/>
            </a:schemeClr>
          </a:solidFill>
          <a:ln>
            <a:solidFill>
              <a:schemeClr val="bg1"/>
            </a:solidFill>
          </a:ln>
        </p:spPr>
        <p:txBody>
          <a:bodyPr wrap="square">
            <a:spAutoFit/>
          </a:bodyPr>
          <a:lstStyle/>
          <a:p>
            <a:r>
              <a:rPr lang="fr-FR" sz="1200" b="1" dirty="0" smtClean="0">
                <a:solidFill>
                  <a:srgbClr val="FF0000"/>
                </a:solidFill>
              </a:rPr>
              <a:t>II.2.7. Le respect des franchises universitaires</a:t>
            </a:r>
            <a:endParaRPr lang="fr-FR" sz="1200" dirty="0" smtClean="0">
              <a:solidFill>
                <a:srgbClr val="FF0000"/>
              </a:solidFill>
            </a:endParaRPr>
          </a:p>
        </p:txBody>
      </p:sp>
      <p:sp>
        <p:nvSpPr>
          <p:cNvPr id="8" name="Rectangle à coins arrondis 7"/>
          <p:cNvSpPr/>
          <p:nvPr/>
        </p:nvSpPr>
        <p:spPr>
          <a:xfrm>
            <a:off x="397124" y="2700219"/>
            <a:ext cx="4032000" cy="936000"/>
          </a:xfrm>
          <a:prstGeom prst="roundRect">
            <a:avLst/>
          </a:prstGeom>
          <a:solidFill>
            <a:schemeClr val="accent3">
              <a:lumMod val="20000"/>
              <a:lumOff val="80000"/>
            </a:schemeClr>
          </a:solidFill>
          <a:ln w="3175">
            <a:solidFill>
              <a:schemeClr val="bg1"/>
            </a:solidFill>
          </a:ln>
        </p:spPr>
        <p:txBody>
          <a:bodyPr wrap="square">
            <a:spAutoFit/>
          </a:bodyPr>
          <a:lstStyle/>
          <a:p>
            <a:pPr algn="ctr">
              <a:spcAft>
                <a:spcPts val="300"/>
              </a:spcAft>
            </a:pPr>
            <a:r>
              <a:rPr lang="fr-FR" sz="1100" dirty="0" smtClean="0"/>
              <a:t>Toutes les parties prenantes de la communauté universitaire</a:t>
            </a:r>
            <a:endParaRPr lang="ar-DZ" sz="1100" dirty="0" smtClean="0"/>
          </a:p>
          <a:p>
            <a:pPr algn="ctr">
              <a:spcAft>
                <a:spcPts val="300"/>
              </a:spcAft>
            </a:pPr>
            <a:r>
              <a:rPr lang="fr-FR" sz="1100" dirty="0" smtClean="0"/>
              <a:t> contribuent, dans tous les comportements, au rehaussement </a:t>
            </a:r>
            <a:endParaRPr lang="ar-DZ" sz="1100" dirty="0" smtClean="0"/>
          </a:p>
          <a:p>
            <a:pPr algn="ctr">
              <a:spcAft>
                <a:spcPts val="300"/>
              </a:spcAft>
            </a:pPr>
            <a:r>
              <a:rPr lang="fr-FR" sz="1100" dirty="0" smtClean="0"/>
              <a:t>des libertés de telle sorte que soient garanties leur </a:t>
            </a:r>
            <a:endParaRPr lang="ar-DZ" sz="1100" dirty="0" smtClean="0"/>
          </a:p>
          <a:p>
            <a:pPr algn="ctr">
              <a:spcAft>
                <a:spcPts val="300"/>
              </a:spcAft>
            </a:pPr>
            <a:r>
              <a:rPr lang="fr-FR" sz="1100" dirty="0" smtClean="0"/>
              <a:t>spécificité et leur immunité</a:t>
            </a:r>
            <a:endParaRPr lang="fr-FR" sz="1100" dirty="0"/>
          </a:p>
        </p:txBody>
      </p:sp>
      <p:sp>
        <p:nvSpPr>
          <p:cNvPr id="9" name="Rectangle à coins arrondis 8"/>
          <p:cNvSpPr/>
          <p:nvPr/>
        </p:nvSpPr>
        <p:spPr>
          <a:xfrm>
            <a:off x="428596" y="3965743"/>
            <a:ext cx="3996000" cy="720000"/>
          </a:xfrm>
          <a:prstGeom prst="roundRect">
            <a:avLst/>
          </a:prstGeom>
          <a:solidFill>
            <a:schemeClr val="accent3">
              <a:lumMod val="20000"/>
              <a:lumOff val="80000"/>
            </a:schemeClr>
          </a:solidFill>
          <a:ln w="3175">
            <a:solidFill>
              <a:schemeClr val="bg1"/>
            </a:solidFill>
          </a:ln>
        </p:spPr>
        <p:txBody>
          <a:bodyPr wrap="square">
            <a:spAutoFit/>
          </a:bodyPr>
          <a:lstStyle/>
          <a:p>
            <a:pPr algn="ctr">
              <a:spcAft>
                <a:spcPts val="300"/>
              </a:spcAft>
            </a:pPr>
            <a:r>
              <a:rPr lang="fr-FR" sz="1100" dirty="0" smtClean="0"/>
              <a:t>Elles s'interdisent de favoriser ou d'encourager les situations </a:t>
            </a:r>
          </a:p>
          <a:p>
            <a:pPr algn="ctr">
              <a:spcAft>
                <a:spcPts val="300"/>
              </a:spcAft>
            </a:pPr>
            <a:r>
              <a:rPr lang="fr-FR" sz="1100" dirty="0" smtClean="0"/>
              <a:t>et les pratiques qui peuvent porter atteinte aux principes, </a:t>
            </a:r>
          </a:p>
          <a:p>
            <a:pPr algn="ctr">
              <a:spcAft>
                <a:spcPts val="300"/>
              </a:spcAft>
            </a:pPr>
            <a:r>
              <a:rPr lang="fr-FR" sz="1100" dirty="0" smtClean="0"/>
              <a:t>aux libertés et aux droits de l'université</a:t>
            </a:r>
          </a:p>
        </p:txBody>
      </p:sp>
      <p:sp>
        <p:nvSpPr>
          <p:cNvPr id="10" name="Rectangle à coins arrondis 9"/>
          <p:cNvSpPr/>
          <p:nvPr/>
        </p:nvSpPr>
        <p:spPr>
          <a:xfrm>
            <a:off x="714348" y="5068140"/>
            <a:ext cx="3348000" cy="519291"/>
          </a:xfrm>
          <a:prstGeom prst="roundRect">
            <a:avLst/>
          </a:prstGeom>
          <a:solidFill>
            <a:schemeClr val="accent3">
              <a:lumMod val="20000"/>
              <a:lumOff val="80000"/>
            </a:schemeClr>
          </a:solidFill>
          <a:ln w="3175">
            <a:solidFill>
              <a:schemeClr val="bg1"/>
            </a:solidFill>
          </a:ln>
        </p:spPr>
        <p:txBody>
          <a:bodyPr>
            <a:spAutoFit/>
          </a:bodyPr>
          <a:lstStyle/>
          <a:p>
            <a:pPr algn="ctr">
              <a:spcAft>
                <a:spcPts val="300"/>
              </a:spcAft>
            </a:pPr>
            <a:r>
              <a:rPr lang="fr-FR" sz="1100" dirty="0" smtClean="0"/>
              <a:t>Elles doivent s'abstenir de toute activité politique </a:t>
            </a:r>
          </a:p>
          <a:p>
            <a:pPr algn="ctr">
              <a:spcAft>
                <a:spcPts val="300"/>
              </a:spcAft>
            </a:pPr>
            <a:r>
              <a:rPr lang="fr-FR" sz="1100" dirty="0" smtClean="0"/>
              <a:t>partisane au sein de tous les espaces universitaires</a:t>
            </a:r>
          </a:p>
        </p:txBody>
      </p:sp>
      <p:sp>
        <p:nvSpPr>
          <p:cNvPr id="12" name="Rectangle 11"/>
          <p:cNvSpPr/>
          <p:nvPr/>
        </p:nvSpPr>
        <p:spPr>
          <a:xfrm>
            <a:off x="142844" y="6357958"/>
            <a:ext cx="8820000"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124" name="Picture 4" descr="Universite Liberte - Posts | Facebook"/>
          <p:cNvPicPr>
            <a:picLocks noChangeAspect="1" noChangeArrowheads="1"/>
          </p:cNvPicPr>
          <p:nvPr/>
        </p:nvPicPr>
        <p:blipFill>
          <a:blip r:embed="rId3"/>
          <a:srcRect/>
          <a:stretch>
            <a:fillRect/>
          </a:stretch>
        </p:blipFill>
        <p:spPr bwMode="auto">
          <a:xfrm>
            <a:off x="4857752" y="1428736"/>
            <a:ext cx="1214445" cy="1214446"/>
          </a:xfrm>
          <a:prstGeom prst="rect">
            <a:avLst/>
          </a:prstGeom>
          <a:noFill/>
        </p:spPr>
      </p:pic>
      <p:sp>
        <p:nvSpPr>
          <p:cNvPr id="16" name="Rectangle avec flèche vers le bas 15"/>
          <p:cNvSpPr/>
          <p:nvPr/>
        </p:nvSpPr>
        <p:spPr>
          <a:xfrm>
            <a:off x="500034" y="2071678"/>
            <a:ext cx="3924000" cy="396000"/>
          </a:xfrm>
          <a:prstGeom prst="downArrowCallout">
            <a:avLst/>
          </a:prstGeom>
          <a:solidFill>
            <a:schemeClr val="accent3">
              <a:lumMod val="60000"/>
              <a:lumOff val="40000"/>
            </a:schemeClr>
          </a:solidFill>
          <a:ln w="3175">
            <a:solidFill>
              <a:schemeClr val="tx1"/>
            </a:solidFill>
          </a:ln>
        </p:spPr>
        <p:txBody>
          <a:bodyPr wrap="none">
            <a:spAutoFit/>
          </a:bodyPr>
          <a:lstStyle/>
          <a:p>
            <a:r>
              <a:rPr lang="fr-FR" sz="1200" b="1" dirty="0" smtClean="0">
                <a:solidFill>
                  <a:srgbClr val="FF0000"/>
                </a:solidFill>
              </a:rPr>
              <a:t>RESPECT DES FRANCHISES UNIVERSITAIRES</a:t>
            </a:r>
            <a:endParaRPr lang="fr-FR" sz="1200" dirty="0">
              <a:solidFill>
                <a:srgbClr val="FF0000"/>
              </a:solidFill>
            </a:endParaRPr>
          </a:p>
        </p:txBody>
      </p:sp>
      <p:sp>
        <p:nvSpPr>
          <p:cNvPr id="17" name="Rectangle avec flèche vers le bas 16"/>
          <p:cNvSpPr/>
          <p:nvPr/>
        </p:nvSpPr>
        <p:spPr>
          <a:xfrm>
            <a:off x="6572264" y="2052393"/>
            <a:ext cx="1332000" cy="396000"/>
          </a:xfrm>
          <a:prstGeom prst="downArrowCallout">
            <a:avLst/>
          </a:prstGeom>
          <a:solidFill>
            <a:schemeClr val="accent6">
              <a:lumMod val="40000"/>
              <a:lumOff val="60000"/>
            </a:schemeClr>
          </a:solidFill>
          <a:ln w="3175">
            <a:solidFill>
              <a:schemeClr val="tx1"/>
            </a:solidFill>
          </a:ln>
        </p:spPr>
        <p:txBody>
          <a:bodyPr wrap="none">
            <a:spAutoFit/>
          </a:bodyPr>
          <a:lstStyle/>
          <a:p>
            <a:r>
              <a:rPr lang="ar-DZ" sz="1300" b="1" dirty="0" smtClean="0">
                <a:solidFill>
                  <a:srgbClr val="FF0000"/>
                </a:solidFill>
              </a:rPr>
              <a:t>احترام الحرم الجامعي </a:t>
            </a:r>
            <a:endParaRPr lang="fr-FR" sz="1300" dirty="0">
              <a:solidFill>
                <a:srgbClr val="FF0000"/>
              </a:solidFill>
            </a:endParaRPr>
          </a:p>
        </p:txBody>
      </p:sp>
      <p:cxnSp>
        <p:nvCxnSpPr>
          <p:cNvPr id="18" name="Connecteur droit 17"/>
          <p:cNvCxnSpPr/>
          <p:nvPr/>
        </p:nvCxnSpPr>
        <p:spPr>
          <a:xfrm rot="5400000">
            <a:off x="3971256" y="4113016"/>
            <a:ext cx="291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à coins arrondis 18"/>
          <p:cNvSpPr/>
          <p:nvPr/>
        </p:nvSpPr>
        <p:spPr>
          <a:xfrm>
            <a:off x="5929322" y="2816438"/>
            <a:ext cx="2736000" cy="757654"/>
          </a:xfrm>
          <a:prstGeom prst="roundRect">
            <a:avLst/>
          </a:prstGeom>
          <a:solidFill>
            <a:schemeClr val="accent6">
              <a:lumMod val="20000"/>
              <a:lumOff val="80000"/>
            </a:schemeClr>
          </a:solidFill>
          <a:ln w="3175">
            <a:solidFill>
              <a:schemeClr val="bg1"/>
            </a:solidFill>
          </a:ln>
        </p:spPr>
        <p:txBody>
          <a:bodyPr>
            <a:spAutoFit/>
          </a:bodyPr>
          <a:lstStyle/>
          <a:p>
            <a:pPr algn="ctr">
              <a:spcAft>
                <a:spcPts val="300"/>
              </a:spcAft>
            </a:pPr>
            <a:r>
              <a:rPr lang="ar-DZ" sz="1200" dirty="0" smtClean="0"/>
              <a:t>يساهم جميع أصحاب المصلحة في المجتمع الجامعي </a:t>
            </a:r>
          </a:p>
          <a:p>
            <a:pPr algn="ctr">
              <a:spcAft>
                <a:spcPts val="300"/>
              </a:spcAft>
            </a:pPr>
            <a:r>
              <a:rPr lang="ar-DZ" sz="1200" dirty="0" smtClean="0"/>
              <a:t>في جميع السلوكيات ، في تعزيز الحريات بطريقة تضمن خصوصيتهم وحصانتهم</a:t>
            </a:r>
            <a:endParaRPr lang="fr-FR" sz="1200" dirty="0"/>
          </a:p>
        </p:txBody>
      </p:sp>
      <p:sp>
        <p:nvSpPr>
          <p:cNvPr id="20" name="Rectangle à coins arrondis 19"/>
          <p:cNvSpPr/>
          <p:nvPr/>
        </p:nvSpPr>
        <p:spPr>
          <a:xfrm>
            <a:off x="5857884" y="4000504"/>
            <a:ext cx="2880000" cy="553343"/>
          </a:xfrm>
          <a:prstGeom prst="roundRect">
            <a:avLst/>
          </a:prstGeom>
          <a:solidFill>
            <a:schemeClr val="accent6">
              <a:lumMod val="20000"/>
              <a:lumOff val="80000"/>
            </a:schemeClr>
          </a:solidFill>
          <a:ln w="3175">
            <a:solidFill>
              <a:schemeClr val="bg1"/>
            </a:solidFill>
          </a:ln>
        </p:spPr>
        <p:txBody>
          <a:bodyPr wrap="square">
            <a:spAutoFit/>
          </a:bodyPr>
          <a:lstStyle/>
          <a:p>
            <a:pPr algn="ctr">
              <a:spcAft>
                <a:spcPts val="300"/>
              </a:spcAft>
            </a:pPr>
            <a:r>
              <a:rPr lang="ar-DZ" sz="1200" dirty="0" smtClean="0"/>
              <a:t>يحظر عليهم الترويج أو تشجيع المواقف والممارسات </a:t>
            </a:r>
          </a:p>
          <a:p>
            <a:pPr algn="ctr"/>
            <a:r>
              <a:rPr lang="ar-DZ" sz="1200" dirty="0" smtClean="0"/>
              <a:t>التي من شأنها النيل من مبادئ وحريات وحقوق الجامعة</a:t>
            </a:r>
            <a:endParaRPr lang="fr-FR" sz="1200" dirty="0"/>
          </a:p>
        </p:txBody>
      </p:sp>
      <p:sp>
        <p:nvSpPr>
          <p:cNvPr id="21" name="Rectangle à coins arrondis 20"/>
          <p:cNvSpPr/>
          <p:nvPr/>
        </p:nvSpPr>
        <p:spPr>
          <a:xfrm>
            <a:off x="6233652" y="5018797"/>
            <a:ext cx="2196000" cy="553343"/>
          </a:xfrm>
          <a:prstGeom prst="roundRect">
            <a:avLst/>
          </a:prstGeom>
          <a:solidFill>
            <a:schemeClr val="accent6">
              <a:lumMod val="20000"/>
              <a:lumOff val="80000"/>
            </a:schemeClr>
          </a:solidFill>
          <a:ln w="3175">
            <a:solidFill>
              <a:schemeClr val="bg1"/>
            </a:solidFill>
          </a:ln>
        </p:spPr>
        <p:txBody>
          <a:bodyPr wrap="square">
            <a:spAutoFit/>
          </a:bodyPr>
          <a:lstStyle/>
          <a:p>
            <a:pPr algn="ctr">
              <a:spcAft>
                <a:spcPts val="300"/>
              </a:spcAft>
            </a:pPr>
            <a:r>
              <a:rPr lang="ar-DZ" sz="1200" dirty="0" smtClean="0"/>
              <a:t>يجب عليهم الامتناع عن أي نشاط</a:t>
            </a:r>
          </a:p>
          <a:p>
            <a:pPr algn="ctr"/>
            <a:r>
              <a:rPr lang="ar-DZ" sz="1200" dirty="0" smtClean="0"/>
              <a:t>سياسي حزبي في جميع </a:t>
            </a:r>
            <a:r>
              <a:rPr lang="ar-DZ" sz="1200" dirty="0" err="1" smtClean="0"/>
              <a:t>فضاءات</a:t>
            </a:r>
            <a:r>
              <a:rPr lang="ar-DZ" sz="1200" dirty="0" smtClean="0"/>
              <a:t> الجامعة</a:t>
            </a:r>
            <a:endParaRPr lang="fr-FR" sz="1200" dirty="0"/>
          </a:p>
        </p:txBody>
      </p:sp>
      <p:sp>
        <p:nvSpPr>
          <p:cNvPr id="22" name="Rectangle 21"/>
          <p:cNvSpPr/>
          <p:nvPr/>
        </p:nvSpPr>
        <p:spPr>
          <a:xfrm>
            <a:off x="616528" y="214290"/>
            <a:ext cx="7956000" cy="288000"/>
          </a:xfrm>
          <a:prstGeom prst="rect">
            <a:avLst/>
          </a:prstGeom>
          <a:solidFill>
            <a:schemeClr val="accent3">
              <a:lumMod val="20000"/>
              <a:lumOff val="80000"/>
            </a:schemeClr>
          </a:solidFill>
        </p:spPr>
        <p:txBody>
          <a:bodyPr wrap="square">
            <a:spAutoFit/>
          </a:bodyPr>
          <a:lstStyle/>
          <a:p>
            <a:pPr algn="ctr">
              <a:spcAft>
                <a:spcPts val="1200"/>
              </a:spcAft>
            </a:pPr>
            <a:r>
              <a:rPr lang="fr-FR" sz="1300" b="1" dirty="0" smtClean="0">
                <a:ea typeface="Times New Roman" pitchFamily="18" charset="0"/>
                <a:cs typeface="Times New Roman" pitchFamily="18" charset="0"/>
              </a:rPr>
              <a:t>CHAP. II :</a:t>
            </a:r>
            <a:r>
              <a:rPr lang="fr-FR" sz="1300" dirty="0" smtClean="0">
                <a:ea typeface="Times New Roman" pitchFamily="18" charset="0"/>
                <a:cs typeface="Arial" pitchFamily="34" charset="0"/>
              </a:rPr>
              <a:t> </a:t>
            </a:r>
            <a:r>
              <a:rPr lang="fr-FR" sz="1300" b="1" dirty="0" smtClean="0">
                <a:ea typeface="Times New Roman" pitchFamily="18" charset="0"/>
                <a:cs typeface="Times New Roman" pitchFamily="18" charset="0"/>
              </a:rPr>
              <a:t>RAPPEL SUR LA CHARTE DE DÉONTOLOGIE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ET D’ÉTHIQUE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UNIVERSITAIRES</a:t>
            </a:r>
          </a:p>
          <a:p>
            <a:pPr lvl="0" algn="ctr" eaLnBrk="0" fontAlgn="base" hangingPunct="0">
              <a:spcBef>
                <a:spcPct val="0"/>
              </a:spcBef>
              <a:spcAft>
                <a:spcPts val="600"/>
              </a:spcAft>
            </a:pPr>
            <a:endParaRPr lang="fr-FR" sz="1400" b="1" dirty="0" smtClean="0">
              <a:ea typeface="Times New Roman" pitchFamily="18" charset="0"/>
              <a:cs typeface="Times New Roman" pitchFamily="18" charset="0"/>
            </a:endParaRPr>
          </a:p>
        </p:txBody>
      </p:sp>
      <p:sp>
        <p:nvSpPr>
          <p:cNvPr id="23" name="Rectangle 2"/>
          <p:cNvSpPr>
            <a:spLocks noChangeArrowheads="1"/>
          </p:cNvSpPr>
          <p:nvPr/>
        </p:nvSpPr>
        <p:spPr bwMode="auto">
          <a:xfrm>
            <a:off x="175504" y="642918"/>
            <a:ext cx="3924000" cy="2616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100" b="1" dirty="0" smtClean="0"/>
              <a:t>II.2. PRINCIPES FONDAMENTAUX DE LA CHARTE</a:t>
            </a:r>
            <a:endParaRPr lang="fr-FR" sz="1100" dirty="0"/>
          </a:p>
        </p:txBody>
      </p:sp>
      <p:sp>
        <p:nvSpPr>
          <p:cNvPr id="24" name="Rectangle 23"/>
          <p:cNvSpPr/>
          <p:nvPr/>
        </p:nvSpPr>
        <p:spPr>
          <a:xfrm>
            <a:off x="7708606" y="1071546"/>
            <a:ext cx="1149674" cy="252000"/>
          </a:xfrm>
          <a:prstGeom prst="rect">
            <a:avLst/>
          </a:prstGeom>
          <a:solidFill>
            <a:schemeClr val="accent6">
              <a:lumMod val="20000"/>
              <a:lumOff val="80000"/>
            </a:schemeClr>
          </a:solidFill>
        </p:spPr>
        <p:txBody>
          <a:bodyPr wrap="none">
            <a:spAutoFit/>
          </a:bodyPr>
          <a:lstStyle/>
          <a:p>
            <a:r>
              <a:rPr lang="ar-DZ" sz="1100" b="1" dirty="0" smtClean="0">
                <a:solidFill>
                  <a:srgbClr val="FF0000"/>
                </a:solidFill>
              </a:rPr>
              <a:t>احترام الحرم الجامعي</a:t>
            </a:r>
            <a:endParaRPr lang="fr-FR" sz="1100"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3</a:t>
            </a:fld>
            <a:endParaRPr lang="fr-FR"/>
          </a:p>
        </p:txBody>
      </p:sp>
      <p:sp>
        <p:nvSpPr>
          <p:cNvPr id="4" name="Rectangle 3"/>
          <p:cNvSpPr/>
          <p:nvPr/>
        </p:nvSpPr>
        <p:spPr>
          <a:xfrm>
            <a:off x="142844" y="6357958"/>
            <a:ext cx="8820000"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357158" y="4071942"/>
            <a:ext cx="4356000" cy="923330"/>
          </a:xfrm>
          <a:prstGeom prst="rect">
            <a:avLst/>
          </a:prstGeom>
          <a:solidFill>
            <a:schemeClr val="accent3">
              <a:lumMod val="20000"/>
              <a:lumOff val="80000"/>
            </a:schemeClr>
          </a:solidFill>
        </p:spPr>
        <p:txBody>
          <a:bodyPr wrap="square">
            <a:spAutoFit/>
          </a:bodyPr>
          <a:lstStyle/>
          <a:p>
            <a:pPr algn="ctr">
              <a:spcAft>
                <a:spcPts val="600"/>
              </a:spcAft>
            </a:pPr>
            <a:r>
              <a:rPr lang="fr-FR" sz="1100" b="1" i="1" dirty="0" smtClean="0">
                <a:solidFill>
                  <a:srgbClr val="FF0000"/>
                </a:solidFill>
              </a:rPr>
              <a:t>Conduite  des membres de la communauté universitaire</a:t>
            </a:r>
            <a:r>
              <a:rPr lang="ar-DZ" sz="1100" b="1" i="1" dirty="0" smtClean="0">
                <a:solidFill>
                  <a:srgbClr val="FF0000"/>
                </a:solidFill>
              </a:rPr>
              <a:t> </a:t>
            </a:r>
            <a:r>
              <a:rPr lang="fr-FR" sz="1100" b="1" i="1" dirty="0" smtClean="0">
                <a:solidFill>
                  <a:srgbClr val="FF0000"/>
                </a:solidFill>
              </a:rPr>
              <a:t> :</a:t>
            </a:r>
          </a:p>
          <a:p>
            <a:pPr algn="ctr">
              <a:spcAft>
                <a:spcPts val="300"/>
              </a:spcAft>
            </a:pPr>
            <a:r>
              <a:rPr lang="fr-FR" sz="1100" dirty="0" smtClean="0"/>
              <a:t>Pour éviter que cette </a:t>
            </a:r>
            <a:r>
              <a:rPr lang="fr-FR" sz="1100" i="1" dirty="0" smtClean="0"/>
              <a:t>liberté académique </a:t>
            </a:r>
            <a:r>
              <a:rPr lang="fr-FR" sz="1100" dirty="0" smtClean="0"/>
              <a:t>ne devienne une </a:t>
            </a:r>
            <a:endParaRPr lang="ar-DZ" sz="1100" dirty="0" smtClean="0"/>
          </a:p>
          <a:p>
            <a:pPr algn="ctr">
              <a:spcAft>
                <a:spcPts val="300"/>
              </a:spcAft>
            </a:pPr>
            <a:r>
              <a:rPr lang="fr-FR" sz="1100" i="1" dirty="0" smtClean="0"/>
              <a:t>anarchie académique</a:t>
            </a:r>
            <a:r>
              <a:rPr lang="fr-FR" sz="1100" dirty="0" smtClean="0"/>
              <a:t>, les membres de la communauté </a:t>
            </a:r>
            <a:endParaRPr lang="ar-DZ" sz="1100" dirty="0" smtClean="0"/>
          </a:p>
          <a:p>
            <a:pPr algn="ctr">
              <a:spcAft>
                <a:spcPts val="300"/>
              </a:spcAft>
            </a:pPr>
            <a:r>
              <a:rPr lang="fr-FR" sz="1100" dirty="0" smtClean="0"/>
              <a:t>universitaire doivent observer une morale, une éthique collective</a:t>
            </a:r>
          </a:p>
        </p:txBody>
      </p:sp>
      <p:pic>
        <p:nvPicPr>
          <p:cNvPr id="2058" name="Picture 10" descr="Ethique et déontologie | La Poste Immobilier"/>
          <p:cNvPicPr>
            <a:picLocks noChangeAspect="1" noChangeArrowheads="1"/>
          </p:cNvPicPr>
          <p:nvPr/>
        </p:nvPicPr>
        <p:blipFill>
          <a:blip r:embed="rId3"/>
          <a:srcRect/>
          <a:stretch>
            <a:fillRect/>
          </a:stretch>
        </p:blipFill>
        <p:spPr bwMode="auto">
          <a:xfrm>
            <a:off x="4745875" y="5286388"/>
            <a:ext cx="1326323" cy="1332243"/>
          </a:xfrm>
          <a:prstGeom prst="rect">
            <a:avLst/>
          </a:prstGeom>
          <a:noFill/>
        </p:spPr>
      </p:pic>
      <p:sp>
        <p:nvSpPr>
          <p:cNvPr id="10" name="Rectangle 9"/>
          <p:cNvSpPr/>
          <p:nvPr/>
        </p:nvSpPr>
        <p:spPr>
          <a:xfrm>
            <a:off x="5617718" y="4134485"/>
            <a:ext cx="3312000" cy="723275"/>
          </a:xfrm>
          <a:prstGeom prst="rect">
            <a:avLst/>
          </a:prstGeom>
          <a:solidFill>
            <a:schemeClr val="accent6">
              <a:lumMod val="20000"/>
              <a:lumOff val="80000"/>
            </a:schemeClr>
          </a:solidFill>
        </p:spPr>
        <p:txBody>
          <a:bodyPr>
            <a:spAutoFit/>
          </a:bodyPr>
          <a:lstStyle/>
          <a:p>
            <a:pPr algn="ctr">
              <a:spcAft>
                <a:spcPts val="300"/>
              </a:spcAft>
            </a:pPr>
            <a:r>
              <a:rPr lang="ar-DZ" sz="1200" b="1" dirty="0" smtClean="0">
                <a:solidFill>
                  <a:srgbClr val="FF0000"/>
                </a:solidFill>
              </a:rPr>
              <a:t>سلوك أعضاء المجتمع الجامعي :</a:t>
            </a:r>
          </a:p>
          <a:p>
            <a:pPr algn="ctr">
              <a:spcAft>
                <a:spcPts val="300"/>
              </a:spcAft>
            </a:pPr>
            <a:r>
              <a:rPr lang="ar-DZ" sz="1200" dirty="0" smtClean="0"/>
              <a:t>لمنع هذه الحرية الأكاديمية من أن تصبح فوضوية  أكاديميًا ، يجب</a:t>
            </a:r>
          </a:p>
          <a:p>
            <a:pPr algn="ctr"/>
            <a:r>
              <a:rPr lang="ar-DZ" sz="1200" dirty="0" smtClean="0"/>
              <a:t>على أعضاء المجتمع الجامعي مراعاة الأخلاق والآداب الجماعية</a:t>
            </a:r>
            <a:endParaRPr lang="fr-FR" sz="1200" dirty="0"/>
          </a:p>
        </p:txBody>
      </p:sp>
      <p:cxnSp>
        <p:nvCxnSpPr>
          <p:cNvPr id="14" name="Connecteur droit 13"/>
          <p:cNvCxnSpPr/>
          <p:nvPr/>
        </p:nvCxnSpPr>
        <p:spPr>
          <a:xfrm rot="16200000" flipH="1">
            <a:off x="3665256" y="3514489"/>
            <a:ext cx="352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700480" y="263703"/>
            <a:ext cx="1871025" cy="292388"/>
          </a:xfrm>
          <a:prstGeom prst="rect">
            <a:avLst/>
          </a:prstGeom>
          <a:solidFill>
            <a:schemeClr val="accent5">
              <a:lumMod val="20000"/>
              <a:lumOff val="80000"/>
            </a:schemeClr>
          </a:solidFill>
        </p:spPr>
        <p:txBody>
          <a:bodyPr wrap="none">
            <a:spAutoFit/>
          </a:bodyPr>
          <a:lstStyle/>
          <a:p>
            <a:r>
              <a:rPr lang="fr-FR" sz="1300" b="1" dirty="0" smtClean="0"/>
              <a:t>PRÉAMBULE, </a:t>
            </a:r>
            <a:r>
              <a:rPr lang="fr-FR" sz="1300" b="1" i="1" dirty="0" smtClean="0"/>
              <a:t>suite</a:t>
            </a:r>
            <a:endParaRPr lang="fr-FR" sz="1300" b="1" i="1" dirty="0"/>
          </a:p>
        </p:txBody>
      </p:sp>
      <p:sp>
        <p:nvSpPr>
          <p:cNvPr id="23" name="Rectangle 22"/>
          <p:cNvSpPr/>
          <p:nvPr/>
        </p:nvSpPr>
        <p:spPr>
          <a:xfrm>
            <a:off x="642910" y="2714620"/>
            <a:ext cx="3780000" cy="677108"/>
          </a:xfrm>
          <a:prstGeom prst="rect">
            <a:avLst/>
          </a:prstGeom>
          <a:solidFill>
            <a:schemeClr val="accent3">
              <a:lumMod val="20000"/>
              <a:lumOff val="80000"/>
            </a:schemeClr>
          </a:solidFill>
        </p:spPr>
        <p:txBody>
          <a:bodyPr>
            <a:spAutoFit/>
          </a:bodyPr>
          <a:lstStyle/>
          <a:p>
            <a:pPr algn="ctr">
              <a:spcAft>
                <a:spcPts val="300"/>
              </a:spcAft>
            </a:pPr>
            <a:r>
              <a:rPr lang="fr-FR" sz="1100" dirty="0" smtClean="0"/>
              <a:t>Ses membres doivent avoir les moyens d'exercer leurs</a:t>
            </a:r>
          </a:p>
          <a:p>
            <a:pPr algn="ctr">
              <a:spcAft>
                <a:spcPts val="300"/>
              </a:spcAft>
            </a:pPr>
            <a:r>
              <a:rPr lang="fr-FR" sz="1100" dirty="0" smtClean="0"/>
              <a:t>activités dans les conditions d'indépendance et de sérénité </a:t>
            </a:r>
          </a:p>
          <a:p>
            <a:pPr algn="ctr">
              <a:spcAft>
                <a:spcPts val="300"/>
              </a:spcAft>
            </a:pPr>
            <a:r>
              <a:rPr lang="fr-FR" sz="1100" dirty="0" smtClean="0"/>
              <a:t>indispensables à la réflexion et à la création intellectuelle</a:t>
            </a:r>
          </a:p>
        </p:txBody>
      </p:sp>
      <p:sp>
        <p:nvSpPr>
          <p:cNvPr id="25" name="Rectangle 24"/>
          <p:cNvSpPr/>
          <p:nvPr/>
        </p:nvSpPr>
        <p:spPr>
          <a:xfrm>
            <a:off x="5715008" y="2714620"/>
            <a:ext cx="3168000" cy="500137"/>
          </a:xfrm>
          <a:prstGeom prst="rect">
            <a:avLst/>
          </a:prstGeom>
          <a:solidFill>
            <a:schemeClr val="accent6">
              <a:lumMod val="20000"/>
              <a:lumOff val="80000"/>
            </a:schemeClr>
          </a:solidFill>
        </p:spPr>
        <p:txBody>
          <a:bodyPr wrap="square">
            <a:spAutoFit/>
          </a:bodyPr>
          <a:lstStyle/>
          <a:p>
            <a:pPr algn="ctr">
              <a:spcAft>
                <a:spcPts val="300"/>
              </a:spcAft>
            </a:pPr>
            <a:r>
              <a:rPr lang="ar-DZ" sz="1200" dirty="0" smtClean="0"/>
              <a:t>يجب أن تكون لديهم الوسائل للقيام بأنشطتهم في ظروف</a:t>
            </a:r>
            <a:endParaRPr lang="fr-FR" sz="1200" dirty="0" smtClean="0"/>
          </a:p>
          <a:p>
            <a:pPr algn="ctr"/>
            <a:r>
              <a:rPr lang="ar-DZ" sz="1200" dirty="0" smtClean="0"/>
              <a:t> الاستقلال والراحة النفسية الضروريين للتفكير والإبداع الفكري</a:t>
            </a:r>
            <a:endParaRPr lang="fr-FR" sz="1200" dirty="0" smtClean="0"/>
          </a:p>
        </p:txBody>
      </p:sp>
      <p:sp>
        <p:nvSpPr>
          <p:cNvPr id="30" name="Flèche vers le bas 29"/>
          <p:cNvSpPr/>
          <p:nvPr/>
        </p:nvSpPr>
        <p:spPr>
          <a:xfrm>
            <a:off x="2357422" y="2357430"/>
            <a:ext cx="357190" cy="214314"/>
          </a:xfrm>
          <a:prstGeom prst="downArrow">
            <a:avLst/>
          </a:prstGeom>
          <a:solidFill>
            <a:schemeClr val="accent3">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31" name="Flèche vers le bas 30"/>
          <p:cNvSpPr/>
          <p:nvPr/>
        </p:nvSpPr>
        <p:spPr>
          <a:xfrm>
            <a:off x="7072330" y="2357430"/>
            <a:ext cx="357190" cy="214314"/>
          </a:xfrm>
          <a:prstGeom prst="downArrow">
            <a:avLst/>
          </a:prstGeom>
          <a:solidFill>
            <a:schemeClr val="accent6">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7" name="Rectangle 16"/>
          <p:cNvSpPr/>
          <p:nvPr/>
        </p:nvSpPr>
        <p:spPr>
          <a:xfrm>
            <a:off x="214282" y="1357298"/>
            <a:ext cx="4716000" cy="923330"/>
          </a:xfrm>
          <a:prstGeom prst="rect">
            <a:avLst/>
          </a:prstGeom>
          <a:solidFill>
            <a:schemeClr val="accent3">
              <a:lumMod val="20000"/>
              <a:lumOff val="80000"/>
            </a:schemeClr>
          </a:solidFill>
        </p:spPr>
        <p:txBody>
          <a:bodyPr wrap="square">
            <a:spAutoFit/>
          </a:bodyPr>
          <a:lstStyle/>
          <a:p>
            <a:pPr algn="ctr">
              <a:spcAft>
                <a:spcPts val="600"/>
              </a:spcAft>
            </a:pPr>
            <a:r>
              <a:rPr lang="fr-FR" sz="1100" b="1" i="1" dirty="0" smtClean="0">
                <a:solidFill>
                  <a:srgbClr val="FF0000"/>
                </a:solidFill>
              </a:rPr>
              <a:t>Liberté académique de l’Université :</a:t>
            </a:r>
          </a:p>
          <a:p>
            <a:pPr algn="ctr">
              <a:spcAft>
                <a:spcPts val="300"/>
              </a:spcAft>
            </a:pPr>
            <a:r>
              <a:rPr lang="fr-FR" sz="1100" dirty="0" smtClean="0"/>
              <a:t>Pour atteindre ses objectifs, l’Université doit bénéficier d'une liberté </a:t>
            </a:r>
          </a:p>
          <a:p>
            <a:pPr algn="ctr">
              <a:spcAft>
                <a:spcPts val="300"/>
              </a:spcAft>
            </a:pPr>
            <a:r>
              <a:rPr lang="fr-FR" sz="1100" dirty="0" smtClean="0"/>
              <a:t>en matière de recherche scientifique, d'enseignement et d'expression, </a:t>
            </a:r>
          </a:p>
          <a:p>
            <a:pPr algn="ctr">
              <a:spcAft>
                <a:spcPts val="300"/>
              </a:spcAft>
            </a:pPr>
            <a:r>
              <a:rPr lang="fr-FR" sz="1100" dirty="0" smtClean="0"/>
              <a:t>dans le cadre des fonctions de son personnel, sans pression ni contraintes</a:t>
            </a:r>
          </a:p>
        </p:txBody>
      </p:sp>
      <p:sp>
        <p:nvSpPr>
          <p:cNvPr id="19" name="Rectangle 18"/>
          <p:cNvSpPr/>
          <p:nvPr/>
        </p:nvSpPr>
        <p:spPr>
          <a:xfrm>
            <a:off x="6000760" y="1357298"/>
            <a:ext cx="2520000" cy="900000"/>
          </a:xfrm>
          <a:prstGeom prst="rect">
            <a:avLst/>
          </a:prstGeom>
          <a:solidFill>
            <a:schemeClr val="accent6">
              <a:lumMod val="20000"/>
              <a:lumOff val="80000"/>
            </a:schemeClr>
          </a:solidFill>
        </p:spPr>
        <p:txBody>
          <a:bodyPr>
            <a:spAutoFit/>
          </a:bodyPr>
          <a:lstStyle/>
          <a:p>
            <a:pPr algn="ctr">
              <a:spcAft>
                <a:spcPts val="300"/>
              </a:spcAft>
            </a:pPr>
            <a:r>
              <a:rPr lang="ar-DZ" sz="1200" b="1" dirty="0" smtClean="0">
                <a:solidFill>
                  <a:srgbClr val="FF0000"/>
                </a:solidFill>
              </a:rPr>
              <a:t>الحرية الأكاديمية للجامعة :</a:t>
            </a:r>
          </a:p>
          <a:p>
            <a:pPr algn="ctr">
              <a:spcAft>
                <a:spcPts val="300"/>
              </a:spcAft>
            </a:pPr>
            <a:r>
              <a:rPr lang="ar-DZ" sz="1200" dirty="0" smtClean="0"/>
              <a:t>لتحقيق أهدافها ، يجب أن تتمتع الجامعة بالحرية  </a:t>
            </a:r>
          </a:p>
          <a:p>
            <a:pPr algn="ctr">
              <a:spcAft>
                <a:spcPts val="300"/>
              </a:spcAft>
            </a:pPr>
            <a:r>
              <a:rPr lang="ar-DZ" sz="1200" dirty="0" smtClean="0"/>
              <a:t>في البحث العلمي والتدريس والتعبير، في </a:t>
            </a:r>
          </a:p>
          <a:p>
            <a:pPr algn="ctr"/>
            <a:r>
              <a:rPr lang="ar-DZ" sz="1200" dirty="0" smtClean="0"/>
              <a:t>إطار وظائف أعضاءها ، دون ضغط أو إكراه</a:t>
            </a:r>
            <a:endParaRPr lang="fr-FR" sz="1200" dirty="0" smtClean="0"/>
          </a:p>
          <a:p>
            <a:pPr algn="ctr"/>
            <a:endParaRPr lang="ar-DZ" sz="1200" dirty="0" smtClean="0"/>
          </a:p>
        </p:txBody>
      </p:sp>
      <p:sp>
        <p:nvSpPr>
          <p:cNvPr id="21" name="Rectangle 20"/>
          <p:cNvSpPr/>
          <p:nvPr/>
        </p:nvSpPr>
        <p:spPr>
          <a:xfrm>
            <a:off x="1229620" y="5388533"/>
            <a:ext cx="2628000" cy="469359"/>
          </a:xfrm>
          <a:prstGeom prst="rect">
            <a:avLst/>
          </a:prstGeom>
          <a:solidFill>
            <a:schemeClr val="accent3">
              <a:lumMod val="20000"/>
              <a:lumOff val="80000"/>
            </a:schemeClr>
          </a:solidFill>
          <a:ln>
            <a:solidFill>
              <a:schemeClr val="bg1"/>
            </a:solidFill>
          </a:ln>
        </p:spPr>
        <p:txBody>
          <a:bodyPr wrap="square">
            <a:spAutoFit/>
          </a:bodyPr>
          <a:lstStyle/>
          <a:p>
            <a:pPr algn="ctr">
              <a:spcAft>
                <a:spcPts val="300"/>
              </a:spcAft>
            </a:pPr>
            <a:r>
              <a:rPr lang="fr-FR" sz="1100" dirty="0" smtClean="0"/>
              <a:t>Ils ont des droits mais aussi des devoirs  </a:t>
            </a:r>
          </a:p>
          <a:p>
            <a:pPr algn="ctr">
              <a:spcAft>
                <a:spcPts val="300"/>
              </a:spcAft>
            </a:pPr>
            <a:r>
              <a:rPr lang="fr-FR" sz="1100" dirty="0" smtClean="0"/>
              <a:t>et des obligations à respecter</a:t>
            </a:r>
            <a:endParaRPr lang="fr-FR" sz="1100" dirty="0"/>
          </a:p>
        </p:txBody>
      </p:sp>
      <p:sp>
        <p:nvSpPr>
          <p:cNvPr id="22" name="Flèche vers le bas 21"/>
          <p:cNvSpPr/>
          <p:nvPr/>
        </p:nvSpPr>
        <p:spPr>
          <a:xfrm>
            <a:off x="2357422" y="5072074"/>
            <a:ext cx="357190" cy="214314"/>
          </a:xfrm>
          <a:prstGeom prst="downArrow">
            <a:avLst/>
          </a:prstGeom>
          <a:solidFill>
            <a:schemeClr val="accent3">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4" name="Flèche vers le bas 23"/>
          <p:cNvSpPr/>
          <p:nvPr/>
        </p:nvSpPr>
        <p:spPr>
          <a:xfrm>
            <a:off x="7143768" y="5000636"/>
            <a:ext cx="357190" cy="214314"/>
          </a:xfrm>
          <a:prstGeom prst="downArrow">
            <a:avLst/>
          </a:prstGeom>
          <a:solidFill>
            <a:schemeClr val="accent6">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6" name="Rectangle 25"/>
          <p:cNvSpPr/>
          <p:nvPr/>
        </p:nvSpPr>
        <p:spPr>
          <a:xfrm>
            <a:off x="6135642" y="5357826"/>
            <a:ext cx="2436886" cy="276999"/>
          </a:xfrm>
          <a:prstGeom prst="rect">
            <a:avLst/>
          </a:prstGeom>
          <a:solidFill>
            <a:schemeClr val="accent6">
              <a:lumMod val="20000"/>
              <a:lumOff val="80000"/>
            </a:schemeClr>
          </a:solidFill>
          <a:ln w="3175">
            <a:solidFill>
              <a:schemeClr val="bg1"/>
            </a:solidFill>
          </a:ln>
        </p:spPr>
        <p:txBody>
          <a:bodyPr wrap="none">
            <a:spAutoFit/>
          </a:bodyPr>
          <a:lstStyle/>
          <a:p>
            <a:r>
              <a:rPr lang="ar-DZ" sz="1200" dirty="0" smtClean="0"/>
              <a:t>لديهم حقوق ولكن أيضًا واجبات عليها آن تحترم</a:t>
            </a:r>
            <a:endParaRPr lang="fr-FR" sz="1200" dirty="0" smtClean="0"/>
          </a:p>
        </p:txBody>
      </p:sp>
      <p:pic>
        <p:nvPicPr>
          <p:cNvPr id="101378" name="Picture 2" descr="Quelle(s) liberté(s) académique(s) ? Un essai de clarification » – Qualité  de la Science Française"/>
          <p:cNvPicPr>
            <a:picLocks noChangeAspect="1" noChangeArrowheads="1"/>
          </p:cNvPicPr>
          <p:nvPr/>
        </p:nvPicPr>
        <p:blipFill>
          <a:blip r:embed="rId4" cstate="print"/>
          <a:srcRect/>
          <a:stretch>
            <a:fillRect/>
          </a:stretch>
        </p:blipFill>
        <p:spPr bwMode="auto">
          <a:xfrm>
            <a:off x="4992760" y="928670"/>
            <a:ext cx="936562" cy="785818"/>
          </a:xfrm>
          <a:prstGeom prst="rect">
            <a:avLst/>
          </a:prstGeom>
          <a:noFill/>
        </p:spPr>
      </p:pic>
      <p:sp>
        <p:nvSpPr>
          <p:cNvPr id="27" name="Flèche vers le bas 26"/>
          <p:cNvSpPr/>
          <p:nvPr/>
        </p:nvSpPr>
        <p:spPr>
          <a:xfrm>
            <a:off x="2357422" y="6000768"/>
            <a:ext cx="357190" cy="214314"/>
          </a:xfrm>
          <a:prstGeom prst="downArrow">
            <a:avLst/>
          </a:prstGeom>
          <a:solidFill>
            <a:schemeClr val="accent3">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8" name="Rectangle 27"/>
          <p:cNvSpPr/>
          <p:nvPr/>
        </p:nvSpPr>
        <p:spPr>
          <a:xfrm>
            <a:off x="1000100" y="6286520"/>
            <a:ext cx="3168000" cy="252000"/>
          </a:xfrm>
          <a:prstGeom prst="rect">
            <a:avLst/>
          </a:prstGeom>
          <a:solidFill>
            <a:schemeClr val="accent3">
              <a:lumMod val="20000"/>
              <a:lumOff val="80000"/>
            </a:schemeClr>
          </a:solidFill>
        </p:spPr>
        <p:txBody>
          <a:bodyPr wrap="square">
            <a:spAutoFit/>
          </a:bodyPr>
          <a:lstStyle/>
          <a:p>
            <a:r>
              <a:rPr lang="fr-FR" sz="1100" i="1" dirty="0" smtClean="0"/>
              <a:t>Charte d'éthique et de déontologie universitaire</a:t>
            </a:r>
          </a:p>
        </p:txBody>
      </p:sp>
      <p:sp>
        <p:nvSpPr>
          <p:cNvPr id="29" name="Flèche vers le bas 28"/>
          <p:cNvSpPr/>
          <p:nvPr/>
        </p:nvSpPr>
        <p:spPr>
          <a:xfrm>
            <a:off x="7143768" y="5786454"/>
            <a:ext cx="357190" cy="214314"/>
          </a:xfrm>
          <a:prstGeom prst="downArrow">
            <a:avLst/>
          </a:prstGeom>
          <a:solidFill>
            <a:schemeClr val="accent6">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32" name="Rectangle 31"/>
          <p:cNvSpPr/>
          <p:nvPr/>
        </p:nvSpPr>
        <p:spPr>
          <a:xfrm>
            <a:off x="6429388" y="6143644"/>
            <a:ext cx="1843774" cy="252000"/>
          </a:xfrm>
          <a:prstGeom prst="rect">
            <a:avLst/>
          </a:prstGeom>
          <a:solidFill>
            <a:schemeClr val="accent6">
              <a:lumMod val="20000"/>
              <a:lumOff val="80000"/>
            </a:schemeClr>
          </a:solidFill>
        </p:spPr>
        <p:txBody>
          <a:bodyPr wrap="none">
            <a:spAutoFit/>
          </a:bodyPr>
          <a:lstStyle/>
          <a:p>
            <a:r>
              <a:rPr lang="ar-DZ" sz="1200" dirty="0" smtClean="0"/>
              <a:t>میثاق الآداب والأخلاقیات الجامعیة</a:t>
            </a:r>
            <a:endParaRPr lang="fr-FR" sz="12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30</a:t>
            </a:fld>
            <a:endParaRPr lang="fr-FR"/>
          </a:p>
        </p:txBody>
      </p:sp>
      <p:sp>
        <p:nvSpPr>
          <p:cNvPr id="5" name="Rectangle 2"/>
          <p:cNvSpPr>
            <a:spLocks noChangeArrowheads="1"/>
          </p:cNvSpPr>
          <p:nvPr/>
        </p:nvSpPr>
        <p:spPr bwMode="auto">
          <a:xfrm>
            <a:off x="214282" y="642918"/>
            <a:ext cx="6624000" cy="2616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100" b="1" dirty="0" smtClean="0">
                <a:solidFill>
                  <a:srgbClr val="FF0000"/>
                </a:solidFill>
              </a:rPr>
              <a:t>II.3. DROITS ET OBLIGATIONS DES MEMBRES DE LA COMMUNAUTE UNIVERSITAIRE</a:t>
            </a:r>
            <a:endParaRPr lang="fr-FR" sz="1100" dirty="0">
              <a:solidFill>
                <a:srgbClr val="FF0000"/>
              </a:solidFill>
            </a:endParaRPr>
          </a:p>
        </p:txBody>
      </p:sp>
      <p:pic>
        <p:nvPicPr>
          <p:cNvPr id="1029" name="Picture 5" descr="C:\Users\BENABDELLAH\Desktop\téléchargement.jpg"/>
          <p:cNvPicPr>
            <a:picLocks noChangeAspect="1" noChangeArrowheads="1"/>
          </p:cNvPicPr>
          <p:nvPr/>
        </p:nvPicPr>
        <p:blipFill>
          <a:blip r:embed="rId3"/>
          <a:srcRect/>
          <a:stretch>
            <a:fillRect/>
          </a:stretch>
        </p:blipFill>
        <p:spPr bwMode="auto">
          <a:xfrm>
            <a:off x="2071670" y="2928934"/>
            <a:ext cx="4574374" cy="3071834"/>
          </a:xfrm>
          <a:prstGeom prst="rect">
            <a:avLst/>
          </a:prstGeom>
          <a:noFill/>
        </p:spPr>
      </p:pic>
      <p:cxnSp>
        <p:nvCxnSpPr>
          <p:cNvPr id="10" name="Connecteur droit 9"/>
          <p:cNvCxnSpPr/>
          <p:nvPr/>
        </p:nvCxnSpPr>
        <p:spPr>
          <a:xfrm rot="5400000">
            <a:off x="3392430" y="4028074"/>
            <a:ext cx="1152000" cy="9360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rot="16200000" flipV="1">
            <a:off x="4321124" y="4028074"/>
            <a:ext cx="1152000" cy="9360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rot="10800000" flipV="1">
            <a:off x="3485818" y="5062549"/>
            <a:ext cx="1872000" cy="952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Étiquette 14"/>
          <p:cNvSpPr/>
          <p:nvPr/>
        </p:nvSpPr>
        <p:spPr>
          <a:xfrm>
            <a:off x="1785918" y="2030620"/>
            <a:ext cx="5148000" cy="648000"/>
          </a:xfrm>
          <a:prstGeom prst="plaque">
            <a:avLst/>
          </a:prstGeom>
          <a:solidFill>
            <a:schemeClr val="accent3">
              <a:lumMod val="60000"/>
              <a:lumOff val="40000"/>
            </a:schemeClr>
          </a:solidFill>
          <a:ln w="3175">
            <a:solidFill>
              <a:schemeClr val="tx1"/>
            </a:solidFill>
          </a:ln>
          <a:effectLst>
            <a:outerShdw blurRad="50800" dist="38100" dir="2700000" algn="tl" rotWithShape="0">
              <a:prstClr val="black">
                <a:alpha val="40000"/>
              </a:prstClr>
            </a:outerShdw>
          </a:effectLst>
        </p:spPr>
        <p:txBody>
          <a:bodyPr wrap="square">
            <a:spAutoFit/>
          </a:bodyPr>
          <a:lstStyle/>
          <a:p>
            <a:pPr algn="ctr">
              <a:spcAft>
                <a:spcPts val="600"/>
              </a:spcAft>
            </a:pPr>
            <a:r>
              <a:rPr lang="fr-FR" sz="1200" b="1" i="1" dirty="0" smtClean="0">
                <a:solidFill>
                  <a:srgbClr val="FF0000"/>
                </a:solidFill>
              </a:rPr>
              <a:t>Enseignant-chercheur ; Étudiant ; Personnel administratif </a:t>
            </a:r>
            <a:r>
              <a:rPr lang="fr-FR" sz="1200" b="1" dirty="0" smtClean="0">
                <a:solidFill>
                  <a:srgbClr val="FF0000"/>
                </a:solidFill>
              </a:rPr>
              <a:t>:</a:t>
            </a:r>
          </a:p>
          <a:p>
            <a:pPr algn="ctr"/>
            <a:r>
              <a:rPr lang="fr-FR" sz="1200" b="1" dirty="0" smtClean="0">
                <a:solidFill>
                  <a:srgbClr val="FF0000"/>
                </a:solidFill>
              </a:rPr>
              <a:t>Trois acteurs de la communauté universitaire</a:t>
            </a:r>
            <a:endParaRPr lang="fr-FR" sz="1200" b="1" dirty="0">
              <a:solidFill>
                <a:srgbClr val="FF0000"/>
              </a:solidFill>
            </a:endParaRPr>
          </a:p>
        </p:txBody>
      </p:sp>
      <p:sp>
        <p:nvSpPr>
          <p:cNvPr id="18" name="Rectangle 17"/>
          <p:cNvSpPr/>
          <p:nvPr/>
        </p:nvSpPr>
        <p:spPr>
          <a:xfrm>
            <a:off x="142844" y="6357958"/>
            <a:ext cx="8820000"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Étiquette 16"/>
          <p:cNvSpPr/>
          <p:nvPr/>
        </p:nvSpPr>
        <p:spPr>
          <a:xfrm>
            <a:off x="2071670" y="6215082"/>
            <a:ext cx="4644000" cy="396000"/>
          </a:xfrm>
          <a:prstGeom prst="plaque">
            <a:avLst/>
          </a:prstGeom>
          <a:solidFill>
            <a:schemeClr val="accent6">
              <a:lumMod val="20000"/>
              <a:lumOff val="80000"/>
            </a:schemeClr>
          </a:solidFill>
          <a:ln w="3175">
            <a:solidFill>
              <a:schemeClr val="tx1"/>
            </a:solidFill>
          </a:ln>
        </p:spPr>
        <p:txBody>
          <a:bodyPr wrap="square">
            <a:spAutoFit/>
          </a:bodyPr>
          <a:lstStyle/>
          <a:p>
            <a:pPr algn="ctr"/>
            <a:r>
              <a:rPr lang="ar-DZ" sz="1600" b="1" dirty="0" smtClean="0">
                <a:solidFill>
                  <a:srgbClr val="FF0000"/>
                </a:solidFill>
              </a:rPr>
              <a:t> أعضاء مجتمع الجامعة الثلاث</a:t>
            </a:r>
            <a:r>
              <a:rPr lang="fr-FR" sz="1600" b="1" dirty="0" smtClean="0">
                <a:solidFill>
                  <a:srgbClr val="FF0000"/>
                </a:solidFill>
              </a:rPr>
              <a:t> </a:t>
            </a:r>
            <a:r>
              <a:rPr lang="ar-DZ" sz="1600" b="1" dirty="0" smtClean="0">
                <a:solidFill>
                  <a:srgbClr val="FF0000"/>
                </a:solidFill>
              </a:rPr>
              <a:t>أستاذ</a:t>
            </a:r>
            <a:r>
              <a:rPr lang="ar-DZ" sz="1600" b="1" i="1" dirty="0" smtClean="0">
                <a:solidFill>
                  <a:srgbClr val="FF0000"/>
                </a:solidFill>
              </a:rPr>
              <a:t>-</a:t>
            </a:r>
            <a:r>
              <a:rPr lang="ar-DZ" sz="1600" b="1" dirty="0" smtClean="0">
                <a:solidFill>
                  <a:srgbClr val="FF0000"/>
                </a:solidFill>
              </a:rPr>
              <a:t>باحث ؛ طالب ؛ طاقم إداري :</a:t>
            </a:r>
            <a:r>
              <a:rPr lang="fr-FR" b="1" dirty="0" smtClean="0">
                <a:solidFill>
                  <a:srgbClr val="FF0000"/>
                </a:solidFill>
              </a:rPr>
              <a:t> </a:t>
            </a:r>
          </a:p>
        </p:txBody>
      </p:sp>
      <p:sp>
        <p:nvSpPr>
          <p:cNvPr id="13" name="Rectangle avec flèche vers le bas 12"/>
          <p:cNvSpPr/>
          <p:nvPr/>
        </p:nvSpPr>
        <p:spPr>
          <a:xfrm>
            <a:off x="2868760" y="1532802"/>
            <a:ext cx="2916000" cy="396000"/>
          </a:xfrm>
          <a:prstGeom prst="downArrowCallout">
            <a:avLst/>
          </a:prstGeom>
          <a:solidFill>
            <a:schemeClr val="accent3">
              <a:lumMod val="60000"/>
              <a:lumOff val="40000"/>
            </a:schemeClr>
          </a:solidFill>
          <a:ln w="3175">
            <a:solidFill>
              <a:schemeClr val="tx1"/>
            </a:solidFill>
          </a:ln>
        </p:spPr>
        <p:txBody>
          <a:bodyPr wrap="square">
            <a:spAutoFit/>
          </a:bodyPr>
          <a:lstStyle/>
          <a:p>
            <a:r>
              <a:rPr lang="fr-FR" sz="1200" b="1" dirty="0" smtClean="0">
                <a:solidFill>
                  <a:srgbClr val="FF0000"/>
                </a:solidFill>
              </a:rPr>
              <a:t>TRIANGULAIRE UNIVERSITAIRE </a:t>
            </a:r>
            <a:endParaRPr lang="fr-FR" sz="1200" dirty="0">
              <a:solidFill>
                <a:srgbClr val="FF0000"/>
              </a:solidFill>
            </a:endParaRPr>
          </a:p>
        </p:txBody>
      </p:sp>
      <p:sp>
        <p:nvSpPr>
          <p:cNvPr id="14" name="Rectangle 13"/>
          <p:cNvSpPr/>
          <p:nvPr/>
        </p:nvSpPr>
        <p:spPr>
          <a:xfrm>
            <a:off x="3857620" y="1176736"/>
            <a:ext cx="885179" cy="252000"/>
          </a:xfrm>
          <a:prstGeom prst="rect">
            <a:avLst/>
          </a:prstGeom>
          <a:solidFill>
            <a:schemeClr val="accent6">
              <a:lumMod val="20000"/>
              <a:lumOff val="80000"/>
            </a:schemeClr>
          </a:solidFill>
        </p:spPr>
        <p:txBody>
          <a:bodyPr wrap="none">
            <a:spAutoFit/>
          </a:bodyPr>
          <a:lstStyle/>
          <a:p>
            <a:r>
              <a:rPr lang="ar-DZ" sz="1300" b="1" dirty="0" smtClean="0">
                <a:solidFill>
                  <a:srgbClr val="FF0000"/>
                </a:solidFill>
              </a:rPr>
              <a:t>مثلث الجامعة</a:t>
            </a:r>
            <a:endParaRPr lang="fr-FR" sz="1300" b="1" dirty="0">
              <a:solidFill>
                <a:srgbClr val="FF0000"/>
              </a:solidFill>
            </a:endParaRPr>
          </a:p>
        </p:txBody>
      </p:sp>
      <p:sp>
        <p:nvSpPr>
          <p:cNvPr id="20" name="Rectangle 19"/>
          <p:cNvSpPr/>
          <p:nvPr/>
        </p:nvSpPr>
        <p:spPr>
          <a:xfrm>
            <a:off x="616528" y="214290"/>
            <a:ext cx="7956000" cy="288000"/>
          </a:xfrm>
          <a:prstGeom prst="rect">
            <a:avLst/>
          </a:prstGeom>
          <a:solidFill>
            <a:schemeClr val="accent3">
              <a:lumMod val="20000"/>
              <a:lumOff val="80000"/>
            </a:schemeClr>
          </a:solidFill>
        </p:spPr>
        <p:txBody>
          <a:bodyPr wrap="square">
            <a:spAutoFit/>
          </a:bodyPr>
          <a:lstStyle/>
          <a:p>
            <a:pPr algn="ctr">
              <a:spcAft>
                <a:spcPts val="1200"/>
              </a:spcAft>
            </a:pPr>
            <a:r>
              <a:rPr lang="fr-FR" sz="1300" b="1" dirty="0" smtClean="0">
                <a:ea typeface="Times New Roman" pitchFamily="18" charset="0"/>
                <a:cs typeface="Times New Roman" pitchFamily="18" charset="0"/>
              </a:rPr>
              <a:t>CHAP. II :</a:t>
            </a:r>
            <a:r>
              <a:rPr lang="fr-FR" sz="1300" dirty="0" smtClean="0">
                <a:ea typeface="Times New Roman" pitchFamily="18" charset="0"/>
                <a:cs typeface="Arial" pitchFamily="34" charset="0"/>
              </a:rPr>
              <a:t> </a:t>
            </a:r>
            <a:r>
              <a:rPr lang="fr-FR" sz="1300" b="1" dirty="0" smtClean="0">
                <a:ea typeface="Times New Roman" pitchFamily="18" charset="0"/>
                <a:cs typeface="Times New Roman" pitchFamily="18" charset="0"/>
              </a:rPr>
              <a:t>RAPPEL SUR LA CHARTE DE DÉONTOLOGIE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ET D’ÉTHIQUE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UNIVERSITAIRES</a:t>
            </a:r>
          </a:p>
          <a:p>
            <a:pPr lvl="0" algn="ctr" eaLnBrk="0" fontAlgn="base" hangingPunct="0">
              <a:spcBef>
                <a:spcPct val="0"/>
              </a:spcBef>
              <a:spcAft>
                <a:spcPts val="600"/>
              </a:spcAft>
            </a:pPr>
            <a:endParaRPr lang="fr-FR" sz="1400" b="1" dirty="0" smtClean="0">
              <a:ea typeface="Times New Roman" pitchFamily="18" charset="0"/>
              <a:cs typeface="Times New Roman" pitchFamily="18" charset="0"/>
            </a:endParaRPr>
          </a:p>
        </p:txBody>
      </p:sp>
      <p:sp>
        <p:nvSpPr>
          <p:cNvPr id="21" name="Rectangle 20"/>
          <p:cNvSpPr/>
          <p:nvPr/>
        </p:nvSpPr>
        <p:spPr>
          <a:xfrm>
            <a:off x="7010603" y="642918"/>
            <a:ext cx="1919115" cy="252000"/>
          </a:xfrm>
          <a:prstGeom prst="rect">
            <a:avLst/>
          </a:prstGeom>
          <a:solidFill>
            <a:schemeClr val="accent6">
              <a:lumMod val="20000"/>
              <a:lumOff val="80000"/>
            </a:schemeClr>
          </a:solidFill>
        </p:spPr>
        <p:txBody>
          <a:bodyPr wrap="none">
            <a:spAutoFit/>
          </a:bodyPr>
          <a:lstStyle/>
          <a:p>
            <a:r>
              <a:rPr lang="ar-DZ" sz="1300" b="1" dirty="0" smtClean="0">
                <a:solidFill>
                  <a:srgbClr val="FF0000"/>
                </a:solidFill>
              </a:rPr>
              <a:t>حقوق والتزامات أعضاء الجامعة</a:t>
            </a:r>
            <a:endParaRPr lang="fr-FR" sz="1300" b="1"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31</a:t>
            </a:fld>
            <a:endParaRPr lang="fr-FR"/>
          </a:p>
        </p:txBody>
      </p:sp>
      <p:sp>
        <p:nvSpPr>
          <p:cNvPr id="5" name="Rectangle 2"/>
          <p:cNvSpPr>
            <a:spLocks noChangeArrowheads="1"/>
          </p:cNvSpPr>
          <p:nvPr/>
        </p:nvSpPr>
        <p:spPr bwMode="auto">
          <a:xfrm>
            <a:off x="214282" y="642918"/>
            <a:ext cx="6588000" cy="2616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100" b="1" dirty="0" smtClean="0"/>
              <a:t>II.3. DROITS ET OBLIGATIONS DES MEMBRES DE LA COMMUNAUTE UNIVERSITAIRE</a:t>
            </a:r>
            <a:endParaRPr lang="fr-FR" sz="1100" dirty="0"/>
          </a:p>
        </p:txBody>
      </p:sp>
      <p:sp>
        <p:nvSpPr>
          <p:cNvPr id="6" name="Rectangle 5"/>
          <p:cNvSpPr/>
          <p:nvPr/>
        </p:nvSpPr>
        <p:spPr>
          <a:xfrm>
            <a:off x="180000" y="1071546"/>
            <a:ext cx="4716000" cy="276999"/>
          </a:xfrm>
          <a:prstGeom prst="rect">
            <a:avLst/>
          </a:prstGeom>
          <a:solidFill>
            <a:schemeClr val="accent3">
              <a:lumMod val="20000"/>
              <a:lumOff val="80000"/>
            </a:schemeClr>
          </a:solidFill>
          <a:ln>
            <a:solidFill>
              <a:schemeClr val="bg1"/>
            </a:solidFill>
          </a:ln>
        </p:spPr>
        <p:txBody>
          <a:bodyPr wrap="square">
            <a:spAutoFit/>
          </a:bodyPr>
          <a:lstStyle/>
          <a:p>
            <a:r>
              <a:rPr lang="fr-FR" sz="1200" b="1" dirty="0" smtClean="0">
                <a:solidFill>
                  <a:srgbClr val="FF0000"/>
                </a:solidFill>
              </a:rPr>
              <a:t>II.3.1. Les droits et obligations de l'enseignant-chercheur</a:t>
            </a:r>
            <a:endParaRPr lang="fr-FR" sz="1200" dirty="0" smtClean="0">
              <a:solidFill>
                <a:srgbClr val="FF0000"/>
              </a:solidFill>
            </a:endParaRPr>
          </a:p>
        </p:txBody>
      </p:sp>
      <p:sp>
        <p:nvSpPr>
          <p:cNvPr id="8" name="Rectangle à coins arrondis 7"/>
          <p:cNvSpPr/>
          <p:nvPr/>
        </p:nvSpPr>
        <p:spPr>
          <a:xfrm>
            <a:off x="363372" y="1571611"/>
            <a:ext cx="3780000" cy="751979"/>
          </a:xfrm>
          <a:prstGeom prst="roundRect">
            <a:avLst/>
          </a:prstGeom>
          <a:solidFill>
            <a:schemeClr val="accent3">
              <a:lumMod val="60000"/>
              <a:lumOff val="40000"/>
            </a:schemeClr>
          </a:solidFill>
          <a:ln w="3175">
            <a:solidFill>
              <a:schemeClr val="bg1"/>
            </a:solidFill>
          </a:ln>
        </p:spPr>
        <p:txBody>
          <a:bodyPr wrap="square">
            <a:spAutoFit/>
          </a:bodyPr>
          <a:lstStyle/>
          <a:p>
            <a:pPr algn="ctr">
              <a:spcAft>
                <a:spcPts val="400"/>
              </a:spcAft>
            </a:pPr>
            <a:r>
              <a:rPr lang="fr-FR" sz="1050" dirty="0" smtClean="0"/>
              <a:t>L'enseignant-chercheur a un rôle moteur à jouer dans la </a:t>
            </a:r>
            <a:endParaRPr lang="ar-DZ" sz="1050" dirty="0" smtClean="0"/>
          </a:p>
          <a:p>
            <a:pPr algn="ctr">
              <a:spcAft>
                <a:spcPts val="400"/>
              </a:spcAft>
            </a:pPr>
            <a:r>
              <a:rPr lang="fr-FR" sz="1050" dirty="0" smtClean="0"/>
              <a:t>formation des cadres de la nation</a:t>
            </a:r>
            <a:r>
              <a:rPr lang="ar-DZ" sz="1050" dirty="0" smtClean="0"/>
              <a:t> </a:t>
            </a:r>
            <a:r>
              <a:rPr lang="fr-FR" sz="1050" dirty="0" smtClean="0"/>
              <a:t>et dans la participation au </a:t>
            </a:r>
            <a:endParaRPr lang="ar-DZ" sz="1050" dirty="0" smtClean="0"/>
          </a:p>
          <a:p>
            <a:pPr algn="ctr">
              <a:spcAft>
                <a:spcPts val="300"/>
              </a:spcAft>
            </a:pPr>
            <a:r>
              <a:rPr lang="fr-FR" sz="1050" dirty="0" smtClean="0"/>
              <a:t>développement socio-économique du pays par la recherche</a:t>
            </a:r>
          </a:p>
        </p:txBody>
      </p:sp>
      <p:sp>
        <p:nvSpPr>
          <p:cNvPr id="7" name="Rectangle avec flèche vers le bas 6"/>
          <p:cNvSpPr/>
          <p:nvPr/>
        </p:nvSpPr>
        <p:spPr>
          <a:xfrm>
            <a:off x="1150876" y="2786058"/>
            <a:ext cx="3564000" cy="424339"/>
          </a:xfrm>
          <a:prstGeom prst="downArrowCallout">
            <a:avLst/>
          </a:prstGeom>
          <a:solidFill>
            <a:schemeClr val="accent3">
              <a:lumMod val="60000"/>
              <a:lumOff val="40000"/>
            </a:schemeClr>
          </a:solidFill>
          <a:ln w="3175">
            <a:solidFill>
              <a:schemeClr val="tx1"/>
            </a:solidFill>
          </a:ln>
        </p:spPr>
        <p:txBody>
          <a:bodyPr>
            <a:spAutoFit/>
          </a:bodyPr>
          <a:lstStyle/>
          <a:p>
            <a:r>
              <a:rPr lang="fr-FR" sz="1200" b="1" dirty="0" smtClean="0">
                <a:solidFill>
                  <a:srgbClr val="FF0000"/>
                </a:solidFill>
              </a:rPr>
              <a:t>DROITS DE L'ENSEIGNANT-CHERCHEUR</a:t>
            </a:r>
          </a:p>
        </p:txBody>
      </p:sp>
      <p:sp>
        <p:nvSpPr>
          <p:cNvPr id="16" name="Rectangle 15"/>
          <p:cNvSpPr/>
          <p:nvPr/>
        </p:nvSpPr>
        <p:spPr>
          <a:xfrm>
            <a:off x="142844" y="6357958"/>
            <a:ext cx="8820000"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rot="5400000">
            <a:off x="7617404" y="3122438"/>
            <a:ext cx="720000" cy="147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8929718" y="142852"/>
            <a:ext cx="71438" cy="6929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droit 17"/>
          <p:cNvCxnSpPr/>
          <p:nvPr/>
        </p:nvCxnSpPr>
        <p:spPr>
          <a:xfrm rot="16200000" flipH="1">
            <a:off x="5653718" y="3418852"/>
            <a:ext cx="6552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310280" y="1071546"/>
            <a:ext cx="1548000" cy="261610"/>
          </a:xfrm>
          <a:prstGeom prst="rect">
            <a:avLst/>
          </a:prstGeom>
          <a:solidFill>
            <a:schemeClr val="accent6">
              <a:lumMod val="20000"/>
              <a:lumOff val="80000"/>
            </a:schemeClr>
          </a:solidFill>
        </p:spPr>
        <p:txBody>
          <a:bodyPr wrap="none">
            <a:spAutoFit/>
          </a:bodyPr>
          <a:lstStyle/>
          <a:p>
            <a:r>
              <a:rPr lang="ar-DZ" sz="1100" b="1" dirty="0" smtClean="0">
                <a:solidFill>
                  <a:srgbClr val="FF0000"/>
                </a:solidFill>
              </a:rPr>
              <a:t>حقوق والتزامات الأستاذ الباحث</a:t>
            </a:r>
            <a:endParaRPr lang="fr-FR" sz="1100" b="1" dirty="0" smtClean="0">
              <a:solidFill>
                <a:srgbClr val="FF0000"/>
              </a:solidFill>
            </a:endParaRPr>
          </a:p>
        </p:txBody>
      </p:sp>
      <p:sp>
        <p:nvSpPr>
          <p:cNvPr id="22" name="Rectangle à coins arrondis 21"/>
          <p:cNvSpPr/>
          <p:nvPr/>
        </p:nvSpPr>
        <p:spPr>
          <a:xfrm>
            <a:off x="6051404" y="1571612"/>
            <a:ext cx="2664000" cy="756000"/>
          </a:xfrm>
          <a:prstGeom prst="roundRect">
            <a:avLst/>
          </a:prstGeom>
          <a:solidFill>
            <a:schemeClr val="accent6">
              <a:lumMod val="60000"/>
              <a:lumOff val="40000"/>
            </a:schemeClr>
          </a:solidFill>
          <a:ln w="3175">
            <a:solidFill>
              <a:schemeClr val="bg1"/>
            </a:solidFill>
          </a:ln>
        </p:spPr>
        <p:txBody>
          <a:bodyPr wrap="square">
            <a:spAutoFit/>
          </a:bodyPr>
          <a:lstStyle/>
          <a:p>
            <a:pPr algn="ctr">
              <a:spcAft>
                <a:spcPts val="300"/>
              </a:spcAft>
            </a:pPr>
            <a:r>
              <a:rPr lang="ar-DZ" sz="1200" dirty="0" smtClean="0"/>
              <a:t>يلعب الأستاذ-الباحث دورًا دافعًا في تكوين إطارات </a:t>
            </a:r>
          </a:p>
          <a:p>
            <a:pPr algn="ctr">
              <a:spcAft>
                <a:spcPts val="300"/>
              </a:spcAft>
            </a:pPr>
            <a:r>
              <a:rPr lang="ar-DZ" sz="1200" dirty="0" smtClean="0"/>
              <a:t>البلاد وفي المشاركة في التنمية الاجتماعية</a:t>
            </a:r>
          </a:p>
          <a:p>
            <a:pPr algn="ctr"/>
            <a:r>
              <a:rPr lang="ar-DZ" sz="1200" dirty="0" smtClean="0"/>
              <a:t> والاقتصادية التي يتم دفعها عن طريق البحث</a:t>
            </a:r>
            <a:endParaRPr lang="fr-FR" sz="1200" dirty="0"/>
          </a:p>
        </p:txBody>
      </p:sp>
      <p:pic>
        <p:nvPicPr>
          <p:cNvPr id="48132" name="Picture 4" descr="Cartoon teacher Banque de photographies et d'images à haute résolution -  Alamy"/>
          <p:cNvPicPr>
            <a:picLocks noChangeAspect="1" noChangeArrowheads="1"/>
          </p:cNvPicPr>
          <p:nvPr/>
        </p:nvPicPr>
        <p:blipFill>
          <a:blip r:embed="rId3" cstate="print"/>
          <a:srcRect/>
          <a:stretch>
            <a:fillRect/>
          </a:stretch>
        </p:blipFill>
        <p:spPr bwMode="auto">
          <a:xfrm>
            <a:off x="4643438" y="1357300"/>
            <a:ext cx="1001749" cy="1260000"/>
          </a:xfrm>
          <a:prstGeom prst="rect">
            <a:avLst/>
          </a:prstGeom>
          <a:noFill/>
        </p:spPr>
      </p:pic>
      <p:sp>
        <p:nvSpPr>
          <p:cNvPr id="25" name="Rectangle 24"/>
          <p:cNvSpPr/>
          <p:nvPr/>
        </p:nvSpPr>
        <p:spPr>
          <a:xfrm>
            <a:off x="4643438" y="2500306"/>
            <a:ext cx="1404000"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285720" y="3295710"/>
            <a:ext cx="5256000" cy="3096000"/>
          </a:xfrm>
          <a:prstGeom prst="rect">
            <a:avLst/>
          </a:prstGeom>
          <a:solidFill>
            <a:schemeClr val="accent3">
              <a:lumMod val="20000"/>
              <a:lumOff val="80000"/>
            </a:schemeClr>
          </a:solidFill>
          <a:ln>
            <a:solidFill>
              <a:schemeClr val="bg1"/>
            </a:solidFill>
          </a:ln>
        </p:spPr>
        <p:txBody>
          <a:bodyPr wrap="square">
            <a:spAutoFit/>
          </a:bodyPr>
          <a:lstStyle/>
          <a:p>
            <a:pPr algn="just">
              <a:spcAft>
                <a:spcPts val="300"/>
              </a:spcAft>
              <a:buFont typeface="Wingdings" pitchFamily="2" charset="2"/>
              <a:buChar char="v"/>
            </a:pPr>
            <a:r>
              <a:rPr lang="fr-FR" sz="1200" i="1" dirty="0" smtClean="0"/>
              <a:t>   </a:t>
            </a:r>
            <a:r>
              <a:rPr lang="fr-FR" sz="1050" i="1" dirty="0" smtClean="0"/>
              <a:t>L'état, en lui permettant d'assumer ses missions, doit le mettre à l'abri du besoin.</a:t>
            </a:r>
            <a:endParaRPr lang="ar-DZ" sz="1050" i="1" dirty="0" smtClean="0"/>
          </a:p>
          <a:p>
            <a:pPr algn="just">
              <a:spcAft>
                <a:spcPts val="300"/>
              </a:spcAft>
            </a:pPr>
            <a:r>
              <a:rPr lang="ar-DZ" sz="1050" i="1" dirty="0" smtClean="0"/>
              <a:t>       </a:t>
            </a:r>
            <a:r>
              <a:rPr lang="fr-FR" sz="1050" i="1" dirty="0" smtClean="0"/>
              <a:t>La sécurité</a:t>
            </a:r>
            <a:r>
              <a:rPr lang="ar-DZ" sz="1050" i="1" dirty="0" smtClean="0"/>
              <a:t> </a:t>
            </a:r>
            <a:r>
              <a:rPr lang="fr-FR" sz="1050" i="1" dirty="0" smtClean="0"/>
              <a:t>de</a:t>
            </a:r>
            <a:r>
              <a:rPr lang="ar-DZ" sz="1050" i="1" dirty="0" smtClean="0"/>
              <a:t> </a:t>
            </a:r>
            <a:r>
              <a:rPr lang="fr-FR" sz="1050" i="1" dirty="0" smtClean="0"/>
              <a:t>l'emploi  pour l’enseignant-chercheur est garantie par l'état à </a:t>
            </a:r>
            <a:endParaRPr lang="ar-DZ" sz="1050" i="1" dirty="0" smtClean="0"/>
          </a:p>
          <a:p>
            <a:pPr algn="just">
              <a:spcAft>
                <a:spcPts val="2400"/>
              </a:spcAft>
            </a:pPr>
            <a:r>
              <a:rPr lang="ar-DZ" sz="1050" i="1" dirty="0" smtClean="0"/>
              <a:t>       </a:t>
            </a:r>
            <a:r>
              <a:rPr lang="fr-FR" sz="1050" i="1" dirty="0" smtClean="0"/>
              <a:t>travers </a:t>
            </a:r>
            <a:r>
              <a:rPr lang="ar-DZ" sz="1050" i="1" dirty="0" smtClean="0"/>
              <a:t> </a:t>
            </a:r>
            <a:r>
              <a:rPr lang="fr-FR" sz="1050" i="1" dirty="0" smtClean="0"/>
              <a:t>les établissements publics</a:t>
            </a:r>
            <a:r>
              <a:rPr lang="ar-DZ" sz="1050" i="1" dirty="0" smtClean="0"/>
              <a:t> </a:t>
            </a:r>
            <a:r>
              <a:rPr lang="fr-FR" sz="1050" i="1" dirty="0" smtClean="0"/>
              <a:t>d'enseignement supérieur</a:t>
            </a:r>
            <a:endParaRPr lang="fr-FR" sz="1100" i="1" dirty="0" smtClean="0"/>
          </a:p>
          <a:p>
            <a:pPr algn="just">
              <a:spcAft>
                <a:spcPts val="300"/>
              </a:spcAft>
              <a:buFont typeface="Wingdings" pitchFamily="2" charset="2"/>
              <a:buChar char="v"/>
            </a:pPr>
            <a:r>
              <a:rPr lang="fr-FR" sz="1200" b="1" i="1" dirty="0" smtClean="0"/>
              <a:t>   </a:t>
            </a:r>
            <a:r>
              <a:rPr lang="fr-FR" sz="1050" i="1" dirty="0" smtClean="0"/>
              <a:t>Les établissements de l'enseignement supérieur doivent prendre toutes les </a:t>
            </a:r>
            <a:endParaRPr lang="ar-DZ" sz="1050" i="1" dirty="0" smtClean="0"/>
          </a:p>
          <a:p>
            <a:pPr algn="just">
              <a:spcAft>
                <a:spcPts val="300"/>
              </a:spcAft>
            </a:pPr>
            <a:r>
              <a:rPr lang="ar-DZ" sz="1050" i="1" dirty="0" smtClean="0"/>
              <a:t>      </a:t>
            </a:r>
            <a:r>
              <a:rPr lang="fr-FR" sz="1050" i="1" dirty="0" smtClean="0"/>
              <a:t> dispositions pour garantir à l'enseignant- chercheur le droit d’enseigner</a:t>
            </a:r>
          </a:p>
          <a:p>
            <a:pPr algn="just">
              <a:spcAft>
                <a:spcPts val="300"/>
              </a:spcAft>
            </a:pPr>
            <a:r>
              <a:rPr lang="fr-FR" sz="1050" i="1" dirty="0" smtClean="0"/>
              <a:t>        à l'abri de toute ingérence dés lors qu'il respecte les principes de l'éthique</a:t>
            </a:r>
          </a:p>
          <a:p>
            <a:pPr algn="just">
              <a:spcAft>
                <a:spcPts val="2400"/>
              </a:spcAft>
            </a:pPr>
            <a:r>
              <a:rPr lang="fr-FR" sz="1050" i="1" dirty="0" smtClean="0"/>
              <a:t>        et de la déontologie </a:t>
            </a:r>
          </a:p>
          <a:p>
            <a:pPr lvl="0" algn="just">
              <a:spcAft>
                <a:spcPts val="300"/>
              </a:spcAft>
              <a:buFont typeface="Wingdings" pitchFamily="2" charset="2"/>
              <a:buChar char="v"/>
            </a:pPr>
            <a:r>
              <a:rPr lang="fr-FR" sz="1100" i="1" dirty="0" smtClean="0"/>
              <a:t>   </a:t>
            </a:r>
            <a:r>
              <a:rPr lang="fr-FR" sz="1050" i="1" dirty="0" smtClean="0"/>
              <a:t>L'enseignant chercheur bénéficie de conditions de travail adéquates ainsi que</a:t>
            </a:r>
          </a:p>
          <a:p>
            <a:pPr lvl="0" algn="just">
              <a:spcAft>
                <a:spcPts val="300"/>
              </a:spcAft>
            </a:pPr>
            <a:r>
              <a:rPr lang="fr-FR" sz="1050" i="1" dirty="0" smtClean="0"/>
              <a:t>       des moyens pédagogiques et scientifiques nécessaires qui lui permettent  </a:t>
            </a:r>
          </a:p>
          <a:p>
            <a:pPr lvl="0" algn="just">
              <a:spcAft>
                <a:spcPts val="300"/>
              </a:spcAft>
            </a:pPr>
            <a:r>
              <a:rPr lang="fr-FR" sz="1050" i="1" dirty="0" smtClean="0"/>
              <a:t>       de se consacrer pleinement à sa tache, et de disposer du temps nécessaire</a:t>
            </a:r>
          </a:p>
          <a:p>
            <a:pPr lvl="0" algn="just">
              <a:spcAft>
                <a:spcPts val="300"/>
              </a:spcAft>
            </a:pPr>
            <a:r>
              <a:rPr lang="fr-FR" sz="1050" i="1" dirty="0" smtClean="0"/>
              <a:t>       pour bénéficier d'une formation permanente et d'un recyclage périodique</a:t>
            </a:r>
          </a:p>
          <a:p>
            <a:pPr lvl="0" algn="just">
              <a:spcAft>
                <a:spcPts val="300"/>
              </a:spcAft>
            </a:pPr>
            <a:r>
              <a:rPr lang="fr-FR" sz="1050" i="1" dirty="0" smtClean="0"/>
              <a:t>       de ses connaissances</a:t>
            </a:r>
          </a:p>
          <a:p>
            <a:pPr algn="just">
              <a:spcAft>
                <a:spcPts val="300"/>
              </a:spcAft>
            </a:pPr>
            <a:endParaRPr lang="fr-FR" sz="1200" b="1" i="1" dirty="0" smtClean="0">
              <a:solidFill>
                <a:srgbClr val="FF0000"/>
              </a:solidFill>
            </a:endParaRPr>
          </a:p>
          <a:p>
            <a:pPr algn="just">
              <a:spcAft>
                <a:spcPts val="300"/>
              </a:spcAft>
            </a:pPr>
            <a:endParaRPr lang="fr-FR" sz="1100" b="1" i="1" dirty="0" smtClean="0">
              <a:solidFill>
                <a:srgbClr val="FF0000"/>
              </a:solidFill>
            </a:endParaRPr>
          </a:p>
          <a:p>
            <a:pPr algn="ctr">
              <a:spcAft>
                <a:spcPts val="300"/>
              </a:spcAft>
            </a:pPr>
            <a:endParaRPr lang="fr-FR" sz="1100" b="1" i="1" dirty="0">
              <a:solidFill>
                <a:srgbClr val="FF0000"/>
              </a:solidFill>
            </a:endParaRPr>
          </a:p>
        </p:txBody>
      </p:sp>
      <p:sp>
        <p:nvSpPr>
          <p:cNvPr id="26" name="Rectangle 25"/>
          <p:cNvSpPr/>
          <p:nvPr/>
        </p:nvSpPr>
        <p:spPr>
          <a:xfrm>
            <a:off x="5834280" y="3318188"/>
            <a:ext cx="3024000" cy="3024000"/>
          </a:xfrm>
          <a:prstGeom prst="rect">
            <a:avLst/>
          </a:prstGeom>
          <a:solidFill>
            <a:schemeClr val="accent6">
              <a:lumMod val="20000"/>
              <a:lumOff val="80000"/>
            </a:schemeClr>
          </a:solidFill>
          <a:ln>
            <a:solidFill>
              <a:schemeClr val="accent6">
                <a:lumMod val="20000"/>
                <a:lumOff val="80000"/>
              </a:schemeClr>
            </a:solidFill>
          </a:ln>
        </p:spPr>
        <p:txBody>
          <a:bodyPr wrap="square">
            <a:spAutoFit/>
          </a:bodyPr>
          <a:lstStyle/>
          <a:p>
            <a:pPr algn="ctr"/>
            <a:r>
              <a:rPr lang="ar-DZ" sz="1100" dirty="0" smtClean="0"/>
              <a:t>  </a:t>
            </a:r>
            <a:r>
              <a:rPr lang="ar-DZ" sz="1100" b="1" i="1" dirty="0" smtClean="0"/>
              <a:t>-</a:t>
            </a:r>
            <a:r>
              <a:rPr lang="ar-DZ" sz="1100" dirty="0" smtClean="0"/>
              <a:t>  يجب على الدولة ، بالسماح له بتولي مهامه ،                     </a:t>
            </a:r>
            <a:endParaRPr lang="fr-FR" sz="1100" dirty="0" smtClean="0"/>
          </a:p>
          <a:p>
            <a:pPr algn="just"/>
            <a:r>
              <a:rPr lang="ar-DZ" sz="1100" dirty="0" smtClean="0"/>
              <a:t>حمايته من الحاجة.  تضمن الدولة الأمن الوظيفي                   </a:t>
            </a:r>
            <a:endParaRPr lang="fr-FR" sz="1100" dirty="0" smtClean="0"/>
          </a:p>
          <a:p>
            <a:pPr algn="just"/>
            <a:r>
              <a:rPr lang="ar-DZ" sz="1100" dirty="0" smtClean="0"/>
              <a:t>للأستاذ-الباحث من خلال مؤسسات التعليم العالي العامة           </a:t>
            </a:r>
            <a:endParaRPr lang="fr-FR" sz="1100" dirty="0" smtClean="0"/>
          </a:p>
          <a:p>
            <a:pPr algn="ctr"/>
            <a:endParaRPr lang="ar-DZ" sz="1100" dirty="0" smtClean="0">
              <a:solidFill>
                <a:srgbClr val="FF0000"/>
              </a:solidFill>
            </a:endParaRPr>
          </a:p>
        </p:txBody>
      </p:sp>
      <p:sp>
        <p:nvSpPr>
          <p:cNvPr id="28" name="Rectangle 27"/>
          <p:cNvSpPr/>
          <p:nvPr/>
        </p:nvSpPr>
        <p:spPr>
          <a:xfrm>
            <a:off x="6072198" y="4245198"/>
            <a:ext cx="2736000" cy="846386"/>
          </a:xfrm>
          <a:prstGeom prst="rect">
            <a:avLst/>
          </a:prstGeom>
          <a:solidFill>
            <a:schemeClr val="accent6">
              <a:lumMod val="20000"/>
              <a:lumOff val="80000"/>
            </a:schemeClr>
          </a:solidFill>
          <a:ln>
            <a:solidFill>
              <a:schemeClr val="accent6">
                <a:lumMod val="20000"/>
                <a:lumOff val="80000"/>
              </a:schemeClr>
            </a:solidFill>
          </a:ln>
        </p:spPr>
        <p:txBody>
          <a:bodyPr wrap="square">
            <a:spAutoFit/>
          </a:bodyPr>
          <a:lstStyle/>
          <a:p>
            <a:pPr algn="ctr">
              <a:spcAft>
                <a:spcPts val="300"/>
              </a:spcAft>
            </a:pPr>
            <a:r>
              <a:rPr lang="fr-FR" sz="1100" dirty="0" smtClean="0"/>
              <a:t> </a:t>
            </a:r>
            <a:r>
              <a:rPr lang="ar-DZ" sz="1100" dirty="0" smtClean="0"/>
              <a:t>يجب على مؤسسات التعليم العالي اتخاذ كافة الإجراءات</a:t>
            </a:r>
            <a:r>
              <a:rPr lang="fr-FR" sz="1100" dirty="0" smtClean="0"/>
              <a:t> </a:t>
            </a:r>
            <a:r>
              <a:rPr lang="fr-FR" sz="1100" b="1" i="1" dirty="0" smtClean="0"/>
              <a:t>-</a:t>
            </a:r>
          </a:p>
          <a:p>
            <a:pPr algn="r">
              <a:spcAft>
                <a:spcPts val="300"/>
              </a:spcAft>
            </a:pPr>
            <a:r>
              <a:rPr lang="fr-FR" sz="1100" dirty="0" smtClean="0"/>
              <a:t>   </a:t>
            </a:r>
            <a:r>
              <a:rPr lang="ar-DZ" sz="1100" dirty="0" smtClean="0"/>
              <a:t> لضمان حق الأستاذ-الباحث في التدريس دون أي تدخل </a:t>
            </a:r>
            <a:r>
              <a:rPr lang="fr-FR" sz="1100" dirty="0" smtClean="0"/>
              <a:t> </a:t>
            </a:r>
            <a:r>
              <a:rPr lang="ar-DZ" sz="1100" dirty="0" smtClean="0"/>
              <a:t> </a:t>
            </a:r>
            <a:endParaRPr lang="fr-FR" sz="1100" dirty="0" smtClean="0"/>
          </a:p>
          <a:p>
            <a:pPr algn="ctr"/>
            <a:r>
              <a:rPr lang="fr-FR" sz="1100" dirty="0" smtClean="0"/>
              <a:t>                     </a:t>
            </a:r>
            <a:r>
              <a:rPr lang="ar-DZ" sz="1100" dirty="0" smtClean="0"/>
              <a:t>طالما أنه يحترم مبادئ أخلاقيات المهنة</a:t>
            </a:r>
            <a:endParaRPr lang="fr-FR" sz="1100" dirty="0" smtClean="0"/>
          </a:p>
          <a:p>
            <a:pPr algn="ctr"/>
            <a:endParaRPr lang="ar-DZ" sz="1100" dirty="0" smtClean="0">
              <a:solidFill>
                <a:srgbClr val="FF0000"/>
              </a:solidFill>
            </a:endParaRPr>
          </a:p>
        </p:txBody>
      </p:sp>
      <p:sp>
        <p:nvSpPr>
          <p:cNvPr id="23" name="Rectangle 22"/>
          <p:cNvSpPr/>
          <p:nvPr/>
        </p:nvSpPr>
        <p:spPr>
          <a:xfrm>
            <a:off x="5143504" y="2500306"/>
            <a:ext cx="504000"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avec flèche vers le bas 19"/>
          <p:cNvSpPr/>
          <p:nvPr/>
        </p:nvSpPr>
        <p:spPr>
          <a:xfrm>
            <a:off x="6732728" y="2786058"/>
            <a:ext cx="1268296" cy="396000"/>
          </a:xfrm>
          <a:prstGeom prst="downArrowCallout">
            <a:avLst/>
          </a:prstGeom>
          <a:solidFill>
            <a:schemeClr val="accent6">
              <a:lumMod val="40000"/>
              <a:lumOff val="60000"/>
            </a:schemeClr>
          </a:solidFill>
          <a:ln w="3175">
            <a:solidFill>
              <a:schemeClr val="tx1"/>
            </a:solidFill>
          </a:ln>
        </p:spPr>
        <p:txBody>
          <a:bodyPr wrap="none">
            <a:spAutoFit/>
          </a:bodyPr>
          <a:lstStyle/>
          <a:p>
            <a:r>
              <a:rPr lang="ar-DZ" sz="1200" b="1" dirty="0" smtClean="0">
                <a:solidFill>
                  <a:srgbClr val="FF0000"/>
                </a:solidFill>
              </a:rPr>
              <a:t>حقوق الأستاذ-الباحث </a:t>
            </a:r>
            <a:endParaRPr lang="fr-FR" sz="1200" dirty="0">
              <a:solidFill>
                <a:srgbClr val="FF0000"/>
              </a:solidFill>
            </a:endParaRPr>
          </a:p>
        </p:txBody>
      </p:sp>
      <p:sp>
        <p:nvSpPr>
          <p:cNvPr id="27" name="Rectangle 26"/>
          <p:cNvSpPr/>
          <p:nvPr/>
        </p:nvSpPr>
        <p:spPr>
          <a:xfrm>
            <a:off x="5834280" y="5278520"/>
            <a:ext cx="3024000" cy="1008000"/>
          </a:xfrm>
          <a:prstGeom prst="rect">
            <a:avLst/>
          </a:prstGeom>
          <a:solidFill>
            <a:schemeClr val="accent6">
              <a:lumMod val="20000"/>
              <a:lumOff val="80000"/>
            </a:schemeClr>
          </a:solidFill>
          <a:ln>
            <a:solidFill>
              <a:schemeClr val="accent6">
                <a:lumMod val="20000"/>
                <a:lumOff val="80000"/>
              </a:schemeClr>
            </a:solidFill>
          </a:ln>
        </p:spPr>
        <p:txBody>
          <a:bodyPr wrap="square">
            <a:spAutoFit/>
          </a:bodyPr>
          <a:lstStyle/>
          <a:p>
            <a:pPr algn="r">
              <a:spcAft>
                <a:spcPts val="300"/>
              </a:spcAft>
              <a:defRPr/>
            </a:pPr>
            <a:r>
              <a:rPr lang="ar-DZ" sz="1200" dirty="0" smtClean="0"/>
              <a:t>يستفيد الأستاذ-الباحث من ظروف العمل الملائمة وكذلك </a:t>
            </a:r>
            <a:r>
              <a:rPr lang="fr-FR" sz="1200" dirty="0" smtClean="0"/>
              <a:t>  </a:t>
            </a:r>
            <a:r>
              <a:rPr lang="fr-FR" sz="1200" b="1" i="1" dirty="0" smtClean="0"/>
              <a:t>-</a:t>
            </a:r>
          </a:p>
          <a:p>
            <a:pPr algn="r">
              <a:spcAft>
                <a:spcPts val="300"/>
              </a:spcAft>
              <a:defRPr/>
            </a:pPr>
            <a:r>
              <a:rPr lang="ar-DZ" sz="1200" dirty="0" smtClean="0"/>
              <a:t>الوسائل التربوية والعلمية اللازمة التي تسمح له بالتفرغ</a:t>
            </a:r>
            <a:endParaRPr lang="fr-FR" sz="1200" dirty="0" smtClean="0"/>
          </a:p>
          <a:p>
            <a:pPr algn="r">
              <a:spcAft>
                <a:spcPts val="300"/>
              </a:spcAft>
              <a:defRPr/>
            </a:pPr>
            <a:r>
              <a:rPr lang="ar-DZ" sz="1200" dirty="0" smtClean="0"/>
              <a:t> الكامل لمهمته ، وللحصول على الوقت اللازم </a:t>
            </a:r>
          </a:p>
          <a:p>
            <a:pPr algn="r">
              <a:defRPr/>
            </a:pPr>
            <a:r>
              <a:rPr lang="ar-DZ" sz="1200" dirty="0" smtClean="0"/>
              <a:t>للاستفادة من التدريب الدائم وإعادة التدريب الدوري لمعرفته</a:t>
            </a:r>
            <a:endParaRPr lang="fr-FR" sz="1200" dirty="0" smtClean="0"/>
          </a:p>
          <a:p>
            <a:pPr algn="r">
              <a:defRPr/>
            </a:pPr>
            <a:r>
              <a:rPr lang="ar-DZ" sz="1200" dirty="0" smtClean="0">
                <a:solidFill>
                  <a:srgbClr val="FF0000"/>
                </a:solidFill>
              </a:rPr>
              <a:t> </a:t>
            </a:r>
          </a:p>
          <a:p>
            <a:pPr lvl="0" algn="r">
              <a:defRPr/>
            </a:pPr>
            <a:endParaRPr lang="ar-DZ" sz="1200" dirty="0" smtClean="0">
              <a:solidFill>
                <a:srgbClr val="FF0000"/>
              </a:solidFill>
            </a:endParaRPr>
          </a:p>
        </p:txBody>
      </p:sp>
      <p:cxnSp>
        <p:nvCxnSpPr>
          <p:cNvPr id="29" name="Connecteur droit 28"/>
          <p:cNvCxnSpPr/>
          <p:nvPr/>
        </p:nvCxnSpPr>
        <p:spPr>
          <a:xfrm rot="5400000">
            <a:off x="4166213" y="4833330"/>
            <a:ext cx="3096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16528" y="214290"/>
            <a:ext cx="7956000" cy="288000"/>
          </a:xfrm>
          <a:prstGeom prst="rect">
            <a:avLst/>
          </a:prstGeom>
          <a:solidFill>
            <a:schemeClr val="accent3">
              <a:lumMod val="20000"/>
              <a:lumOff val="80000"/>
            </a:schemeClr>
          </a:solidFill>
        </p:spPr>
        <p:txBody>
          <a:bodyPr wrap="square">
            <a:spAutoFit/>
          </a:bodyPr>
          <a:lstStyle/>
          <a:p>
            <a:pPr algn="ctr">
              <a:spcAft>
                <a:spcPts val="1200"/>
              </a:spcAft>
            </a:pPr>
            <a:r>
              <a:rPr lang="fr-FR" sz="1300" b="1" dirty="0" smtClean="0">
                <a:ea typeface="Times New Roman" pitchFamily="18" charset="0"/>
                <a:cs typeface="Times New Roman" pitchFamily="18" charset="0"/>
              </a:rPr>
              <a:t>CHAP. II :</a:t>
            </a:r>
            <a:r>
              <a:rPr lang="fr-FR" sz="1300" dirty="0" smtClean="0">
                <a:ea typeface="Times New Roman" pitchFamily="18" charset="0"/>
                <a:cs typeface="Arial" pitchFamily="34" charset="0"/>
              </a:rPr>
              <a:t> </a:t>
            </a:r>
            <a:r>
              <a:rPr lang="fr-FR" sz="1300" b="1" dirty="0" smtClean="0">
                <a:ea typeface="Times New Roman" pitchFamily="18" charset="0"/>
                <a:cs typeface="Times New Roman" pitchFamily="18" charset="0"/>
              </a:rPr>
              <a:t>RAPPEL SUR LA CHARTE DE DÉONTOLOGIE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ET D’ÉTHIQUE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UNIVERSITAIRES</a:t>
            </a:r>
          </a:p>
          <a:p>
            <a:pPr lvl="0" algn="ctr" eaLnBrk="0" fontAlgn="base" hangingPunct="0">
              <a:spcBef>
                <a:spcPct val="0"/>
              </a:spcBef>
              <a:spcAft>
                <a:spcPts val="600"/>
              </a:spcAft>
            </a:pPr>
            <a:endParaRPr lang="fr-FR" sz="1400" b="1" dirty="0" smtClean="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32</a:t>
            </a:fld>
            <a:endParaRPr lang="fr-FR"/>
          </a:p>
        </p:txBody>
      </p:sp>
      <p:sp>
        <p:nvSpPr>
          <p:cNvPr id="8" name="Rectangle avec flèche vers le bas 7"/>
          <p:cNvSpPr/>
          <p:nvPr/>
        </p:nvSpPr>
        <p:spPr>
          <a:xfrm>
            <a:off x="857224" y="1532802"/>
            <a:ext cx="4176000" cy="396000"/>
          </a:xfrm>
          <a:prstGeom prst="downArrowCallout">
            <a:avLst/>
          </a:prstGeom>
          <a:solidFill>
            <a:schemeClr val="accent3">
              <a:lumMod val="60000"/>
              <a:lumOff val="40000"/>
            </a:schemeClr>
          </a:solidFill>
          <a:ln w="3175">
            <a:solidFill>
              <a:schemeClr val="tx1"/>
            </a:solidFill>
          </a:ln>
        </p:spPr>
        <p:txBody>
          <a:bodyPr wrap="square">
            <a:spAutoFit/>
          </a:bodyPr>
          <a:lstStyle/>
          <a:p>
            <a:r>
              <a:rPr lang="fr-FR" sz="1200" b="1" dirty="0" smtClean="0">
                <a:solidFill>
                  <a:srgbClr val="FF0000"/>
                </a:solidFill>
              </a:rPr>
              <a:t>OBLIGATIONS  DE  L'ENSEIGNANT-CHERCHEUR</a:t>
            </a:r>
          </a:p>
        </p:txBody>
      </p:sp>
      <p:sp>
        <p:nvSpPr>
          <p:cNvPr id="13" name="Rectangle 12"/>
          <p:cNvSpPr/>
          <p:nvPr/>
        </p:nvSpPr>
        <p:spPr>
          <a:xfrm>
            <a:off x="142844" y="6357958"/>
            <a:ext cx="8820000"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14282" y="2036834"/>
            <a:ext cx="5508000" cy="4916731"/>
          </a:xfrm>
          <a:prstGeom prst="rect">
            <a:avLst/>
          </a:prstGeom>
          <a:solidFill>
            <a:schemeClr val="accent3">
              <a:lumMod val="20000"/>
              <a:lumOff val="80000"/>
            </a:schemeClr>
          </a:solidFill>
        </p:spPr>
        <p:txBody>
          <a:bodyPr wrap="square">
            <a:spAutoFit/>
          </a:bodyPr>
          <a:lstStyle/>
          <a:p>
            <a:pPr lvl="0" algn="just">
              <a:spcAft>
                <a:spcPts val="300"/>
              </a:spcAft>
              <a:buFont typeface="Wingdings" pitchFamily="2" charset="2"/>
              <a:buChar char="v"/>
            </a:pPr>
            <a:r>
              <a:rPr lang="fr-FR" sz="1050" b="1" i="1" dirty="0" smtClean="0"/>
              <a:t>  </a:t>
            </a:r>
            <a:r>
              <a:rPr lang="fr-FR" sz="1050" i="1" dirty="0" smtClean="0"/>
              <a:t>L'enseignant-chercheur doit être une référence en terme de compétence, de moralité, </a:t>
            </a:r>
          </a:p>
          <a:p>
            <a:pPr lvl="0" algn="just">
              <a:spcAft>
                <a:spcPts val="1500"/>
              </a:spcAft>
            </a:pPr>
            <a:r>
              <a:rPr lang="fr-FR" sz="1050" i="1" dirty="0" smtClean="0"/>
              <a:t>     d'intégrité et de tolérance. Il doit donner une image digne de l'université</a:t>
            </a:r>
          </a:p>
          <a:p>
            <a:pPr lvl="0" algn="just">
              <a:spcAft>
                <a:spcPts val="1500"/>
              </a:spcAft>
              <a:buFont typeface="Wingdings" pitchFamily="2" charset="2"/>
              <a:buChar char="v"/>
            </a:pPr>
            <a:r>
              <a:rPr lang="fr-FR" sz="1050" i="1" dirty="0" smtClean="0"/>
              <a:t>  Faire preuve de conscience professionnelle</a:t>
            </a:r>
          </a:p>
          <a:p>
            <a:pPr lvl="0" algn="just">
              <a:spcAft>
                <a:spcPts val="1500"/>
              </a:spcAft>
              <a:buFont typeface="Wingdings" pitchFamily="2" charset="2"/>
              <a:buChar char="v"/>
            </a:pPr>
            <a:r>
              <a:rPr lang="fr-FR" sz="1050" i="1" dirty="0" smtClean="0"/>
              <a:t>  Se conformer aux normes de l'activité professionnelle</a:t>
            </a:r>
            <a:endParaRPr lang="fr-FR" sz="1050" i="1" spc="-90" dirty="0" smtClean="0">
              <a:latin typeface="Arial"/>
              <a:cs typeface="Arial"/>
            </a:endParaRPr>
          </a:p>
          <a:p>
            <a:pPr lvl="0" algn="just">
              <a:spcAft>
                <a:spcPts val="1500"/>
              </a:spcAft>
              <a:buFont typeface="Wingdings" pitchFamily="2" charset="2"/>
              <a:buChar char="v"/>
            </a:pPr>
            <a:r>
              <a:rPr lang="fr-FR" sz="1050" i="1" spc="-90" dirty="0" smtClean="0">
                <a:latin typeface="Arial"/>
                <a:cs typeface="Arial"/>
              </a:rPr>
              <a:t>  </a:t>
            </a:r>
            <a:r>
              <a:rPr lang="fr-FR" sz="1050" i="1" dirty="0" smtClean="0"/>
              <a:t>S'abstenir d’engager la responsabilité de l'établissement à des fins personnelles</a:t>
            </a:r>
            <a:endParaRPr lang="fr-FR" sz="1100" dirty="0" smtClean="0"/>
          </a:p>
          <a:p>
            <a:pPr lvl="0" algn="just">
              <a:spcAft>
                <a:spcPts val="1500"/>
              </a:spcAft>
              <a:buFont typeface="Wingdings" pitchFamily="2" charset="2"/>
              <a:buChar char="v"/>
            </a:pPr>
            <a:r>
              <a:rPr lang="fr-FR" sz="1050" i="1" dirty="0" smtClean="0"/>
              <a:t>  Faire preuve de disponibilité et omniprésence</a:t>
            </a:r>
          </a:p>
          <a:p>
            <a:pPr algn="just">
              <a:spcAft>
                <a:spcPts val="300"/>
              </a:spcAft>
              <a:buFont typeface="Wingdings" pitchFamily="2" charset="2"/>
              <a:buChar char="v"/>
            </a:pPr>
            <a:r>
              <a:rPr lang="fr-FR" sz="1050" i="1" dirty="0" smtClean="0"/>
              <a:t>  Etre à jour : innovations, actualisation des connaissances, des méthodes</a:t>
            </a:r>
          </a:p>
          <a:p>
            <a:pPr algn="just">
              <a:spcAft>
                <a:spcPts val="1500"/>
              </a:spcAft>
            </a:pPr>
            <a:r>
              <a:rPr lang="fr-FR" sz="1050" i="1" dirty="0" smtClean="0"/>
              <a:t>      d’enseignement</a:t>
            </a:r>
          </a:p>
          <a:p>
            <a:pPr algn="just">
              <a:spcAft>
                <a:spcPts val="300"/>
              </a:spcAft>
              <a:buFont typeface="Wingdings" pitchFamily="2" charset="2"/>
              <a:buChar char="v"/>
            </a:pPr>
            <a:r>
              <a:rPr lang="fr-FR" sz="1050" i="1" dirty="0" smtClean="0"/>
              <a:t>  Combiner entre enseignement et recherche selon les normes universelles, loin de toute</a:t>
            </a:r>
          </a:p>
          <a:p>
            <a:pPr algn="just">
              <a:spcAft>
                <a:spcPts val="1500"/>
              </a:spcAft>
            </a:pPr>
            <a:r>
              <a:rPr lang="fr-FR" sz="1050" i="1" dirty="0" smtClean="0"/>
              <a:t>      forme de propagande et d'endoctrinement  </a:t>
            </a:r>
          </a:p>
          <a:p>
            <a:pPr algn="just">
              <a:spcAft>
                <a:spcPts val="300"/>
              </a:spcAft>
              <a:buFont typeface="Wingdings" pitchFamily="2" charset="2"/>
              <a:buChar char="v"/>
            </a:pPr>
            <a:r>
              <a:rPr lang="fr-FR" sz="1050" i="1" dirty="0" smtClean="0"/>
              <a:t>  Respect des règles pédagogiques : achèvement des programmes ; transparence dans</a:t>
            </a:r>
          </a:p>
          <a:p>
            <a:pPr algn="just">
              <a:spcAft>
                <a:spcPts val="1500"/>
              </a:spcAft>
            </a:pPr>
            <a:r>
              <a:rPr lang="fr-FR" sz="1050" i="1" dirty="0" smtClean="0"/>
              <a:t>      l’évaluation ; encadrement adéquat </a:t>
            </a:r>
          </a:p>
          <a:p>
            <a:pPr algn="just">
              <a:spcAft>
                <a:spcPts val="1500"/>
              </a:spcAft>
              <a:buFont typeface="Wingdings" pitchFamily="2" charset="2"/>
              <a:buChar char="v"/>
            </a:pPr>
            <a:r>
              <a:rPr lang="fr-FR" sz="1050" i="1" dirty="0" smtClean="0"/>
              <a:t>  Fonder ses travaux sur une quête sincère du savoir : attention au plagiat</a:t>
            </a:r>
            <a:r>
              <a:rPr lang="ar-DZ" sz="1050" i="1" dirty="0" smtClean="0"/>
              <a:t> </a:t>
            </a:r>
            <a:r>
              <a:rPr lang="fr-FR" sz="1050" i="1" dirty="0" smtClean="0"/>
              <a:t>!</a:t>
            </a:r>
          </a:p>
          <a:p>
            <a:pPr algn="just">
              <a:spcAft>
                <a:spcPts val="300"/>
              </a:spcAft>
              <a:buFont typeface="Wingdings" pitchFamily="2" charset="2"/>
              <a:buChar char="v"/>
            </a:pPr>
            <a:r>
              <a:rPr lang="fr-FR" sz="1050" i="1" dirty="0" smtClean="0"/>
              <a:t>  Confidentialité du contenu des délibérations et débats tenus au niveau des différentes</a:t>
            </a:r>
          </a:p>
          <a:p>
            <a:pPr algn="just">
              <a:spcAft>
                <a:spcPts val="300"/>
              </a:spcAft>
            </a:pPr>
            <a:r>
              <a:rPr lang="fr-FR" sz="1050" i="1" dirty="0" smtClean="0"/>
              <a:t>      instances</a:t>
            </a:r>
          </a:p>
          <a:p>
            <a:pPr algn="just">
              <a:spcAft>
                <a:spcPts val="300"/>
              </a:spcAft>
            </a:pPr>
            <a:endParaRPr lang="fr-FR" sz="1300" b="1" i="1" dirty="0" smtClean="0">
              <a:solidFill>
                <a:srgbClr val="FF0000"/>
              </a:solidFill>
            </a:endParaRPr>
          </a:p>
          <a:p>
            <a:pPr lvl="0" algn="just">
              <a:spcAft>
                <a:spcPts val="300"/>
              </a:spcAft>
              <a:buFont typeface="Wingdings" pitchFamily="2" charset="2"/>
              <a:buChar char="v"/>
            </a:pPr>
            <a:endParaRPr lang="fr-FR" sz="1300" b="1" i="1" dirty="0">
              <a:solidFill>
                <a:srgbClr val="FF0000"/>
              </a:solidFill>
            </a:endParaRPr>
          </a:p>
        </p:txBody>
      </p:sp>
      <p:sp>
        <p:nvSpPr>
          <p:cNvPr id="12" name="Rectangle avec flèche vers le bas 11"/>
          <p:cNvSpPr/>
          <p:nvPr/>
        </p:nvSpPr>
        <p:spPr>
          <a:xfrm>
            <a:off x="6625326" y="1533926"/>
            <a:ext cx="1375698" cy="396000"/>
          </a:xfrm>
          <a:prstGeom prst="downArrowCallout">
            <a:avLst/>
          </a:prstGeom>
          <a:solidFill>
            <a:schemeClr val="accent6">
              <a:lumMod val="40000"/>
              <a:lumOff val="60000"/>
            </a:schemeClr>
          </a:solidFill>
          <a:ln w="3175">
            <a:solidFill>
              <a:schemeClr val="tx1"/>
            </a:solidFill>
          </a:ln>
        </p:spPr>
        <p:txBody>
          <a:bodyPr wrap="none">
            <a:spAutoFit/>
          </a:bodyPr>
          <a:lstStyle/>
          <a:p>
            <a:r>
              <a:rPr lang="ar-DZ" sz="1200" b="1" dirty="0" smtClean="0">
                <a:solidFill>
                  <a:srgbClr val="FF0000"/>
                </a:solidFill>
              </a:rPr>
              <a:t>التزامات الأستاذ الباحث</a:t>
            </a:r>
            <a:r>
              <a:rPr lang="ar-DZ" sz="1200" b="1" dirty="0" smtClean="0"/>
              <a:t> </a:t>
            </a:r>
            <a:endParaRPr lang="fr-FR" sz="1200" dirty="0"/>
          </a:p>
        </p:txBody>
      </p:sp>
      <p:sp>
        <p:nvSpPr>
          <p:cNvPr id="15" name="Rectangle 14"/>
          <p:cNvSpPr/>
          <p:nvPr/>
        </p:nvSpPr>
        <p:spPr>
          <a:xfrm>
            <a:off x="5786446" y="2071678"/>
            <a:ext cx="3132000" cy="4392000"/>
          </a:xfrm>
          <a:prstGeom prst="rect">
            <a:avLst/>
          </a:prstGeom>
          <a:solidFill>
            <a:schemeClr val="accent6">
              <a:lumMod val="20000"/>
              <a:lumOff val="80000"/>
            </a:schemeClr>
          </a:solidFill>
        </p:spPr>
        <p:txBody>
          <a:bodyPr wrap="square">
            <a:spAutoFit/>
          </a:bodyPr>
          <a:lstStyle/>
          <a:p>
            <a:pPr algn="r"/>
            <a:r>
              <a:rPr lang="ar-DZ" sz="1100" dirty="0" smtClean="0"/>
              <a:t>أن يكون الأستاذ-الباحث مرجعا من حيث الكفاءة والأخلاق</a:t>
            </a:r>
            <a:r>
              <a:rPr lang="fr-FR" sz="1100" dirty="0" smtClean="0"/>
              <a:t> </a:t>
            </a:r>
            <a:r>
              <a:rPr lang="fr-FR" sz="1100" b="1" dirty="0" smtClean="0"/>
              <a:t>-</a:t>
            </a:r>
          </a:p>
          <a:p>
            <a:pPr algn="r">
              <a:spcAft>
                <a:spcPts val="600"/>
              </a:spcAft>
            </a:pPr>
            <a:r>
              <a:rPr lang="ar-DZ" sz="1100" dirty="0" smtClean="0"/>
              <a:t>والنزاهة والتسامح. يجب أن يعطي صورة تليق بالجامعة</a:t>
            </a:r>
            <a:endParaRPr lang="fr-FR" sz="1100" dirty="0" smtClean="0"/>
          </a:p>
          <a:p>
            <a:pPr algn="r">
              <a:spcAft>
                <a:spcPts val="1200"/>
              </a:spcAft>
            </a:pPr>
            <a:r>
              <a:rPr lang="ar-DZ" sz="1100" dirty="0" smtClean="0"/>
              <a:t>الضمير المهني</a:t>
            </a:r>
            <a:r>
              <a:rPr lang="fr-FR" dirty="0" smtClean="0"/>
              <a:t> </a:t>
            </a:r>
            <a:r>
              <a:rPr lang="ar-DZ" dirty="0" smtClean="0"/>
              <a:t> </a:t>
            </a:r>
            <a:r>
              <a:rPr lang="ar-DZ" sz="1100" dirty="0" smtClean="0"/>
              <a:t>إبداء</a:t>
            </a:r>
            <a:r>
              <a:rPr lang="fr-FR" sz="1100" b="1" dirty="0" smtClean="0"/>
              <a:t>-</a:t>
            </a:r>
            <a:endParaRPr lang="ar-DZ" sz="1100" dirty="0" smtClean="0"/>
          </a:p>
          <a:p>
            <a:pPr algn="r">
              <a:spcAft>
                <a:spcPts val="1200"/>
              </a:spcAft>
            </a:pPr>
            <a:r>
              <a:rPr lang="fr-FR" sz="1100" b="1" dirty="0" smtClean="0">
                <a:solidFill>
                  <a:srgbClr val="FF0000"/>
                </a:solidFill>
              </a:rPr>
              <a:t> </a:t>
            </a:r>
            <a:r>
              <a:rPr lang="ar-DZ" sz="1100" dirty="0" smtClean="0"/>
              <a:t>الامتثال للمعايير المهنية</a:t>
            </a:r>
            <a:r>
              <a:rPr lang="fr-FR" sz="1100" dirty="0" smtClean="0"/>
              <a:t> </a:t>
            </a:r>
            <a:r>
              <a:rPr lang="ar-DZ" sz="1100" b="1" i="1" dirty="0" smtClean="0"/>
              <a:t>-</a:t>
            </a:r>
            <a:endParaRPr lang="fr-FR" sz="1100" b="1" i="1" dirty="0" smtClean="0"/>
          </a:p>
          <a:p>
            <a:pPr algn="r">
              <a:spcAft>
                <a:spcPts val="1200"/>
              </a:spcAft>
            </a:pPr>
            <a:r>
              <a:rPr lang="ar-DZ" sz="1100" b="1" dirty="0" smtClean="0">
                <a:solidFill>
                  <a:srgbClr val="FF0000"/>
                </a:solidFill>
              </a:rPr>
              <a:t>الامتناع عن تحمل مسؤولية المنشأة لتحقيق مكاسب شخصية</a:t>
            </a:r>
            <a:r>
              <a:rPr lang="fr-FR" sz="1100" b="1" dirty="0" smtClean="0">
                <a:solidFill>
                  <a:srgbClr val="FF0000"/>
                </a:solidFill>
              </a:rPr>
              <a:t> </a:t>
            </a:r>
            <a:r>
              <a:rPr lang="ar-DZ" sz="1100" b="1" dirty="0" smtClean="0">
                <a:solidFill>
                  <a:srgbClr val="FF0000"/>
                </a:solidFill>
              </a:rPr>
              <a:t>إظهار التوافر والوجود في كل مكان</a:t>
            </a:r>
            <a:r>
              <a:rPr lang="fr-FR" sz="1100" b="1" dirty="0" smtClean="0">
                <a:solidFill>
                  <a:srgbClr val="FF0000"/>
                </a:solidFill>
              </a:rPr>
              <a:t> -</a:t>
            </a:r>
            <a:r>
              <a:rPr lang="ar-DZ" sz="1100" b="1" dirty="0" smtClean="0">
                <a:solidFill>
                  <a:srgbClr val="FF0000"/>
                </a:solidFill>
              </a:rPr>
              <a:t> </a:t>
            </a:r>
          </a:p>
          <a:p>
            <a:pPr algn="r">
              <a:spcAft>
                <a:spcPts val="1200"/>
              </a:spcAft>
            </a:pPr>
            <a:r>
              <a:rPr lang="fr-FR" sz="1100" b="1" i="1" dirty="0" smtClean="0">
                <a:solidFill>
                  <a:srgbClr val="FF0000"/>
                </a:solidFill>
              </a:rPr>
              <a:t> </a:t>
            </a:r>
            <a:r>
              <a:rPr lang="ar-DZ" sz="1100" b="1" i="1" dirty="0" smtClean="0">
                <a:solidFill>
                  <a:srgbClr val="FF0000"/>
                </a:solidFill>
              </a:rPr>
              <a:t>- </a:t>
            </a:r>
            <a:r>
              <a:rPr lang="ar-DZ" sz="1100" b="1" dirty="0" smtClean="0">
                <a:solidFill>
                  <a:srgbClr val="FF0000"/>
                </a:solidFill>
              </a:rPr>
              <a:t>مواكبة العصر: الابتكارات ، وتحديث المعرفة ، وطرق التدريس</a:t>
            </a:r>
            <a:endParaRPr lang="fr-FR" sz="1100" b="1" dirty="0" smtClean="0">
              <a:solidFill>
                <a:srgbClr val="FF0000"/>
              </a:solidFill>
            </a:endParaRPr>
          </a:p>
        </p:txBody>
      </p:sp>
      <p:sp>
        <p:nvSpPr>
          <p:cNvPr id="19" name="Rectangle 18"/>
          <p:cNvSpPr/>
          <p:nvPr/>
        </p:nvSpPr>
        <p:spPr>
          <a:xfrm>
            <a:off x="4429124" y="4500570"/>
            <a:ext cx="4500000" cy="430887"/>
          </a:xfrm>
          <a:prstGeom prst="rect">
            <a:avLst/>
          </a:prstGeom>
        </p:spPr>
        <p:txBody>
          <a:bodyPr>
            <a:spAutoFit/>
          </a:bodyPr>
          <a:lstStyle/>
          <a:p>
            <a:pPr algn="r"/>
            <a:r>
              <a:rPr lang="ar-DZ" sz="1100" b="1" i="1" dirty="0" smtClean="0"/>
              <a:t>- </a:t>
            </a:r>
            <a:r>
              <a:rPr lang="ar-DZ" sz="1100" dirty="0" smtClean="0"/>
              <a:t>الجمع بين التدريس والبحث وفق معايير عالمية ، بعيدًا عن أي </a:t>
            </a:r>
          </a:p>
          <a:p>
            <a:pPr algn="r">
              <a:buFontTx/>
              <a:buChar char="-"/>
            </a:pPr>
            <a:r>
              <a:rPr lang="ar-DZ" sz="1100" dirty="0" smtClean="0"/>
              <a:t>شكل من أشكال الدعاية والتلقين</a:t>
            </a:r>
            <a:endParaRPr lang="fr-FR" sz="1100" dirty="0" smtClean="0"/>
          </a:p>
        </p:txBody>
      </p:sp>
      <p:sp>
        <p:nvSpPr>
          <p:cNvPr id="21" name="Rectangle 20"/>
          <p:cNvSpPr/>
          <p:nvPr/>
        </p:nvSpPr>
        <p:spPr>
          <a:xfrm>
            <a:off x="4786314" y="5072074"/>
            <a:ext cx="4140000" cy="430887"/>
          </a:xfrm>
          <a:prstGeom prst="rect">
            <a:avLst/>
          </a:prstGeom>
        </p:spPr>
        <p:txBody>
          <a:bodyPr>
            <a:spAutoFit/>
          </a:bodyPr>
          <a:lstStyle/>
          <a:p>
            <a:pPr algn="r">
              <a:buFontTx/>
              <a:buChar char="-"/>
            </a:pPr>
            <a:r>
              <a:rPr lang="ar-DZ" sz="1100" b="1" i="1" dirty="0" smtClean="0"/>
              <a:t>-</a:t>
            </a:r>
            <a:r>
              <a:rPr lang="ar-DZ" sz="1100" b="1" dirty="0" smtClean="0"/>
              <a:t> </a:t>
            </a:r>
            <a:r>
              <a:rPr lang="ar-DZ" sz="1100" dirty="0" smtClean="0"/>
              <a:t>الامتثال للقواعد التربوية : الانتهاء من البرامج ، الشفافية في </a:t>
            </a:r>
          </a:p>
          <a:p>
            <a:pPr algn="r">
              <a:buFontTx/>
              <a:buChar char="-"/>
            </a:pPr>
            <a:r>
              <a:rPr lang="ar-DZ" sz="1100" dirty="0" smtClean="0"/>
              <a:t>التقييم ، الإشراف المناسب</a:t>
            </a:r>
            <a:endParaRPr lang="fr-FR" sz="1100" dirty="0" smtClean="0"/>
          </a:p>
        </p:txBody>
      </p:sp>
      <p:sp>
        <p:nvSpPr>
          <p:cNvPr id="22" name="Rectangle 21"/>
          <p:cNvSpPr/>
          <p:nvPr/>
        </p:nvSpPr>
        <p:spPr>
          <a:xfrm>
            <a:off x="5643570" y="5643578"/>
            <a:ext cx="3312000" cy="261610"/>
          </a:xfrm>
          <a:prstGeom prst="rect">
            <a:avLst/>
          </a:prstGeom>
        </p:spPr>
        <p:txBody>
          <a:bodyPr>
            <a:spAutoFit/>
          </a:bodyPr>
          <a:lstStyle/>
          <a:p>
            <a:pPr algn="r"/>
            <a:r>
              <a:rPr lang="ar-DZ" sz="1100" b="1" i="1" dirty="0" smtClean="0"/>
              <a:t>-</a:t>
            </a:r>
            <a:r>
              <a:rPr lang="ar-DZ" sz="1100" b="1" dirty="0" smtClean="0"/>
              <a:t> </a:t>
            </a:r>
            <a:r>
              <a:rPr lang="ar-DZ" sz="1100" dirty="0" smtClean="0"/>
              <a:t>تأسيس عملهم على بحث صادق عن المعرفة : احذروا السرقة الأدبية</a:t>
            </a:r>
            <a:endParaRPr lang="fr-FR" sz="1100" dirty="0" smtClean="0"/>
          </a:p>
        </p:txBody>
      </p:sp>
      <p:sp>
        <p:nvSpPr>
          <p:cNvPr id="23" name="Rectangle 22"/>
          <p:cNvSpPr/>
          <p:nvPr/>
        </p:nvSpPr>
        <p:spPr>
          <a:xfrm>
            <a:off x="5185156" y="6000768"/>
            <a:ext cx="3816000" cy="430887"/>
          </a:xfrm>
          <a:prstGeom prst="rect">
            <a:avLst/>
          </a:prstGeom>
        </p:spPr>
        <p:txBody>
          <a:bodyPr>
            <a:spAutoFit/>
          </a:bodyPr>
          <a:lstStyle/>
          <a:p>
            <a:pPr algn="r"/>
            <a:r>
              <a:rPr lang="ar-DZ" sz="1100" b="1" i="1" dirty="0" smtClean="0"/>
              <a:t>- </a:t>
            </a:r>
            <a:r>
              <a:rPr lang="ar-DZ" sz="1100" dirty="0" smtClean="0"/>
              <a:t>سرية مضمون المداولات والنقاشات التي تجري على مستوى</a:t>
            </a:r>
          </a:p>
          <a:p>
            <a:pPr algn="r"/>
            <a:r>
              <a:rPr lang="ar-DZ" sz="1100" dirty="0" smtClean="0"/>
              <a:t> الهيئات المختلفة</a:t>
            </a:r>
            <a:endParaRPr lang="fr-FR" sz="1100" dirty="0" smtClean="0"/>
          </a:p>
        </p:txBody>
      </p:sp>
      <p:sp>
        <p:nvSpPr>
          <p:cNvPr id="25" name="Rectangle 24"/>
          <p:cNvSpPr/>
          <p:nvPr/>
        </p:nvSpPr>
        <p:spPr>
          <a:xfrm>
            <a:off x="5929322" y="4000504"/>
            <a:ext cx="2928958" cy="214314"/>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5869718" y="4000504"/>
            <a:ext cx="3060000" cy="261610"/>
          </a:xfrm>
          <a:prstGeom prst="rect">
            <a:avLst/>
          </a:prstGeom>
        </p:spPr>
        <p:txBody>
          <a:bodyPr>
            <a:spAutoFit/>
          </a:bodyPr>
          <a:lstStyle/>
          <a:p>
            <a:pPr algn="r"/>
            <a:r>
              <a:rPr lang="ar-DZ" sz="1100" b="1" i="1" dirty="0" smtClean="0"/>
              <a:t>-</a:t>
            </a:r>
            <a:r>
              <a:rPr lang="ar-DZ" sz="1100" b="1" dirty="0" smtClean="0"/>
              <a:t> </a:t>
            </a:r>
            <a:r>
              <a:rPr lang="ar-DZ" sz="1100" dirty="0" smtClean="0"/>
              <a:t>مواكبة العصر: الابتكارات ، وتحديث المعرفة ، وطرق التدريس</a:t>
            </a:r>
            <a:endParaRPr lang="fr-FR" sz="1100" dirty="0" smtClean="0"/>
          </a:p>
        </p:txBody>
      </p:sp>
      <p:sp>
        <p:nvSpPr>
          <p:cNvPr id="27" name="Rectangle 26"/>
          <p:cNvSpPr/>
          <p:nvPr/>
        </p:nvSpPr>
        <p:spPr>
          <a:xfrm>
            <a:off x="7000892" y="3500438"/>
            <a:ext cx="1857388" cy="214314"/>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6072198" y="3357562"/>
            <a:ext cx="2786082" cy="142876"/>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5941718" y="3238828"/>
            <a:ext cx="2952000" cy="261610"/>
          </a:xfrm>
          <a:prstGeom prst="rect">
            <a:avLst/>
          </a:prstGeom>
          <a:solidFill>
            <a:schemeClr val="accent6">
              <a:lumMod val="20000"/>
              <a:lumOff val="80000"/>
            </a:schemeClr>
          </a:solidFill>
        </p:spPr>
        <p:txBody>
          <a:bodyPr>
            <a:spAutoFit/>
          </a:bodyPr>
          <a:lstStyle/>
          <a:p>
            <a:pPr algn="r">
              <a:spcAft>
                <a:spcPts val="1200"/>
              </a:spcAft>
            </a:pPr>
            <a:r>
              <a:rPr lang="ar-DZ" sz="1100" b="1" i="1" dirty="0" smtClean="0"/>
              <a:t>-</a:t>
            </a:r>
            <a:r>
              <a:rPr lang="ar-DZ" sz="1100" b="1" dirty="0" smtClean="0"/>
              <a:t> </a:t>
            </a:r>
            <a:r>
              <a:rPr lang="ar-DZ" sz="1100" dirty="0" smtClean="0"/>
              <a:t>الامتناع عن تحمل مسؤولية المنشأة لتحقيق مكاسب شخصية</a:t>
            </a:r>
          </a:p>
        </p:txBody>
      </p:sp>
      <p:cxnSp>
        <p:nvCxnSpPr>
          <p:cNvPr id="31" name="Connecteur droit 30"/>
          <p:cNvCxnSpPr/>
          <p:nvPr/>
        </p:nvCxnSpPr>
        <p:spPr>
          <a:xfrm rot="5400000">
            <a:off x="3535651" y="4285478"/>
            <a:ext cx="450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857884" y="3643314"/>
            <a:ext cx="3024000" cy="2880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7072330" y="3596018"/>
            <a:ext cx="1800000" cy="261610"/>
          </a:xfrm>
          <a:prstGeom prst="rect">
            <a:avLst/>
          </a:prstGeom>
        </p:spPr>
        <p:txBody>
          <a:bodyPr wrap="none">
            <a:spAutoFit/>
          </a:bodyPr>
          <a:lstStyle/>
          <a:p>
            <a:r>
              <a:rPr lang="ar-DZ" sz="1100" b="1" dirty="0" smtClean="0"/>
              <a:t>إ</a:t>
            </a:r>
            <a:r>
              <a:rPr lang="ar-DZ" sz="1100" dirty="0" smtClean="0"/>
              <a:t>ظهار التوافر والوجود في كل مكان</a:t>
            </a:r>
            <a:r>
              <a:rPr lang="fr-FR" sz="1100" b="1" dirty="0" smtClean="0"/>
              <a:t> -</a:t>
            </a:r>
            <a:r>
              <a:rPr lang="ar-DZ" sz="1100" b="1" dirty="0" smtClean="0"/>
              <a:t> </a:t>
            </a:r>
            <a:endParaRPr lang="fr-FR" sz="1100" b="1" dirty="0" smtClean="0"/>
          </a:p>
        </p:txBody>
      </p:sp>
      <p:sp>
        <p:nvSpPr>
          <p:cNvPr id="32" name="Rectangle 31"/>
          <p:cNvSpPr/>
          <p:nvPr/>
        </p:nvSpPr>
        <p:spPr>
          <a:xfrm>
            <a:off x="7358082" y="4786322"/>
            <a:ext cx="108000" cy="1440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dirty="0" smtClean="0"/>
          </a:p>
          <a:p>
            <a:pPr algn="ctr"/>
            <a:endParaRPr lang="fr-FR" dirty="0"/>
          </a:p>
        </p:txBody>
      </p:sp>
      <p:sp>
        <p:nvSpPr>
          <p:cNvPr id="33" name="Rectangle 32"/>
          <p:cNvSpPr/>
          <p:nvPr/>
        </p:nvSpPr>
        <p:spPr>
          <a:xfrm>
            <a:off x="7607272" y="5286388"/>
            <a:ext cx="72000" cy="1440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dirty="0" smtClean="0"/>
          </a:p>
          <a:p>
            <a:pPr algn="ctr"/>
            <a:endParaRPr lang="fr-FR" dirty="0"/>
          </a:p>
        </p:txBody>
      </p:sp>
      <p:sp>
        <p:nvSpPr>
          <p:cNvPr id="34" name="Rectangle 33"/>
          <p:cNvSpPr/>
          <p:nvPr/>
        </p:nvSpPr>
        <p:spPr>
          <a:xfrm>
            <a:off x="6035636" y="5143512"/>
            <a:ext cx="108000" cy="1440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dirty="0" smtClean="0"/>
          </a:p>
          <a:p>
            <a:pPr algn="ctr"/>
            <a:endParaRPr lang="fr-FR" dirty="0"/>
          </a:p>
        </p:txBody>
      </p:sp>
      <p:pic>
        <p:nvPicPr>
          <p:cNvPr id="10242" name="Picture 2" descr="Cartoon scientist Banque de photographies et d'images à haute résolution -  Alamy"/>
          <p:cNvPicPr>
            <a:picLocks noChangeAspect="1" noChangeArrowheads="1"/>
          </p:cNvPicPr>
          <p:nvPr/>
        </p:nvPicPr>
        <p:blipFill>
          <a:blip r:embed="rId3"/>
          <a:srcRect/>
          <a:stretch>
            <a:fillRect/>
          </a:stretch>
        </p:blipFill>
        <p:spPr bwMode="auto">
          <a:xfrm>
            <a:off x="5286380" y="992240"/>
            <a:ext cx="874156" cy="1008000"/>
          </a:xfrm>
          <a:prstGeom prst="rect">
            <a:avLst/>
          </a:prstGeom>
          <a:noFill/>
        </p:spPr>
      </p:pic>
      <p:sp>
        <p:nvSpPr>
          <p:cNvPr id="35" name="Rectangle 34"/>
          <p:cNvSpPr/>
          <p:nvPr/>
        </p:nvSpPr>
        <p:spPr>
          <a:xfrm>
            <a:off x="5286380" y="1928240"/>
            <a:ext cx="1000132" cy="7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616528" y="214290"/>
            <a:ext cx="7956000" cy="288000"/>
          </a:xfrm>
          <a:prstGeom prst="rect">
            <a:avLst/>
          </a:prstGeom>
          <a:solidFill>
            <a:schemeClr val="accent3">
              <a:lumMod val="20000"/>
              <a:lumOff val="80000"/>
            </a:schemeClr>
          </a:solidFill>
        </p:spPr>
        <p:txBody>
          <a:bodyPr wrap="square">
            <a:spAutoFit/>
          </a:bodyPr>
          <a:lstStyle/>
          <a:p>
            <a:pPr algn="ctr">
              <a:spcAft>
                <a:spcPts val="1200"/>
              </a:spcAft>
            </a:pPr>
            <a:r>
              <a:rPr lang="fr-FR" sz="1300" b="1" dirty="0" smtClean="0">
                <a:ea typeface="Times New Roman" pitchFamily="18" charset="0"/>
                <a:cs typeface="Times New Roman" pitchFamily="18" charset="0"/>
              </a:rPr>
              <a:t>CHAP. II :</a:t>
            </a:r>
            <a:r>
              <a:rPr lang="fr-FR" sz="1300" dirty="0" smtClean="0">
                <a:ea typeface="Times New Roman" pitchFamily="18" charset="0"/>
                <a:cs typeface="Arial" pitchFamily="34" charset="0"/>
              </a:rPr>
              <a:t> </a:t>
            </a:r>
            <a:r>
              <a:rPr lang="fr-FR" sz="1300" b="1" dirty="0" smtClean="0">
                <a:ea typeface="Times New Roman" pitchFamily="18" charset="0"/>
                <a:cs typeface="Times New Roman" pitchFamily="18" charset="0"/>
              </a:rPr>
              <a:t>RAPPEL SUR LA CHARTE DE DÉONTOLOGIE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ET D’ÉTHIQUE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UNIVERSITAIRES</a:t>
            </a:r>
          </a:p>
          <a:p>
            <a:pPr lvl="0" algn="ctr" eaLnBrk="0" fontAlgn="base" hangingPunct="0">
              <a:spcBef>
                <a:spcPct val="0"/>
              </a:spcBef>
              <a:spcAft>
                <a:spcPts val="600"/>
              </a:spcAft>
            </a:pPr>
            <a:endParaRPr lang="fr-FR" sz="1400" b="1" dirty="0" smtClean="0">
              <a:ea typeface="Times New Roman" pitchFamily="18" charset="0"/>
              <a:cs typeface="Times New Roman" pitchFamily="18" charset="0"/>
            </a:endParaRPr>
          </a:p>
        </p:txBody>
      </p:sp>
      <p:sp>
        <p:nvSpPr>
          <p:cNvPr id="37" name="Rectangle 2"/>
          <p:cNvSpPr>
            <a:spLocks noChangeArrowheads="1"/>
          </p:cNvSpPr>
          <p:nvPr/>
        </p:nvSpPr>
        <p:spPr bwMode="auto">
          <a:xfrm>
            <a:off x="214282" y="642918"/>
            <a:ext cx="6588000" cy="2616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100" b="1" dirty="0" smtClean="0"/>
              <a:t>II.3. DROITS ET OBLIGATIONS DES MEMBRES DE LA COMMUNAUTE UNIVERSITAIRE</a:t>
            </a:r>
            <a:endParaRPr lang="fr-FR" sz="11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33</a:t>
            </a:fld>
            <a:endParaRPr lang="fr-FR"/>
          </a:p>
        </p:txBody>
      </p:sp>
      <p:sp>
        <p:nvSpPr>
          <p:cNvPr id="7" name="Rectangle 6"/>
          <p:cNvSpPr/>
          <p:nvPr/>
        </p:nvSpPr>
        <p:spPr>
          <a:xfrm>
            <a:off x="180000" y="1071546"/>
            <a:ext cx="5580000" cy="276999"/>
          </a:xfrm>
          <a:prstGeom prst="rect">
            <a:avLst/>
          </a:prstGeom>
          <a:solidFill>
            <a:schemeClr val="accent3">
              <a:lumMod val="20000"/>
              <a:lumOff val="80000"/>
            </a:schemeClr>
          </a:solidFill>
          <a:ln>
            <a:solidFill>
              <a:schemeClr val="bg1"/>
            </a:solidFill>
          </a:ln>
        </p:spPr>
        <p:txBody>
          <a:bodyPr wrap="square">
            <a:spAutoFit/>
          </a:bodyPr>
          <a:lstStyle/>
          <a:p>
            <a:r>
              <a:rPr lang="fr-FR" sz="1200" b="1" dirty="0" smtClean="0">
                <a:solidFill>
                  <a:srgbClr val="FF0000"/>
                </a:solidFill>
              </a:rPr>
              <a:t>II.3.2. Les droits et devoirs de l’étudiant de l’enseignement supérieur</a:t>
            </a:r>
            <a:endParaRPr lang="fr-FR" sz="1200" dirty="0" smtClean="0">
              <a:solidFill>
                <a:srgbClr val="FF0000"/>
              </a:solidFill>
            </a:endParaRPr>
          </a:p>
        </p:txBody>
      </p:sp>
      <p:sp>
        <p:nvSpPr>
          <p:cNvPr id="8" name="Rectangle à coins arrondis 7"/>
          <p:cNvSpPr/>
          <p:nvPr/>
        </p:nvSpPr>
        <p:spPr>
          <a:xfrm>
            <a:off x="214282" y="1714488"/>
            <a:ext cx="4716000" cy="504000"/>
          </a:xfrm>
          <a:prstGeom prst="roundRect">
            <a:avLst/>
          </a:prstGeom>
          <a:solidFill>
            <a:schemeClr val="accent3">
              <a:lumMod val="60000"/>
              <a:lumOff val="40000"/>
            </a:schemeClr>
          </a:solidFill>
          <a:ln>
            <a:solidFill>
              <a:schemeClr val="bg1"/>
            </a:solidFill>
          </a:ln>
        </p:spPr>
        <p:txBody>
          <a:bodyPr wrap="square">
            <a:spAutoFit/>
          </a:bodyPr>
          <a:lstStyle/>
          <a:p>
            <a:pPr algn="ctr">
              <a:spcAft>
                <a:spcPts val="300"/>
              </a:spcAft>
            </a:pPr>
            <a:r>
              <a:rPr lang="fr-FR" sz="1100" dirty="0" smtClean="0"/>
              <a:t>L’étudiant doit disposer de toutes les conditions possibles pour évoluer</a:t>
            </a:r>
          </a:p>
          <a:p>
            <a:pPr algn="ctr">
              <a:spcAft>
                <a:spcPts val="300"/>
              </a:spcAft>
            </a:pPr>
            <a:r>
              <a:rPr lang="fr-FR" sz="1100" dirty="0" smtClean="0"/>
              <a:t> harmonieusement au sein des établissements d’enseignement supérieur</a:t>
            </a:r>
            <a:endParaRPr lang="fr-FR" sz="1100" dirty="0"/>
          </a:p>
        </p:txBody>
      </p:sp>
      <p:sp>
        <p:nvSpPr>
          <p:cNvPr id="9" name="Rectangle à coins arrondis 8"/>
          <p:cNvSpPr/>
          <p:nvPr/>
        </p:nvSpPr>
        <p:spPr>
          <a:xfrm>
            <a:off x="428596" y="2496372"/>
            <a:ext cx="4212000" cy="504000"/>
          </a:xfrm>
          <a:prstGeom prst="roundRect">
            <a:avLst/>
          </a:prstGeom>
          <a:solidFill>
            <a:schemeClr val="accent3">
              <a:lumMod val="60000"/>
              <a:lumOff val="40000"/>
            </a:schemeClr>
          </a:solidFill>
          <a:ln>
            <a:solidFill>
              <a:schemeClr val="bg1"/>
            </a:solidFill>
          </a:ln>
        </p:spPr>
        <p:txBody>
          <a:bodyPr wrap="square">
            <a:spAutoFit/>
          </a:bodyPr>
          <a:lstStyle/>
          <a:p>
            <a:pPr algn="ctr">
              <a:spcAft>
                <a:spcPts val="300"/>
              </a:spcAft>
            </a:pPr>
            <a:r>
              <a:rPr lang="fr-FR" sz="1100" dirty="0" smtClean="0"/>
              <a:t>Il a de ce fait des droits qui ne prennent leur sens que s’ils sont</a:t>
            </a:r>
          </a:p>
          <a:p>
            <a:pPr algn="ctr">
              <a:spcAft>
                <a:spcPts val="300"/>
              </a:spcAft>
            </a:pPr>
            <a:r>
              <a:rPr lang="fr-FR" sz="1100" dirty="0" smtClean="0"/>
              <a:t> accompagnés d’une responsabilité qui se traduit par des devoirs </a:t>
            </a:r>
            <a:endParaRPr lang="fr-FR" sz="1100" dirty="0"/>
          </a:p>
        </p:txBody>
      </p:sp>
      <p:sp>
        <p:nvSpPr>
          <p:cNvPr id="10" name="Rectangle avec flèche vers le bas 9"/>
          <p:cNvSpPr/>
          <p:nvPr/>
        </p:nvSpPr>
        <p:spPr>
          <a:xfrm>
            <a:off x="1804496" y="3643314"/>
            <a:ext cx="2196000" cy="396000"/>
          </a:xfrm>
          <a:prstGeom prst="downArrowCallout">
            <a:avLst/>
          </a:prstGeom>
          <a:solidFill>
            <a:schemeClr val="accent3">
              <a:lumMod val="60000"/>
              <a:lumOff val="40000"/>
            </a:schemeClr>
          </a:solidFill>
          <a:ln w="3175">
            <a:solidFill>
              <a:schemeClr val="tx1"/>
            </a:solidFill>
          </a:ln>
        </p:spPr>
        <p:txBody>
          <a:bodyPr>
            <a:spAutoFit/>
          </a:bodyPr>
          <a:lstStyle/>
          <a:p>
            <a:r>
              <a:rPr lang="fr-FR" sz="1200" b="1" dirty="0" smtClean="0">
                <a:solidFill>
                  <a:srgbClr val="FF0000"/>
                </a:solidFill>
              </a:rPr>
              <a:t>DROITS DE L'ETUDIANT</a:t>
            </a:r>
          </a:p>
        </p:txBody>
      </p:sp>
      <p:sp>
        <p:nvSpPr>
          <p:cNvPr id="11" name="Rectangle 10"/>
          <p:cNvSpPr/>
          <p:nvPr/>
        </p:nvSpPr>
        <p:spPr>
          <a:xfrm>
            <a:off x="142844" y="6286520"/>
            <a:ext cx="8820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89818" y="4143380"/>
            <a:ext cx="4968000" cy="2412000"/>
          </a:xfrm>
          <a:prstGeom prst="rect">
            <a:avLst/>
          </a:prstGeom>
          <a:solidFill>
            <a:schemeClr val="accent3">
              <a:lumMod val="20000"/>
              <a:lumOff val="80000"/>
            </a:schemeClr>
          </a:solidFill>
        </p:spPr>
        <p:txBody>
          <a:bodyPr wrap="square">
            <a:spAutoFit/>
          </a:bodyPr>
          <a:lstStyle/>
          <a:p>
            <a:pPr>
              <a:spcAft>
                <a:spcPts val="300"/>
              </a:spcAft>
              <a:buFont typeface="Wingdings" pitchFamily="2" charset="2"/>
              <a:buChar char="v"/>
            </a:pPr>
            <a:r>
              <a:rPr lang="fr-FR" sz="1050" b="1" i="1" dirty="0" smtClean="0"/>
              <a:t>   </a:t>
            </a:r>
            <a:r>
              <a:rPr lang="fr-FR" sz="1050" i="1" dirty="0" smtClean="0"/>
              <a:t>L’étudiant a droit à un enseignement et à une formation</a:t>
            </a:r>
            <a:r>
              <a:rPr lang="ar-DZ" sz="1050" i="1" dirty="0" smtClean="0"/>
              <a:t> </a:t>
            </a:r>
            <a:r>
              <a:rPr lang="fr-FR" sz="1050" i="1" dirty="0" smtClean="0"/>
              <a:t> de qualité.</a:t>
            </a:r>
          </a:p>
          <a:p>
            <a:pPr>
              <a:spcAft>
                <a:spcPts val="300"/>
              </a:spcAft>
            </a:pPr>
            <a:r>
              <a:rPr lang="fr-FR" sz="1050" i="1" dirty="0" smtClean="0"/>
              <a:t>       Pour ce faire, il a droit à un encadrement de qualité qui utilise des méthodes</a:t>
            </a:r>
          </a:p>
          <a:p>
            <a:pPr>
              <a:spcAft>
                <a:spcPts val="1800"/>
              </a:spcAft>
            </a:pPr>
            <a:r>
              <a:rPr lang="fr-FR" sz="1050" i="1" dirty="0" smtClean="0"/>
              <a:t>       pédagogiques modernes et adaptées  </a:t>
            </a:r>
          </a:p>
          <a:p>
            <a:pPr>
              <a:spcAft>
                <a:spcPts val="300"/>
              </a:spcAft>
              <a:buFont typeface="Wingdings" pitchFamily="2" charset="2"/>
              <a:buChar char="v"/>
            </a:pPr>
            <a:r>
              <a:rPr lang="fr-FR" sz="1050" b="1" i="1" dirty="0" smtClean="0"/>
              <a:t>   </a:t>
            </a:r>
            <a:r>
              <a:rPr lang="fr-FR" sz="1050" i="1" dirty="0" smtClean="0"/>
              <a:t>L’étudiant a droit au respect et à la dignité de la part des membres de la </a:t>
            </a:r>
          </a:p>
          <a:p>
            <a:pPr>
              <a:spcAft>
                <a:spcPts val="1800"/>
              </a:spcAft>
            </a:pPr>
            <a:r>
              <a:rPr lang="fr-FR" sz="1050" i="1" dirty="0" smtClean="0"/>
              <a:t>       communauté universitaire  </a:t>
            </a:r>
          </a:p>
          <a:p>
            <a:pPr>
              <a:spcAft>
                <a:spcPts val="300"/>
              </a:spcAft>
              <a:buFont typeface="Wingdings" pitchFamily="2" charset="2"/>
              <a:buChar char="v"/>
            </a:pPr>
            <a:r>
              <a:rPr lang="fr-FR" sz="1050" b="1" i="1" dirty="0" smtClean="0"/>
              <a:t>   </a:t>
            </a:r>
            <a:r>
              <a:rPr lang="fr-FR" sz="1050" i="1" dirty="0" smtClean="0"/>
              <a:t>L’étudiant ne doit subir aucune discrimination liée au genre ou à toute autre</a:t>
            </a:r>
          </a:p>
          <a:p>
            <a:pPr>
              <a:spcAft>
                <a:spcPts val="1800"/>
              </a:spcAft>
            </a:pPr>
            <a:r>
              <a:rPr lang="fr-FR" sz="1050" i="1" dirty="0" smtClean="0"/>
              <a:t>       particularité </a:t>
            </a:r>
          </a:p>
          <a:p>
            <a:pPr>
              <a:spcAft>
                <a:spcPts val="300"/>
              </a:spcAft>
              <a:buFont typeface="Wingdings" pitchFamily="2" charset="2"/>
              <a:buChar char="v"/>
            </a:pPr>
            <a:r>
              <a:rPr lang="fr-FR" sz="1050" b="1" i="1" dirty="0" smtClean="0"/>
              <a:t>   </a:t>
            </a:r>
            <a:r>
              <a:rPr lang="fr-FR" sz="1050" i="1" dirty="0" smtClean="0"/>
              <a:t>L’étudiant a droit à la liberté d’expression et d’opinion dans le respect des</a:t>
            </a:r>
          </a:p>
          <a:p>
            <a:pPr>
              <a:spcAft>
                <a:spcPts val="300"/>
              </a:spcAft>
            </a:pPr>
            <a:r>
              <a:rPr lang="fr-FR" sz="1050" i="1" dirty="0" smtClean="0"/>
              <a:t>       règles régissant les institutions universitaires </a:t>
            </a:r>
          </a:p>
          <a:p>
            <a:r>
              <a:rPr lang="fr-FR" sz="1200" b="1" i="1" dirty="0" smtClean="0">
                <a:solidFill>
                  <a:srgbClr val="FF0000"/>
                </a:solidFill>
              </a:rPr>
              <a:t> </a:t>
            </a:r>
          </a:p>
        </p:txBody>
      </p:sp>
      <p:sp>
        <p:nvSpPr>
          <p:cNvPr id="15" name="Rectangle 14"/>
          <p:cNvSpPr/>
          <p:nvPr/>
        </p:nvSpPr>
        <p:spPr>
          <a:xfrm>
            <a:off x="6929454" y="1500174"/>
            <a:ext cx="2000264"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avec flèche vers le bas 15"/>
          <p:cNvSpPr/>
          <p:nvPr/>
        </p:nvSpPr>
        <p:spPr>
          <a:xfrm>
            <a:off x="6907943" y="3640504"/>
            <a:ext cx="878767" cy="360000"/>
          </a:xfrm>
          <a:prstGeom prst="downArrowCallout">
            <a:avLst/>
          </a:prstGeom>
          <a:solidFill>
            <a:schemeClr val="accent6">
              <a:lumMod val="40000"/>
              <a:lumOff val="60000"/>
            </a:schemeClr>
          </a:solidFill>
          <a:ln w="3175">
            <a:solidFill>
              <a:schemeClr val="tx1"/>
            </a:solidFill>
          </a:ln>
        </p:spPr>
        <p:txBody>
          <a:bodyPr wrap="none">
            <a:spAutoFit/>
          </a:bodyPr>
          <a:lstStyle/>
          <a:p>
            <a:r>
              <a:rPr lang="ar-DZ" sz="1200" b="1" dirty="0" smtClean="0">
                <a:solidFill>
                  <a:srgbClr val="FF0000"/>
                </a:solidFill>
              </a:rPr>
              <a:t>حقوق الطالب </a:t>
            </a:r>
            <a:endParaRPr lang="fr-FR" sz="1200" dirty="0">
              <a:solidFill>
                <a:srgbClr val="FF0000"/>
              </a:solidFill>
            </a:endParaRPr>
          </a:p>
        </p:txBody>
      </p:sp>
      <p:sp>
        <p:nvSpPr>
          <p:cNvPr id="17" name="Rectangle 16"/>
          <p:cNvSpPr/>
          <p:nvPr/>
        </p:nvSpPr>
        <p:spPr>
          <a:xfrm>
            <a:off x="6949718" y="1071546"/>
            <a:ext cx="1980000" cy="252000"/>
          </a:xfrm>
          <a:prstGeom prst="rect">
            <a:avLst/>
          </a:prstGeom>
          <a:solidFill>
            <a:schemeClr val="accent6">
              <a:lumMod val="20000"/>
              <a:lumOff val="80000"/>
            </a:schemeClr>
          </a:solidFill>
        </p:spPr>
        <p:txBody>
          <a:bodyPr wrap="none">
            <a:spAutoFit/>
          </a:bodyPr>
          <a:lstStyle/>
          <a:p>
            <a:r>
              <a:rPr lang="ar-DZ" sz="1100" b="1" dirty="0" smtClean="0">
                <a:solidFill>
                  <a:srgbClr val="FF0000"/>
                </a:solidFill>
              </a:rPr>
              <a:t>حقوق وواجبات الطالب في التعلیم العالي </a:t>
            </a:r>
            <a:endParaRPr lang="fr-FR" sz="1100" dirty="0">
              <a:solidFill>
                <a:srgbClr val="FF0000"/>
              </a:solidFill>
            </a:endParaRPr>
          </a:p>
        </p:txBody>
      </p:sp>
      <p:sp>
        <p:nvSpPr>
          <p:cNvPr id="19" name="Rectangle 18"/>
          <p:cNvSpPr/>
          <p:nvPr/>
        </p:nvSpPr>
        <p:spPr>
          <a:xfrm>
            <a:off x="5761718" y="4160272"/>
            <a:ext cx="3168000" cy="2412000"/>
          </a:xfrm>
          <a:prstGeom prst="rect">
            <a:avLst/>
          </a:prstGeom>
          <a:solidFill>
            <a:schemeClr val="accent6">
              <a:lumMod val="20000"/>
              <a:lumOff val="80000"/>
            </a:schemeClr>
          </a:solidFill>
        </p:spPr>
        <p:txBody>
          <a:bodyPr wrap="square">
            <a:spAutoFit/>
          </a:bodyPr>
          <a:lstStyle/>
          <a:p>
            <a:pPr algn="r">
              <a:spcAft>
                <a:spcPts val="300"/>
              </a:spcAft>
            </a:pPr>
            <a:r>
              <a:rPr lang="ar-DZ" sz="1100" dirty="0" smtClean="0"/>
              <a:t> بذلك ، يحق له </a:t>
            </a:r>
            <a:r>
              <a:rPr lang="fr-FR" sz="1100" dirty="0" smtClean="0"/>
              <a:t>.</a:t>
            </a:r>
            <a:r>
              <a:rPr lang="ar-DZ" sz="1100" b="1" i="1" dirty="0" smtClean="0"/>
              <a:t>-  </a:t>
            </a:r>
            <a:r>
              <a:rPr lang="ar-DZ" sz="1100" dirty="0" smtClean="0"/>
              <a:t>للطالب الحق في الحصول على تعليم وتكوين جيد</a:t>
            </a:r>
            <a:endParaRPr lang="fr-FR" sz="1100" dirty="0" smtClean="0"/>
          </a:p>
          <a:p>
            <a:pPr algn="r">
              <a:spcAft>
                <a:spcPts val="300"/>
              </a:spcAft>
            </a:pPr>
            <a:r>
              <a:rPr lang="ar-DZ" sz="1100" dirty="0" smtClean="0"/>
              <a:t>الحصول على </a:t>
            </a:r>
            <a:r>
              <a:rPr lang="ar-DZ" sz="1100" dirty="0" err="1" smtClean="0"/>
              <a:t>تأطيرجيد</a:t>
            </a:r>
            <a:r>
              <a:rPr lang="ar-DZ" sz="1100" dirty="0" smtClean="0"/>
              <a:t> يستخدم أساليب التدريس الحديثة و الملائمة</a:t>
            </a:r>
            <a:endParaRPr lang="fr-FR" sz="1100" dirty="0" smtClean="0"/>
          </a:p>
          <a:p>
            <a:pPr algn="r">
              <a:spcAft>
                <a:spcPts val="300"/>
              </a:spcAft>
            </a:pPr>
            <a:r>
              <a:rPr lang="ar-DZ" sz="1100" dirty="0" smtClean="0"/>
              <a:t> </a:t>
            </a:r>
            <a:endParaRPr lang="ar-DZ" sz="1100" b="1" dirty="0" smtClean="0"/>
          </a:p>
        </p:txBody>
      </p:sp>
      <p:sp>
        <p:nvSpPr>
          <p:cNvPr id="20" name="Rectangle 19"/>
          <p:cNvSpPr/>
          <p:nvPr/>
        </p:nvSpPr>
        <p:spPr>
          <a:xfrm>
            <a:off x="6147490" y="4929198"/>
            <a:ext cx="2853666" cy="261610"/>
          </a:xfrm>
          <a:prstGeom prst="rect">
            <a:avLst/>
          </a:prstGeom>
        </p:spPr>
        <p:txBody>
          <a:bodyPr wrap="none">
            <a:spAutoFit/>
          </a:bodyPr>
          <a:lstStyle/>
          <a:p>
            <a:r>
              <a:rPr lang="ar-DZ" sz="1100" b="1" i="1" dirty="0" smtClean="0"/>
              <a:t>- </a:t>
            </a:r>
            <a:r>
              <a:rPr lang="ar-DZ" sz="1100" b="1" dirty="0" smtClean="0"/>
              <a:t> </a:t>
            </a:r>
            <a:r>
              <a:rPr lang="ar-DZ" sz="1100" dirty="0" smtClean="0"/>
              <a:t>يحق للطلاب الاحترام والكرامة من أفراد المجتمع الجامعي</a:t>
            </a:r>
            <a:endParaRPr lang="fr-FR" sz="1100" dirty="0">
              <a:solidFill>
                <a:srgbClr val="FF0000"/>
              </a:solidFill>
            </a:endParaRPr>
          </a:p>
        </p:txBody>
      </p:sp>
      <p:sp>
        <p:nvSpPr>
          <p:cNvPr id="21" name="Rectangle 20"/>
          <p:cNvSpPr/>
          <p:nvPr/>
        </p:nvSpPr>
        <p:spPr>
          <a:xfrm>
            <a:off x="5786446" y="5429264"/>
            <a:ext cx="3168000" cy="469359"/>
          </a:xfrm>
          <a:prstGeom prst="rect">
            <a:avLst/>
          </a:prstGeom>
        </p:spPr>
        <p:txBody>
          <a:bodyPr wrap="square">
            <a:spAutoFit/>
          </a:bodyPr>
          <a:lstStyle/>
          <a:p>
            <a:pPr algn="r">
              <a:spcAft>
                <a:spcPts val="300"/>
              </a:spcAft>
            </a:pPr>
            <a:r>
              <a:rPr lang="ar-DZ" sz="1100" b="1" i="1" dirty="0" smtClean="0"/>
              <a:t>-</a:t>
            </a:r>
            <a:r>
              <a:rPr lang="ar-DZ" sz="1100" dirty="0" smtClean="0"/>
              <a:t>  يجب ألا يعاني الطالب من أي تمييز مرتبط بالجنس أو بأي نوع </a:t>
            </a:r>
          </a:p>
          <a:p>
            <a:pPr algn="r"/>
            <a:r>
              <a:rPr lang="ar-DZ" sz="1100" dirty="0" smtClean="0"/>
              <a:t>من أنواع خصوصية أخرى</a:t>
            </a:r>
            <a:endParaRPr lang="fr-FR" sz="1100" dirty="0" smtClean="0"/>
          </a:p>
        </p:txBody>
      </p:sp>
      <p:cxnSp>
        <p:nvCxnSpPr>
          <p:cNvPr id="23" name="Connecteur droit 22"/>
          <p:cNvCxnSpPr/>
          <p:nvPr/>
        </p:nvCxnSpPr>
        <p:spPr>
          <a:xfrm rot="5400000">
            <a:off x="4312132" y="5381462"/>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à coins arrondis 23"/>
          <p:cNvSpPr/>
          <p:nvPr/>
        </p:nvSpPr>
        <p:spPr>
          <a:xfrm>
            <a:off x="6357950" y="1714488"/>
            <a:ext cx="2412000" cy="468000"/>
          </a:xfrm>
          <a:prstGeom prst="roundRect">
            <a:avLst/>
          </a:prstGeom>
          <a:solidFill>
            <a:schemeClr val="accent6">
              <a:lumMod val="60000"/>
              <a:lumOff val="40000"/>
            </a:schemeClr>
          </a:solidFill>
        </p:spPr>
        <p:txBody>
          <a:bodyPr wrap="square">
            <a:spAutoFit/>
          </a:bodyPr>
          <a:lstStyle/>
          <a:p>
            <a:pPr algn="ctr">
              <a:spcAft>
                <a:spcPts val="300"/>
              </a:spcAft>
            </a:pPr>
            <a:r>
              <a:rPr lang="ar-DZ" sz="1100" dirty="0" smtClean="0"/>
              <a:t>يجب أن يكون لدى الطالب جميع الظروف الممكنة </a:t>
            </a:r>
          </a:p>
          <a:p>
            <a:pPr algn="ctr"/>
            <a:r>
              <a:rPr lang="ar-DZ" sz="1100" dirty="0" smtClean="0"/>
              <a:t>للتطور بانسجام داخل مؤسسات التعليم العالي</a:t>
            </a:r>
            <a:endParaRPr lang="fr-FR" sz="1100" dirty="0"/>
          </a:p>
        </p:txBody>
      </p:sp>
      <p:sp>
        <p:nvSpPr>
          <p:cNvPr id="25" name="Rectangle à coins arrondis 24"/>
          <p:cNvSpPr/>
          <p:nvPr/>
        </p:nvSpPr>
        <p:spPr>
          <a:xfrm>
            <a:off x="6591966" y="2532372"/>
            <a:ext cx="2052000" cy="468000"/>
          </a:xfrm>
          <a:prstGeom prst="roundRect">
            <a:avLst/>
          </a:prstGeom>
          <a:solidFill>
            <a:schemeClr val="accent6">
              <a:lumMod val="60000"/>
              <a:lumOff val="40000"/>
            </a:schemeClr>
          </a:solidFill>
        </p:spPr>
        <p:txBody>
          <a:bodyPr wrap="square">
            <a:spAutoFit/>
          </a:bodyPr>
          <a:lstStyle/>
          <a:p>
            <a:pPr algn="ctr">
              <a:spcAft>
                <a:spcPts val="300"/>
              </a:spcAft>
            </a:pPr>
            <a:r>
              <a:rPr lang="ar-DZ" sz="1100" dirty="0" smtClean="0"/>
              <a:t>لذلك ، لديه حقوق لا معنى لها إلا إذا كانت </a:t>
            </a:r>
          </a:p>
          <a:p>
            <a:pPr algn="ctr"/>
            <a:r>
              <a:rPr lang="ar-DZ" sz="1100" dirty="0" smtClean="0"/>
              <a:t>مصحوبة بمسؤولية تترجم إلى واجبات</a:t>
            </a:r>
            <a:endParaRPr lang="fr-FR" sz="1100" dirty="0"/>
          </a:p>
        </p:txBody>
      </p:sp>
      <p:sp>
        <p:nvSpPr>
          <p:cNvPr id="27" name="Rectangle 26"/>
          <p:cNvSpPr/>
          <p:nvPr/>
        </p:nvSpPr>
        <p:spPr>
          <a:xfrm>
            <a:off x="6000760" y="6072206"/>
            <a:ext cx="2945818" cy="469359"/>
          </a:xfrm>
          <a:prstGeom prst="rect">
            <a:avLst/>
          </a:prstGeom>
        </p:spPr>
        <p:txBody>
          <a:bodyPr wrap="square">
            <a:spAutoFit/>
          </a:bodyPr>
          <a:lstStyle/>
          <a:p>
            <a:pPr algn="ctr">
              <a:spcAft>
                <a:spcPts val="300"/>
              </a:spcAft>
            </a:pPr>
            <a:r>
              <a:rPr lang="ar-DZ" sz="1100" dirty="0" smtClean="0"/>
              <a:t>للطالب الحق في حرية التعبير والرأي وفق القواعد المنظمة </a:t>
            </a:r>
            <a:r>
              <a:rPr lang="fr-FR" sz="1100" dirty="0" smtClean="0"/>
              <a:t> </a:t>
            </a:r>
            <a:r>
              <a:rPr lang="ar-DZ" sz="1100" dirty="0" smtClean="0"/>
              <a:t> </a:t>
            </a:r>
            <a:r>
              <a:rPr lang="fr-FR" sz="1100" b="1" i="1" dirty="0" smtClean="0"/>
              <a:t>-</a:t>
            </a:r>
          </a:p>
          <a:p>
            <a:pPr algn="r"/>
            <a:r>
              <a:rPr lang="ar-DZ" sz="1100" dirty="0" smtClean="0"/>
              <a:t>للمؤسسات الجامعية</a:t>
            </a:r>
            <a:endParaRPr lang="fr-FR" sz="1100" dirty="0" smtClean="0"/>
          </a:p>
        </p:txBody>
      </p:sp>
      <p:sp>
        <p:nvSpPr>
          <p:cNvPr id="28" name="Flèche vers le bas 27"/>
          <p:cNvSpPr/>
          <p:nvPr/>
        </p:nvSpPr>
        <p:spPr>
          <a:xfrm>
            <a:off x="2357422" y="2248868"/>
            <a:ext cx="357190" cy="180000"/>
          </a:xfrm>
          <a:prstGeom prst="downArrow">
            <a:avLst/>
          </a:prstGeom>
          <a:solidFill>
            <a:schemeClr val="accent3">
              <a:lumMod val="60000"/>
              <a:lumOff val="4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9" name="Flèche vers le bas 28"/>
          <p:cNvSpPr/>
          <p:nvPr/>
        </p:nvSpPr>
        <p:spPr>
          <a:xfrm>
            <a:off x="7429520" y="2285992"/>
            <a:ext cx="357190" cy="180000"/>
          </a:xfrm>
          <a:prstGeom prst="downArrow">
            <a:avLst/>
          </a:prstGeom>
          <a:solidFill>
            <a:schemeClr val="accent6">
              <a:lumMod val="60000"/>
              <a:lumOff val="4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pic>
        <p:nvPicPr>
          <p:cNvPr id="40962" name="Picture 2" descr="Icones Etudiant, images Etudiant png et ico (page 2)"/>
          <p:cNvPicPr>
            <a:picLocks noChangeAspect="1" noChangeArrowheads="1"/>
          </p:cNvPicPr>
          <p:nvPr/>
        </p:nvPicPr>
        <p:blipFill>
          <a:blip r:embed="rId3"/>
          <a:srcRect/>
          <a:stretch>
            <a:fillRect/>
          </a:stretch>
        </p:blipFill>
        <p:spPr bwMode="auto">
          <a:xfrm>
            <a:off x="5099636" y="1884934"/>
            <a:ext cx="1044000" cy="1044000"/>
          </a:xfrm>
          <a:prstGeom prst="rect">
            <a:avLst/>
          </a:prstGeom>
          <a:noFill/>
        </p:spPr>
      </p:pic>
      <p:sp>
        <p:nvSpPr>
          <p:cNvPr id="26" name="Rectangle 25"/>
          <p:cNvSpPr/>
          <p:nvPr/>
        </p:nvSpPr>
        <p:spPr>
          <a:xfrm>
            <a:off x="616528" y="214290"/>
            <a:ext cx="7956000" cy="288000"/>
          </a:xfrm>
          <a:prstGeom prst="rect">
            <a:avLst/>
          </a:prstGeom>
          <a:solidFill>
            <a:schemeClr val="accent3">
              <a:lumMod val="20000"/>
              <a:lumOff val="80000"/>
            </a:schemeClr>
          </a:solidFill>
        </p:spPr>
        <p:txBody>
          <a:bodyPr wrap="square">
            <a:spAutoFit/>
          </a:bodyPr>
          <a:lstStyle/>
          <a:p>
            <a:pPr algn="ctr">
              <a:spcAft>
                <a:spcPts val="1200"/>
              </a:spcAft>
            </a:pPr>
            <a:r>
              <a:rPr lang="fr-FR" sz="1300" b="1" dirty="0" smtClean="0">
                <a:ea typeface="Times New Roman" pitchFamily="18" charset="0"/>
                <a:cs typeface="Times New Roman" pitchFamily="18" charset="0"/>
              </a:rPr>
              <a:t>CHAP. II :</a:t>
            </a:r>
            <a:r>
              <a:rPr lang="fr-FR" sz="1300" dirty="0" smtClean="0">
                <a:ea typeface="Times New Roman" pitchFamily="18" charset="0"/>
                <a:cs typeface="Arial" pitchFamily="34" charset="0"/>
              </a:rPr>
              <a:t> </a:t>
            </a:r>
            <a:r>
              <a:rPr lang="fr-FR" sz="1300" b="1" dirty="0" smtClean="0">
                <a:ea typeface="Times New Roman" pitchFamily="18" charset="0"/>
                <a:cs typeface="Times New Roman" pitchFamily="18" charset="0"/>
              </a:rPr>
              <a:t>RAPPEL SUR LA CHARTE DE DÉONTOLOGIE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ET D’ÉTHIQUE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UNIVERSITAIRES</a:t>
            </a:r>
          </a:p>
          <a:p>
            <a:pPr lvl="0" algn="ctr" eaLnBrk="0" fontAlgn="base" hangingPunct="0">
              <a:spcBef>
                <a:spcPct val="0"/>
              </a:spcBef>
              <a:spcAft>
                <a:spcPts val="600"/>
              </a:spcAft>
            </a:pPr>
            <a:endParaRPr lang="fr-FR" sz="1400" b="1" dirty="0" smtClean="0">
              <a:ea typeface="Times New Roman" pitchFamily="18" charset="0"/>
              <a:cs typeface="Times New Roman" pitchFamily="18" charset="0"/>
            </a:endParaRPr>
          </a:p>
        </p:txBody>
      </p:sp>
      <p:sp>
        <p:nvSpPr>
          <p:cNvPr id="30" name="Rectangle 2"/>
          <p:cNvSpPr>
            <a:spLocks noChangeArrowheads="1"/>
          </p:cNvSpPr>
          <p:nvPr/>
        </p:nvSpPr>
        <p:spPr bwMode="auto">
          <a:xfrm>
            <a:off x="214282" y="642918"/>
            <a:ext cx="6588000" cy="2616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100" b="1" dirty="0" smtClean="0"/>
              <a:t>II.3. DROITS ET OBLIGATIONS DES MEMBRES DE LA COMMUNAUTE UNIVERSITAIRE</a:t>
            </a:r>
            <a:endParaRPr lang="fr-FR" sz="11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Étudiant — Wikipédia"/>
          <p:cNvPicPr>
            <a:picLocks noChangeAspect="1" noChangeArrowheads="1"/>
          </p:cNvPicPr>
          <p:nvPr/>
        </p:nvPicPr>
        <p:blipFill>
          <a:blip r:embed="rId3"/>
          <a:srcRect/>
          <a:stretch>
            <a:fillRect/>
          </a:stretch>
        </p:blipFill>
        <p:spPr bwMode="auto">
          <a:xfrm>
            <a:off x="5214942" y="1142984"/>
            <a:ext cx="972000" cy="972001"/>
          </a:xfrm>
          <a:prstGeom prst="rect">
            <a:avLst/>
          </a:prstGeom>
          <a:noFill/>
        </p:spPr>
      </p:pic>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34</a:t>
            </a:fld>
            <a:endParaRPr lang="fr-FR"/>
          </a:p>
        </p:txBody>
      </p:sp>
      <p:sp>
        <p:nvSpPr>
          <p:cNvPr id="6" name="Rectangle avec flèche vers le bas 5"/>
          <p:cNvSpPr/>
          <p:nvPr/>
        </p:nvSpPr>
        <p:spPr>
          <a:xfrm>
            <a:off x="1785918" y="1571612"/>
            <a:ext cx="2196000" cy="396000"/>
          </a:xfrm>
          <a:prstGeom prst="downArrowCallout">
            <a:avLst/>
          </a:prstGeom>
          <a:solidFill>
            <a:schemeClr val="accent3">
              <a:lumMod val="60000"/>
              <a:lumOff val="40000"/>
            </a:schemeClr>
          </a:solidFill>
          <a:ln w="3175">
            <a:solidFill>
              <a:schemeClr val="tx1"/>
            </a:solidFill>
          </a:ln>
        </p:spPr>
        <p:txBody>
          <a:bodyPr>
            <a:spAutoFit/>
          </a:bodyPr>
          <a:lstStyle/>
          <a:p>
            <a:r>
              <a:rPr lang="fr-FR" sz="1200" b="1" dirty="0" smtClean="0">
                <a:solidFill>
                  <a:srgbClr val="FF0000"/>
                </a:solidFill>
              </a:rPr>
              <a:t>DROITS DE L'ETUDIANT</a:t>
            </a:r>
          </a:p>
        </p:txBody>
      </p:sp>
      <p:sp>
        <p:nvSpPr>
          <p:cNvPr id="10" name="Rectangle 9"/>
          <p:cNvSpPr/>
          <p:nvPr/>
        </p:nvSpPr>
        <p:spPr>
          <a:xfrm>
            <a:off x="142844" y="6286520"/>
            <a:ext cx="8820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44694" y="2143116"/>
            <a:ext cx="5256000" cy="4008790"/>
          </a:xfrm>
          <a:prstGeom prst="rect">
            <a:avLst/>
          </a:prstGeom>
          <a:solidFill>
            <a:schemeClr val="accent3">
              <a:lumMod val="20000"/>
              <a:lumOff val="80000"/>
            </a:schemeClr>
          </a:solidFill>
        </p:spPr>
        <p:txBody>
          <a:bodyPr wrap="square">
            <a:spAutoFit/>
          </a:bodyPr>
          <a:lstStyle/>
          <a:p>
            <a:pPr>
              <a:spcAft>
                <a:spcPts val="300"/>
              </a:spcAft>
              <a:buFont typeface="Wingdings" pitchFamily="2" charset="2"/>
              <a:buChar char="v"/>
            </a:pPr>
            <a:r>
              <a:rPr lang="fr-FR" sz="1050" b="1" i="1" dirty="0" smtClean="0"/>
              <a:t>   </a:t>
            </a:r>
            <a:r>
              <a:rPr lang="fr-FR" sz="1050" i="1" dirty="0" smtClean="0"/>
              <a:t>Le programme du cours doit lui être remis dès le début de l’année. Les supports</a:t>
            </a:r>
            <a:endParaRPr lang="ar-DZ" sz="1050" i="1" dirty="0" smtClean="0"/>
          </a:p>
          <a:p>
            <a:pPr>
              <a:spcAft>
                <a:spcPts val="1800"/>
              </a:spcAft>
            </a:pPr>
            <a:r>
              <a:rPr lang="ar-DZ" sz="1050" i="1" dirty="0" smtClean="0"/>
              <a:t>      </a:t>
            </a:r>
            <a:r>
              <a:rPr lang="fr-FR" sz="1050" i="1" dirty="0" smtClean="0"/>
              <a:t>de cours (références d’ouvrages et polycopiés …) doivent être mis à sa</a:t>
            </a:r>
            <a:r>
              <a:rPr lang="ar-DZ" sz="1050" i="1" dirty="0" smtClean="0"/>
              <a:t> </a:t>
            </a:r>
            <a:r>
              <a:rPr lang="fr-FR" sz="1050" i="1" dirty="0" smtClean="0"/>
              <a:t>disposition </a:t>
            </a:r>
          </a:p>
          <a:p>
            <a:pPr>
              <a:spcAft>
                <a:spcPts val="1800"/>
              </a:spcAft>
              <a:buFont typeface="Wingdings" pitchFamily="2" charset="2"/>
              <a:buChar char="v"/>
            </a:pPr>
            <a:r>
              <a:rPr lang="fr-FR" sz="1050" i="1" dirty="0" smtClean="0"/>
              <a:t>   L’étudiant a droit à une évaluation juste, équitable et impartiale  </a:t>
            </a:r>
          </a:p>
          <a:p>
            <a:pPr>
              <a:spcAft>
                <a:spcPts val="300"/>
              </a:spcAft>
              <a:buFont typeface="Wingdings" pitchFamily="2" charset="2"/>
              <a:buChar char="v"/>
            </a:pPr>
            <a:r>
              <a:rPr lang="fr-FR" sz="1050" i="1" dirty="0" smtClean="0"/>
              <a:t>   La remise des notes, accompagnée du corrigé et du barème de</a:t>
            </a:r>
            <a:r>
              <a:rPr lang="ar-DZ" sz="1050" i="1" dirty="0" smtClean="0"/>
              <a:t> </a:t>
            </a:r>
            <a:r>
              <a:rPr lang="fr-FR" sz="1050" i="1" dirty="0" smtClean="0"/>
              <a:t>l’épreuve </a:t>
            </a:r>
            <a:r>
              <a:rPr lang="ar-DZ" sz="1050" i="1" dirty="0" smtClean="0"/>
              <a:t> </a:t>
            </a:r>
            <a:r>
              <a:rPr lang="fr-FR" sz="1050" i="1" dirty="0" smtClean="0"/>
              <a:t>et, </a:t>
            </a:r>
            <a:endParaRPr lang="ar-DZ" sz="1050" i="1" dirty="0" smtClean="0"/>
          </a:p>
          <a:p>
            <a:pPr>
              <a:spcAft>
                <a:spcPts val="300"/>
              </a:spcAft>
            </a:pPr>
            <a:r>
              <a:rPr lang="ar-DZ" sz="1050" i="1" dirty="0" smtClean="0"/>
              <a:t>      </a:t>
            </a:r>
            <a:r>
              <a:rPr lang="fr-FR" sz="1050" i="1" dirty="0" smtClean="0"/>
              <a:t>au besoin, la</a:t>
            </a:r>
            <a:r>
              <a:rPr lang="ar-DZ" sz="1050" i="1" dirty="0" smtClean="0"/>
              <a:t> </a:t>
            </a:r>
            <a:r>
              <a:rPr lang="fr-FR" sz="1050" i="1" dirty="0" smtClean="0"/>
              <a:t>consultation de la copie, doivent se faire dans des délais</a:t>
            </a:r>
            <a:endParaRPr lang="ar-DZ" sz="1050" i="1" dirty="0" smtClean="0"/>
          </a:p>
          <a:p>
            <a:pPr>
              <a:spcAft>
                <a:spcPts val="1800"/>
              </a:spcAft>
            </a:pPr>
            <a:r>
              <a:rPr lang="ar-DZ" sz="1050" i="1" dirty="0" smtClean="0"/>
              <a:t>      </a:t>
            </a:r>
            <a:r>
              <a:rPr lang="fr-FR" sz="1050" i="1" dirty="0" smtClean="0"/>
              <a:t>raisonnables </a:t>
            </a:r>
            <a:r>
              <a:rPr lang="ar-DZ" sz="1050" i="1" dirty="0" smtClean="0"/>
              <a:t> </a:t>
            </a:r>
            <a:r>
              <a:rPr lang="fr-FR" sz="1050" i="1" dirty="0" smtClean="0"/>
              <a:t>n’excédant pas</a:t>
            </a:r>
            <a:r>
              <a:rPr lang="ar-DZ" sz="1050" i="1" dirty="0" smtClean="0"/>
              <a:t> </a:t>
            </a:r>
            <a:r>
              <a:rPr lang="fr-FR" sz="1050" i="1" dirty="0" smtClean="0"/>
              <a:t>ceux fixés par les comités pédagogiques  </a:t>
            </a:r>
          </a:p>
          <a:p>
            <a:pPr>
              <a:spcAft>
                <a:spcPts val="300"/>
              </a:spcAft>
              <a:buFont typeface="Wingdings" pitchFamily="2" charset="2"/>
              <a:buChar char="v"/>
            </a:pPr>
            <a:r>
              <a:rPr lang="fr-FR" sz="1050" i="1" dirty="0" smtClean="0"/>
              <a:t>   L’étudiant a le droit de présenter un recours s’il s’estime lésé dans la correction</a:t>
            </a:r>
            <a:endParaRPr lang="ar-DZ" sz="1050" i="1" dirty="0" smtClean="0"/>
          </a:p>
          <a:p>
            <a:pPr>
              <a:spcAft>
                <a:spcPts val="1800"/>
              </a:spcAft>
            </a:pPr>
            <a:r>
              <a:rPr lang="ar-DZ" sz="1050" i="1" dirty="0" smtClean="0"/>
              <a:t>     </a:t>
            </a:r>
            <a:r>
              <a:rPr lang="fr-FR" sz="1050" i="1" dirty="0" smtClean="0"/>
              <a:t> d’une</a:t>
            </a:r>
            <a:r>
              <a:rPr lang="ar-DZ" sz="1050" i="1" dirty="0" smtClean="0"/>
              <a:t> é</a:t>
            </a:r>
            <a:r>
              <a:rPr lang="fr-FR" sz="1050" i="1" dirty="0" smtClean="0"/>
              <a:t>preuve  </a:t>
            </a:r>
          </a:p>
          <a:p>
            <a:pPr>
              <a:spcAft>
                <a:spcPts val="300"/>
              </a:spcAft>
              <a:buFont typeface="Wingdings" pitchFamily="2" charset="2"/>
              <a:buChar char="v"/>
            </a:pPr>
            <a:r>
              <a:rPr lang="fr-FR" sz="1050" i="1" dirty="0" smtClean="0"/>
              <a:t>   L’étudiant en post-graduation a droit à un encadrement de qualité ainsi</a:t>
            </a:r>
            <a:r>
              <a:rPr lang="ar-DZ" sz="1050" i="1" dirty="0" smtClean="0"/>
              <a:t> </a:t>
            </a:r>
            <a:r>
              <a:rPr lang="fr-FR" sz="1050" i="1" dirty="0" smtClean="0"/>
              <a:t>qu’à  </a:t>
            </a:r>
          </a:p>
          <a:p>
            <a:pPr>
              <a:spcAft>
                <a:spcPts val="1800"/>
              </a:spcAft>
            </a:pPr>
            <a:r>
              <a:rPr lang="fr-FR" sz="1050" i="1" dirty="0" smtClean="0"/>
              <a:t>       des mesures de soutien pour sa recherche</a:t>
            </a:r>
          </a:p>
          <a:p>
            <a:pPr>
              <a:spcAft>
                <a:spcPts val="300"/>
              </a:spcAft>
              <a:buFont typeface="Wingdings" pitchFamily="2" charset="2"/>
              <a:buChar char="v"/>
            </a:pPr>
            <a:r>
              <a:rPr lang="fr-FR" sz="1050" i="1" dirty="0" smtClean="0"/>
              <a:t>   L’étudiant a droit à la sécurité, à l’hygiène et à la prévention sanitaire</a:t>
            </a:r>
            <a:endParaRPr lang="ar-DZ" sz="1050" i="1" dirty="0" smtClean="0"/>
          </a:p>
          <a:p>
            <a:pPr>
              <a:spcAft>
                <a:spcPts val="1800"/>
              </a:spcAft>
            </a:pPr>
            <a:r>
              <a:rPr lang="ar-DZ" sz="1050" i="1" dirty="0" smtClean="0"/>
              <a:t>     </a:t>
            </a:r>
            <a:r>
              <a:rPr lang="fr-FR" sz="1050" i="1" dirty="0" smtClean="0"/>
              <a:t> nécessaires aussi bien dans les universités que dans les résidences universitaires</a:t>
            </a:r>
          </a:p>
          <a:p>
            <a:pPr>
              <a:spcAft>
                <a:spcPts val="300"/>
              </a:spcAft>
              <a:buFont typeface="Wingdings" pitchFamily="2" charset="2"/>
              <a:buChar char="v"/>
            </a:pPr>
            <a:r>
              <a:rPr lang="fr-FR" sz="1050" i="1" dirty="0" smtClean="0"/>
              <a:t>   L’étudiant a droit aux informations concernant la structure d’enseignement </a:t>
            </a:r>
          </a:p>
          <a:p>
            <a:pPr>
              <a:spcAft>
                <a:spcPts val="300"/>
              </a:spcAft>
            </a:pPr>
            <a:r>
              <a:rPr lang="fr-FR" sz="1050" i="1" dirty="0" smtClean="0"/>
              <a:t>      supérieur à laquelle il appartient, notamment son règlement intérieur</a:t>
            </a:r>
          </a:p>
        </p:txBody>
      </p:sp>
      <p:sp>
        <p:nvSpPr>
          <p:cNvPr id="11" name="Rectangle 10"/>
          <p:cNvSpPr/>
          <p:nvPr/>
        </p:nvSpPr>
        <p:spPr>
          <a:xfrm>
            <a:off x="6000760" y="2147082"/>
            <a:ext cx="2916000" cy="3996000"/>
          </a:xfrm>
          <a:prstGeom prst="rect">
            <a:avLst/>
          </a:prstGeom>
          <a:solidFill>
            <a:schemeClr val="accent6">
              <a:lumMod val="20000"/>
              <a:lumOff val="80000"/>
            </a:schemeClr>
          </a:solidFill>
        </p:spPr>
        <p:txBody>
          <a:bodyPr wrap="square">
            <a:spAutoFit/>
          </a:bodyPr>
          <a:lstStyle/>
          <a:p>
            <a:pPr algn="r">
              <a:spcAft>
                <a:spcPts val="300"/>
              </a:spcAft>
            </a:pPr>
            <a:r>
              <a:rPr lang="ar-DZ" sz="1100" b="1" i="1" dirty="0" smtClean="0"/>
              <a:t>- </a:t>
            </a:r>
            <a:r>
              <a:rPr lang="ar-DZ" sz="1100" dirty="0" smtClean="0"/>
              <a:t> يجب تقديم برنامج الدروس إليه في بداية العام. يجب توفير  </a:t>
            </a:r>
          </a:p>
          <a:p>
            <a:pPr algn="r"/>
            <a:r>
              <a:rPr lang="ar-DZ" sz="1100" dirty="0" smtClean="0"/>
              <a:t> مواد الدروس (مراجع الكتب والنشرات ، وما إلى ذلك)</a:t>
            </a:r>
            <a:endParaRPr lang="fr-FR" sz="1100" dirty="0" smtClean="0"/>
          </a:p>
        </p:txBody>
      </p:sp>
      <p:sp>
        <p:nvSpPr>
          <p:cNvPr id="12" name="Rectangle 11"/>
          <p:cNvSpPr/>
          <p:nvPr/>
        </p:nvSpPr>
        <p:spPr>
          <a:xfrm>
            <a:off x="6715140" y="2786058"/>
            <a:ext cx="2228495" cy="261610"/>
          </a:xfrm>
          <a:prstGeom prst="rect">
            <a:avLst/>
          </a:prstGeom>
        </p:spPr>
        <p:txBody>
          <a:bodyPr wrap="none">
            <a:spAutoFit/>
          </a:bodyPr>
          <a:lstStyle/>
          <a:p>
            <a:r>
              <a:rPr lang="ar-DZ" sz="1100" b="1" i="1" dirty="0" smtClean="0"/>
              <a:t>-  </a:t>
            </a:r>
            <a:r>
              <a:rPr lang="ar-DZ" sz="1100" dirty="0" smtClean="0"/>
              <a:t>للطالب الحق في تقييم عادل ومنصف ونزيه </a:t>
            </a:r>
            <a:endParaRPr lang="fr-FR" sz="1100" dirty="0">
              <a:solidFill>
                <a:srgbClr val="FF0000"/>
              </a:solidFill>
            </a:endParaRPr>
          </a:p>
        </p:txBody>
      </p:sp>
      <p:sp>
        <p:nvSpPr>
          <p:cNvPr id="14" name="Rectangle 13"/>
          <p:cNvSpPr/>
          <p:nvPr/>
        </p:nvSpPr>
        <p:spPr>
          <a:xfrm>
            <a:off x="6085718" y="3143248"/>
            <a:ext cx="2844000" cy="684000"/>
          </a:xfrm>
          <a:prstGeom prst="rect">
            <a:avLst/>
          </a:prstGeom>
        </p:spPr>
        <p:txBody>
          <a:bodyPr>
            <a:spAutoFit/>
          </a:bodyPr>
          <a:lstStyle/>
          <a:p>
            <a:pPr algn="just">
              <a:spcAft>
                <a:spcPts val="300"/>
              </a:spcAft>
            </a:pPr>
            <a:r>
              <a:rPr lang="ar-DZ" sz="1100" b="1" i="1" dirty="0" smtClean="0"/>
              <a:t>-  </a:t>
            </a:r>
            <a:r>
              <a:rPr lang="ar-DZ" sz="1100" dirty="0" smtClean="0"/>
              <a:t>يجب أن يتم تسليم العلامات ، مصحوبة بالإجابة والمقياس ،</a:t>
            </a:r>
          </a:p>
          <a:p>
            <a:pPr algn="r">
              <a:spcAft>
                <a:spcPts val="300"/>
              </a:spcAft>
            </a:pPr>
            <a:r>
              <a:rPr lang="ar-DZ" sz="1100" dirty="0" smtClean="0"/>
              <a:t>  و إذا لزم الأمر ، استشارة ورقة الامتحان، في غضون فترة </a:t>
            </a:r>
          </a:p>
          <a:p>
            <a:pPr algn="r">
              <a:spcAft>
                <a:spcPts val="300"/>
              </a:spcAft>
            </a:pPr>
            <a:r>
              <a:rPr lang="ar-DZ" sz="1100" dirty="0" smtClean="0"/>
              <a:t> زمنية معقولة لا تتجاوز تلك التي تحددها لجان التدريس</a:t>
            </a:r>
            <a:endParaRPr lang="fr-FR" sz="1100" dirty="0" smtClean="0">
              <a:solidFill>
                <a:srgbClr val="FF0000"/>
              </a:solidFill>
            </a:endParaRPr>
          </a:p>
          <a:p>
            <a:pPr algn="r"/>
            <a:r>
              <a:rPr lang="ar-DZ" sz="1100" b="1" dirty="0" smtClean="0">
                <a:solidFill>
                  <a:srgbClr val="FF0000"/>
                </a:solidFill>
              </a:rPr>
              <a:t>  </a:t>
            </a:r>
          </a:p>
        </p:txBody>
      </p:sp>
      <p:sp>
        <p:nvSpPr>
          <p:cNvPr id="15" name="Rectangle 14"/>
          <p:cNvSpPr/>
          <p:nvPr/>
        </p:nvSpPr>
        <p:spPr>
          <a:xfrm>
            <a:off x="6143636" y="3926807"/>
            <a:ext cx="2786082" cy="430887"/>
          </a:xfrm>
          <a:prstGeom prst="rect">
            <a:avLst/>
          </a:prstGeom>
        </p:spPr>
        <p:txBody>
          <a:bodyPr wrap="square">
            <a:spAutoFit/>
          </a:bodyPr>
          <a:lstStyle/>
          <a:p>
            <a:pPr algn="r">
              <a:spcAft>
                <a:spcPts val="300"/>
              </a:spcAft>
            </a:pPr>
            <a:r>
              <a:rPr lang="ar-DZ" sz="1100" b="1" i="1" dirty="0" smtClean="0"/>
              <a:t>- </a:t>
            </a:r>
            <a:r>
              <a:rPr lang="ar-DZ" sz="1100" dirty="0" smtClean="0"/>
              <a:t> للطالب الحق في تقديم استئناف إذا شعر بالظلم في تصحيح الامتحان</a:t>
            </a:r>
            <a:endParaRPr lang="fr-FR" sz="1100" b="1" dirty="0" smtClean="0"/>
          </a:p>
        </p:txBody>
      </p:sp>
      <p:sp>
        <p:nvSpPr>
          <p:cNvPr id="16" name="Rectangle 15"/>
          <p:cNvSpPr/>
          <p:nvPr/>
        </p:nvSpPr>
        <p:spPr>
          <a:xfrm>
            <a:off x="5929322" y="4500570"/>
            <a:ext cx="3000396" cy="469359"/>
          </a:xfrm>
          <a:prstGeom prst="rect">
            <a:avLst/>
          </a:prstGeom>
        </p:spPr>
        <p:txBody>
          <a:bodyPr wrap="square">
            <a:spAutoFit/>
          </a:bodyPr>
          <a:lstStyle/>
          <a:p>
            <a:pPr algn="r">
              <a:spcAft>
                <a:spcPts val="300"/>
              </a:spcAft>
            </a:pPr>
            <a:r>
              <a:rPr lang="ar-DZ" sz="1100" b="1" i="1" dirty="0" smtClean="0"/>
              <a:t>-</a:t>
            </a:r>
            <a:r>
              <a:rPr lang="ar-DZ" sz="1100" dirty="0" smtClean="0"/>
              <a:t> يحق لطلاب ما بعد التدرج الإشراف الجيد بالإضافة إلى</a:t>
            </a:r>
          </a:p>
          <a:p>
            <a:pPr algn="r"/>
            <a:r>
              <a:rPr lang="ar-DZ" sz="1100" dirty="0" smtClean="0"/>
              <a:t>تدابير الدعم لأبحاثهم</a:t>
            </a:r>
            <a:endParaRPr lang="fr-FR" sz="1100" b="1" dirty="0" smtClean="0"/>
          </a:p>
        </p:txBody>
      </p:sp>
      <p:sp>
        <p:nvSpPr>
          <p:cNvPr id="18" name="Rectangle 17"/>
          <p:cNvSpPr/>
          <p:nvPr/>
        </p:nvSpPr>
        <p:spPr>
          <a:xfrm>
            <a:off x="5833718" y="5643578"/>
            <a:ext cx="3096000" cy="469359"/>
          </a:xfrm>
          <a:prstGeom prst="rect">
            <a:avLst/>
          </a:prstGeom>
        </p:spPr>
        <p:txBody>
          <a:bodyPr>
            <a:spAutoFit/>
          </a:bodyPr>
          <a:lstStyle/>
          <a:p>
            <a:pPr algn="r">
              <a:spcAft>
                <a:spcPts val="300"/>
              </a:spcAft>
            </a:pPr>
            <a:r>
              <a:rPr lang="ar-DZ" sz="1100" b="1" i="1" dirty="0" smtClean="0"/>
              <a:t>-</a:t>
            </a:r>
            <a:r>
              <a:rPr lang="ar-DZ" sz="1100" dirty="0" smtClean="0"/>
              <a:t>  للطالب الحق في الحصول على المعلومات المتعلقة بهيكل</a:t>
            </a:r>
          </a:p>
          <a:p>
            <a:pPr algn="r"/>
            <a:r>
              <a:rPr lang="ar-DZ" sz="1100" dirty="0" smtClean="0"/>
              <a:t>التعليم العالي الذي ينتمي إليه ، ولا </a:t>
            </a:r>
            <a:r>
              <a:rPr lang="ar-DZ" sz="1100" dirty="0" err="1" smtClean="0"/>
              <a:t>سيما</a:t>
            </a:r>
            <a:r>
              <a:rPr lang="ar-DZ" sz="1100" dirty="0" smtClean="0"/>
              <a:t> اللوائح الداخلية</a:t>
            </a:r>
            <a:endParaRPr lang="fr-FR" sz="1100" dirty="0"/>
          </a:p>
        </p:txBody>
      </p:sp>
      <p:cxnSp>
        <p:nvCxnSpPr>
          <p:cNvPr id="19" name="Connecteur droit 18"/>
          <p:cNvCxnSpPr/>
          <p:nvPr/>
        </p:nvCxnSpPr>
        <p:spPr>
          <a:xfrm rot="5400000">
            <a:off x="3537008" y="4392554"/>
            <a:ext cx="435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085718" y="5072074"/>
            <a:ext cx="2844000" cy="469359"/>
          </a:xfrm>
          <a:prstGeom prst="rect">
            <a:avLst/>
          </a:prstGeom>
        </p:spPr>
        <p:txBody>
          <a:bodyPr>
            <a:spAutoFit/>
          </a:bodyPr>
          <a:lstStyle/>
          <a:p>
            <a:pPr algn="ctr">
              <a:spcAft>
                <a:spcPts val="300"/>
              </a:spcAft>
            </a:pPr>
            <a:r>
              <a:rPr lang="ar-DZ" sz="1100" b="1" i="1" dirty="0" smtClean="0"/>
              <a:t>-</a:t>
            </a:r>
            <a:r>
              <a:rPr lang="ar-DZ" sz="1100" dirty="0" smtClean="0"/>
              <a:t>  للطالب الحق في السلامة والنظافة والوقاية الصحية اللازمة </a:t>
            </a:r>
          </a:p>
          <a:p>
            <a:pPr algn="r"/>
            <a:r>
              <a:rPr lang="ar-DZ" sz="1100" dirty="0" smtClean="0"/>
              <a:t> في كل من الجامعات والمساكن الجامعية</a:t>
            </a:r>
            <a:endParaRPr lang="fr-FR" sz="1100" dirty="0" smtClean="0"/>
          </a:p>
        </p:txBody>
      </p:sp>
      <p:sp>
        <p:nvSpPr>
          <p:cNvPr id="21" name="Rectangle avec flèche vers le bas 20"/>
          <p:cNvSpPr/>
          <p:nvPr/>
        </p:nvSpPr>
        <p:spPr>
          <a:xfrm>
            <a:off x="7000892" y="1571612"/>
            <a:ext cx="878767" cy="360000"/>
          </a:xfrm>
          <a:prstGeom prst="downArrowCallout">
            <a:avLst/>
          </a:prstGeom>
          <a:solidFill>
            <a:schemeClr val="accent6">
              <a:lumMod val="40000"/>
              <a:lumOff val="60000"/>
            </a:schemeClr>
          </a:solidFill>
          <a:ln w="3175">
            <a:solidFill>
              <a:schemeClr val="tx1"/>
            </a:solidFill>
          </a:ln>
        </p:spPr>
        <p:txBody>
          <a:bodyPr wrap="none">
            <a:spAutoFit/>
          </a:bodyPr>
          <a:lstStyle/>
          <a:p>
            <a:r>
              <a:rPr lang="ar-DZ" sz="1200" b="1" dirty="0" smtClean="0">
                <a:solidFill>
                  <a:srgbClr val="FF0000"/>
                </a:solidFill>
              </a:rPr>
              <a:t>حقوق الطالب </a:t>
            </a:r>
            <a:endParaRPr lang="fr-FR" sz="1200" dirty="0">
              <a:solidFill>
                <a:srgbClr val="FF0000"/>
              </a:solidFill>
            </a:endParaRPr>
          </a:p>
        </p:txBody>
      </p:sp>
      <p:sp>
        <p:nvSpPr>
          <p:cNvPr id="23" name="Rectangle 22"/>
          <p:cNvSpPr/>
          <p:nvPr/>
        </p:nvSpPr>
        <p:spPr>
          <a:xfrm>
            <a:off x="616528" y="214290"/>
            <a:ext cx="7956000" cy="288000"/>
          </a:xfrm>
          <a:prstGeom prst="rect">
            <a:avLst/>
          </a:prstGeom>
          <a:solidFill>
            <a:schemeClr val="accent3">
              <a:lumMod val="20000"/>
              <a:lumOff val="80000"/>
            </a:schemeClr>
          </a:solidFill>
        </p:spPr>
        <p:txBody>
          <a:bodyPr wrap="square">
            <a:spAutoFit/>
          </a:bodyPr>
          <a:lstStyle/>
          <a:p>
            <a:pPr algn="ctr">
              <a:spcAft>
                <a:spcPts val="1200"/>
              </a:spcAft>
            </a:pPr>
            <a:r>
              <a:rPr lang="fr-FR" sz="1300" b="1" dirty="0" smtClean="0">
                <a:ea typeface="Times New Roman" pitchFamily="18" charset="0"/>
                <a:cs typeface="Times New Roman" pitchFamily="18" charset="0"/>
              </a:rPr>
              <a:t>CHAP. II :</a:t>
            </a:r>
            <a:r>
              <a:rPr lang="fr-FR" sz="1300" dirty="0" smtClean="0">
                <a:ea typeface="Times New Roman" pitchFamily="18" charset="0"/>
                <a:cs typeface="Arial" pitchFamily="34" charset="0"/>
              </a:rPr>
              <a:t> </a:t>
            </a:r>
            <a:r>
              <a:rPr lang="fr-FR" sz="1300" b="1" dirty="0" smtClean="0">
                <a:ea typeface="Times New Roman" pitchFamily="18" charset="0"/>
                <a:cs typeface="Times New Roman" pitchFamily="18" charset="0"/>
              </a:rPr>
              <a:t>RAPPEL SUR LA CHARTE DE DÉONTOLOGIE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ET D’ÉTHIQUE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UNIVERSITAIRES</a:t>
            </a:r>
          </a:p>
          <a:p>
            <a:pPr lvl="0" algn="ctr" eaLnBrk="0" fontAlgn="base" hangingPunct="0">
              <a:spcBef>
                <a:spcPct val="0"/>
              </a:spcBef>
              <a:spcAft>
                <a:spcPts val="600"/>
              </a:spcAft>
            </a:pPr>
            <a:endParaRPr lang="fr-FR" sz="1400" b="1" dirty="0" smtClean="0">
              <a:ea typeface="Times New Roman" pitchFamily="18" charset="0"/>
              <a:cs typeface="Times New Roman" pitchFamily="18" charset="0"/>
            </a:endParaRPr>
          </a:p>
        </p:txBody>
      </p:sp>
      <p:sp>
        <p:nvSpPr>
          <p:cNvPr id="24" name="Rectangle 2"/>
          <p:cNvSpPr>
            <a:spLocks noChangeArrowheads="1"/>
          </p:cNvSpPr>
          <p:nvPr/>
        </p:nvSpPr>
        <p:spPr bwMode="auto">
          <a:xfrm>
            <a:off x="214282" y="642918"/>
            <a:ext cx="6588000" cy="2616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100" b="1" dirty="0" smtClean="0"/>
              <a:t>II.3. DROITS ET OBLIGATIONS DES MEMBRES DE LA COMMUNAUTE UNIVERSITAIRE</a:t>
            </a:r>
            <a:endParaRPr lang="fr-FR" sz="11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35</a:t>
            </a:fld>
            <a:endParaRPr lang="fr-FR"/>
          </a:p>
        </p:txBody>
      </p:sp>
      <p:sp>
        <p:nvSpPr>
          <p:cNvPr id="7" name="Rectangle 6"/>
          <p:cNvSpPr/>
          <p:nvPr/>
        </p:nvSpPr>
        <p:spPr>
          <a:xfrm>
            <a:off x="206446" y="1071546"/>
            <a:ext cx="5580000" cy="276999"/>
          </a:xfrm>
          <a:prstGeom prst="rect">
            <a:avLst/>
          </a:prstGeom>
          <a:solidFill>
            <a:schemeClr val="accent3">
              <a:lumMod val="20000"/>
              <a:lumOff val="80000"/>
            </a:schemeClr>
          </a:solidFill>
          <a:ln>
            <a:solidFill>
              <a:schemeClr val="bg1"/>
            </a:solidFill>
          </a:ln>
        </p:spPr>
        <p:txBody>
          <a:bodyPr wrap="square">
            <a:spAutoFit/>
          </a:bodyPr>
          <a:lstStyle/>
          <a:p>
            <a:r>
              <a:rPr lang="fr-FR" sz="1200" b="1" dirty="0" smtClean="0">
                <a:solidFill>
                  <a:srgbClr val="FF0000"/>
                </a:solidFill>
              </a:rPr>
              <a:t>II.3.2. Les droits et devoirs de l’étudiant de l’enseignement supérieur</a:t>
            </a:r>
            <a:endParaRPr lang="fr-FR" sz="1200" dirty="0" smtClean="0">
              <a:solidFill>
                <a:srgbClr val="FF0000"/>
              </a:solidFill>
            </a:endParaRPr>
          </a:p>
        </p:txBody>
      </p:sp>
      <p:sp>
        <p:nvSpPr>
          <p:cNvPr id="8" name="Rectangle avec flèche vers le bas 7"/>
          <p:cNvSpPr/>
          <p:nvPr/>
        </p:nvSpPr>
        <p:spPr>
          <a:xfrm>
            <a:off x="1142976" y="1960868"/>
            <a:ext cx="3924000" cy="396000"/>
          </a:xfrm>
          <a:prstGeom prst="downArrowCallout">
            <a:avLst/>
          </a:prstGeom>
          <a:solidFill>
            <a:schemeClr val="accent3">
              <a:lumMod val="60000"/>
              <a:lumOff val="40000"/>
            </a:schemeClr>
          </a:solidFill>
          <a:ln w="3175">
            <a:solidFill>
              <a:schemeClr val="tx1"/>
            </a:solidFill>
          </a:ln>
        </p:spPr>
        <p:txBody>
          <a:bodyPr wrap="square">
            <a:spAutoFit/>
          </a:bodyPr>
          <a:lstStyle/>
          <a:p>
            <a:r>
              <a:rPr lang="fr-FR" sz="1200" b="1" dirty="0" smtClean="0">
                <a:solidFill>
                  <a:srgbClr val="FF0000"/>
                </a:solidFill>
              </a:rPr>
              <a:t>OBLIGATIONS  ET  DEVOIRS  DE  L'ETUDIANT</a:t>
            </a:r>
          </a:p>
        </p:txBody>
      </p:sp>
      <p:sp>
        <p:nvSpPr>
          <p:cNvPr id="11" name="Rectangle 10"/>
          <p:cNvSpPr/>
          <p:nvPr/>
        </p:nvSpPr>
        <p:spPr>
          <a:xfrm>
            <a:off x="8858280" y="178322"/>
            <a:ext cx="216000" cy="651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14"/>
          <p:cNvCxnSpPr/>
          <p:nvPr/>
        </p:nvCxnSpPr>
        <p:spPr>
          <a:xfrm rot="16200000" flipH="1">
            <a:off x="5723568" y="3439148"/>
            <a:ext cx="6552000"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ctangle avec flèche vers le bas 15"/>
          <p:cNvSpPr/>
          <p:nvPr/>
        </p:nvSpPr>
        <p:spPr>
          <a:xfrm>
            <a:off x="7215206" y="1962554"/>
            <a:ext cx="946093" cy="360000"/>
          </a:xfrm>
          <a:prstGeom prst="downArrowCallout">
            <a:avLst/>
          </a:prstGeom>
          <a:solidFill>
            <a:schemeClr val="accent6">
              <a:lumMod val="40000"/>
              <a:lumOff val="60000"/>
            </a:schemeClr>
          </a:solidFill>
          <a:ln w="3175">
            <a:solidFill>
              <a:schemeClr val="tx1"/>
            </a:solidFill>
          </a:ln>
        </p:spPr>
        <p:txBody>
          <a:bodyPr wrap="none">
            <a:spAutoFit/>
          </a:bodyPr>
          <a:lstStyle/>
          <a:p>
            <a:r>
              <a:rPr lang="ar-DZ" sz="1200" b="1" dirty="0" smtClean="0">
                <a:solidFill>
                  <a:srgbClr val="FF0000"/>
                </a:solidFill>
              </a:rPr>
              <a:t>واجبات الطالب </a:t>
            </a:r>
            <a:endParaRPr lang="fr-FR" sz="1200" dirty="0">
              <a:solidFill>
                <a:srgbClr val="FF0000"/>
              </a:solidFill>
            </a:endParaRPr>
          </a:p>
        </p:txBody>
      </p:sp>
      <p:sp>
        <p:nvSpPr>
          <p:cNvPr id="13" name="Rectangle 12"/>
          <p:cNvSpPr/>
          <p:nvPr/>
        </p:nvSpPr>
        <p:spPr>
          <a:xfrm>
            <a:off x="142844" y="6286520"/>
            <a:ext cx="8820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214282" y="2500306"/>
            <a:ext cx="5760000" cy="3888000"/>
          </a:xfrm>
          <a:prstGeom prst="rect">
            <a:avLst/>
          </a:prstGeom>
          <a:solidFill>
            <a:schemeClr val="accent3">
              <a:lumMod val="20000"/>
              <a:lumOff val="80000"/>
            </a:schemeClr>
          </a:solidFill>
        </p:spPr>
        <p:txBody>
          <a:bodyPr wrap="square">
            <a:spAutoFit/>
          </a:bodyPr>
          <a:lstStyle/>
          <a:p>
            <a:pPr lvl="0">
              <a:spcAft>
                <a:spcPts val="2100"/>
              </a:spcAft>
              <a:buFont typeface="Wingdings" pitchFamily="2" charset="2"/>
              <a:buChar char="v"/>
            </a:pPr>
            <a:r>
              <a:rPr lang="fr-FR" sz="1200" i="1" dirty="0" smtClean="0"/>
              <a:t>   </a:t>
            </a:r>
            <a:r>
              <a:rPr lang="fr-FR" sz="1100" i="1" dirty="0" smtClean="0"/>
              <a:t>Respecter la réglementation en vigueur </a:t>
            </a:r>
          </a:p>
          <a:p>
            <a:pPr lvl="0">
              <a:spcAft>
                <a:spcPts val="2100"/>
              </a:spcAft>
              <a:buFont typeface="Wingdings" pitchFamily="2" charset="2"/>
              <a:buChar char="v"/>
            </a:pPr>
            <a:r>
              <a:rPr lang="fr-FR" sz="1100" i="1" dirty="0" smtClean="0"/>
              <a:t>   Respecter la dignité et l’intégrité des membres de la communauté universitaire</a:t>
            </a:r>
          </a:p>
          <a:p>
            <a:pPr lvl="0">
              <a:spcAft>
                <a:spcPts val="2400"/>
              </a:spcAft>
              <a:buFont typeface="Wingdings" pitchFamily="2" charset="2"/>
              <a:buChar char="v"/>
            </a:pPr>
            <a:r>
              <a:rPr lang="fr-FR" sz="1200" i="1" dirty="0" smtClean="0"/>
              <a:t>    </a:t>
            </a:r>
            <a:r>
              <a:rPr lang="fr-FR" sz="1100" i="1" dirty="0" smtClean="0"/>
              <a:t>Respecter le droit des membres de la communauté universitaire à la libre expression </a:t>
            </a:r>
          </a:p>
          <a:p>
            <a:pPr lvl="0">
              <a:spcAft>
                <a:spcPts val="2400"/>
              </a:spcAft>
              <a:buFont typeface="Wingdings" pitchFamily="2" charset="2"/>
              <a:buChar char="v"/>
            </a:pPr>
            <a:r>
              <a:rPr lang="fr-FR" sz="1200" i="1" dirty="0" smtClean="0"/>
              <a:t>   </a:t>
            </a:r>
            <a:r>
              <a:rPr lang="fr-FR" sz="1100" i="1" dirty="0" smtClean="0"/>
              <a:t>Respecter les résultats des jurys de délibération</a:t>
            </a:r>
          </a:p>
          <a:p>
            <a:pPr lvl="0">
              <a:spcAft>
                <a:spcPts val="300"/>
              </a:spcAft>
              <a:buFont typeface="Wingdings" pitchFamily="2" charset="2"/>
              <a:buChar char="v"/>
            </a:pPr>
            <a:r>
              <a:rPr lang="fr-FR" sz="1100" i="1" dirty="0" smtClean="0"/>
              <a:t>   Obligation de fournir des informations exactes et précises lors de son inscription,   </a:t>
            </a:r>
          </a:p>
          <a:p>
            <a:pPr lvl="0">
              <a:spcAft>
                <a:spcPts val="2400"/>
              </a:spcAft>
            </a:pPr>
            <a:r>
              <a:rPr lang="fr-FR" sz="1100" i="1" dirty="0" smtClean="0"/>
              <a:t>      et de s’acquitter de ses obligations administratives envers l’établissement </a:t>
            </a:r>
          </a:p>
          <a:p>
            <a:pPr lvl="0">
              <a:spcAft>
                <a:spcPts val="2100"/>
              </a:spcAft>
              <a:buFont typeface="Wingdings" pitchFamily="2" charset="2"/>
              <a:buChar char="v"/>
            </a:pPr>
            <a:r>
              <a:rPr lang="fr-FR" sz="1100" i="1" dirty="0" smtClean="0"/>
              <a:t>   Faire preuve de civisme et de bonnes manières dans l’ensemble de ses comportements </a:t>
            </a:r>
          </a:p>
          <a:p>
            <a:pPr lvl="0">
              <a:spcAft>
                <a:spcPts val="2100"/>
              </a:spcAft>
              <a:buFont typeface="Wingdings" pitchFamily="2" charset="2"/>
              <a:buChar char="v"/>
            </a:pPr>
            <a:r>
              <a:rPr lang="fr-FR" sz="1200" i="1" dirty="0" smtClean="0"/>
              <a:t>   </a:t>
            </a:r>
            <a:r>
              <a:rPr lang="fr-FR" sz="1100" i="1" dirty="0" smtClean="0"/>
              <a:t>Ne jamais frauder ou recourir au plagiat </a:t>
            </a:r>
          </a:p>
          <a:p>
            <a:pPr lvl="0">
              <a:spcAft>
                <a:spcPts val="300"/>
              </a:spcAft>
              <a:buFont typeface="Wingdings" pitchFamily="2" charset="2"/>
              <a:buChar char="v"/>
            </a:pPr>
            <a:r>
              <a:rPr lang="fr-FR" sz="1100" i="1" dirty="0" smtClean="0"/>
              <a:t>   Préserver les locaux et les matériels mis à sa disposition et respecter les règles de</a:t>
            </a:r>
          </a:p>
          <a:p>
            <a:pPr lvl="0">
              <a:spcAft>
                <a:spcPts val="1800"/>
              </a:spcAft>
            </a:pPr>
            <a:r>
              <a:rPr lang="fr-FR" sz="1100" i="1" dirty="0" smtClean="0"/>
              <a:t>      sécurité et d’hygiène dans tout l’établissement</a:t>
            </a:r>
          </a:p>
        </p:txBody>
      </p:sp>
      <p:sp>
        <p:nvSpPr>
          <p:cNvPr id="14" name="Rectangle 13"/>
          <p:cNvSpPr/>
          <p:nvPr/>
        </p:nvSpPr>
        <p:spPr>
          <a:xfrm>
            <a:off x="6286512" y="2500306"/>
            <a:ext cx="2664000" cy="3888000"/>
          </a:xfrm>
          <a:prstGeom prst="rect">
            <a:avLst/>
          </a:prstGeom>
          <a:solidFill>
            <a:schemeClr val="accent6">
              <a:lumMod val="20000"/>
              <a:lumOff val="80000"/>
            </a:schemeClr>
          </a:solidFill>
        </p:spPr>
        <p:txBody>
          <a:bodyPr wrap="square">
            <a:spAutoFit/>
          </a:bodyPr>
          <a:lstStyle/>
          <a:p>
            <a:pPr algn="r"/>
            <a:r>
              <a:rPr lang="ar-DZ" sz="1100" dirty="0" smtClean="0"/>
              <a:t>احترم اللوائح المعمول </a:t>
            </a:r>
            <a:r>
              <a:rPr lang="ar-DZ" sz="1100" dirty="0" err="1" smtClean="0"/>
              <a:t>بها</a:t>
            </a:r>
            <a:r>
              <a:rPr lang="fr-FR" sz="1100" dirty="0" smtClean="0"/>
              <a:t> </a:t>
            </a:r>
            <a:r>
              <a:rPr lang="fr-FR" sz="1100" b="1" i="1" dirty="0" smtClean="0"/>
              <a:t>-</a:t>
            </a:r>
            <a:endParaRPr lang="fr-FR" sz="1100" b="1" i="1" dirty="0"/>
          </a:p>
        </p:txBody>
      </p:sp>
      <p:sp>
        <p:nvSpPr>
          <p:cNvPr id="17" name="Rectangle 16"/>
          <p:cNvSpPr/>
          <p:nvPr/>
        </p:nvSpPr>
        <p:spPr>
          <a:xfrm>
            <a:off x="6661718" y="2928934"/>
            <a:ext cx="2268000" cy="261610"/>
          </a:xfrm>
          <a:prstGeom prst="rect">
            <a:avLst/>
          </a:prstGeom>
          <a:solidFill>
            <a:schemeClr val="accent6">
              <a:lumMod val="20000"/>
              <a:lumOff val="80000"/>
            </a:schemeClr>
          </a:solidFill>
        </p:spPr>
        <p:txBody>
          <a:bodyPr wrap="square">
            <a:spAutoFit/>
          </a:bodyPr>
          <a:lstStyle/>
          <a:p>
            <a:r>
              <a:rPr lang="fr-FR" sz="1100" dirty="0" smtClean="0"/>
              <a:t> </a:t>
            </a:r>
            <a:r>
              <a:rPr lang="ar-DZ" sz="1100" b="1" i="1" dirty="0" smtClean="0"/>
              <a:t>- </a:t>
            </a:r>
            <a:r>
              <a:rPr lang="ar-DZ" sz="1100" dirty="0" smtClean="0"/>
              <a:t> احترام كرامة ونزاهة أفراد المجتمع الجامعي  </a:t>
            </a:r>
            <a:endParaRPr lang="fr-FR" sz="1100" dirty="0"/>
          </a:p>
        </p:txBody>
      </p:sp>
      <p:sp>
        <p:nvSpPr>
          <p:cNvPr id="18" name="Rectangle 17"/>
          <p:cNvSpPr/>
          <p:nvPr/>
        </p:nvSpPr>
        <p:spPr>
          <a:xfrm>
            <a:off x="6373718" y="3381704"/>
            <a:ext cx="2556000" cy="261610"/>
          </a:xfrm>
          <a:prstGeom prst="rect">
            <a:avLst/>
          </a:prstGeom>
          <a:solidFill>
            <a:schemeClr val="accent6">
              <a:lumMod val="20000"/>
              <a:lumOff val="80000"/>
            </a:schemeClr>
          </a:solidFill>
        </p:spPr>
        <p:txBody>
          <a:bodyPr wrap="square">
            <a:spAutoFit/>
          </a:bodyPr>
          <a:lstStyle/>
          <a:p>
            <a:r>
              <a:rPr lang="ar-DZ" sz="1100" dirty="0" smtClean="0"/>
              <a:t> </a:t>
            </a:r>
            <a:r>
              <a:rPr lang="ar-DZ" sz="1100" b="1" i="1" dirty="0" smtClean="0"/>
              <a:t>-</a:t>
            </a:r>
            <a:r>
              <a:rPr lang="ar-DZ" sz="1100" dirty="0" smtClean="0"/>
              <a:t>  احترام حق أفراد المجتمع الجامعي في حرية التعبير </a:t>
            </a:r>
            <a:endParaRPr lang="fr-FR" sz="1100" dirty="0"/>
          </a:p>
        </p:txBody>
      </p:sp>
      <p:sp>
        <p:nvSpPr>
          <p:cNvPr id="19" name="Rectangle 18"/>
          <p:cNvSpPr/>
          <p:nvPr/>
        </p:nvSpPr>
        <p:spPr>
          <a:xfrm>
            <a:off x="7643834" y="3881770"/>
            <a:ext cx="1296000" cy="261610"/>
          </a:xfrm>
          <a:prstGeom prst="rect">
            <a:avLst/>
          </a:prstGeom>
          <a:solidFill>
            <a:schemeClr val="accent6">
              <a:lumMod val="20000"/>
              <a:lumOff val="80000"/>
            </a:schemeClr>
          </a:solidFill>
        </p:spPr>
        <p:txBody>
          <a:bodyPr wrap="square">
            <a:spAutoFit/>
          </a:bodyPr>
          <a:lstStyle/>
          <a:p>
            <a:r>
              <a:rPr lang="ar-DZ" sz="1100" b="1" i="1" dirty="0" smtClean="0"/>
              <a:t>- </a:t>
            </a:r>
            <a:r>
              <a:rPr lang="ar-DZ" sz="1100" dirty="0" smtClean="0"/>
              <a:t> احترم نتائج المداولات </a:t>
            </a:r>
            <a:endParaRPr lang="fr-FR" sz="1100" dirty="0"/>
          </a:p>
        </p:txBody>
      </p:sp>
      <p:sp>
        <p:nvSpPr>
          <p:cNvPr id="20" name="Rectangle 19"/>
          <p:cNvSpPr/>
          <p:nvPr/>
        </p:nvSpPr>
        <p:spPr>
          <a:xfrm>
            <a:off x="6409156" y="4388401"/>
            <a:ext cx="2556000" cy="677108"/>
          </a:xfrm>
          <a:prstGeom prst="rect">
            <a:avLst/>
          </a:prstGeom>
          <a:solidFill>
            <a:schemeClr val="accent6">
              <a:lumMod val="20000"/>
              <a:lumOff val="80000"/>
            </a:schemeClr>
          </a:solidFill>
        </p:spPr>
        <p:txBody>
          <a:bodyPr wrap="square">
            <a:spAutoFit/>
          </a:bodyPr>
          <a:lstStyle/>
          <a:p>
            <a:pPr algn="r">
              <a:spcAft>
                <a:spcPts val="300"/>
              </a:spcAft>
            </a:pPr>
            <a:r>
              <a:rPr lang="ar-DZ" sz="1100" b="1" i="1" dirty="0" smtClean="0"/>
              <a:t>-</a:t>
            </a:r>
            <a:r>
              <a:rPr lang="ar-DZ" sz="1100" dirty="0" smtClean="0"/>
              <a:t>  الالتزام بتقديم معلومات دقيقة عند التسجيل والوفاء</a:t>
            </a:r>
          </a:p>
          <a:p>
            <a:pPr algn="r">
              <a:spcAft>
                <a:spcPts val="300"/>
              </a:spcAft>
            </a:pPr>
            <a:r>
              <a:rPr lang="ar-DZ" sz="1100" dirty="0" smtClean="0"/>
              <a:t> بالالتزامات الإدارية تجاه المنشأة</a:t>
            </a:r>
            <a:endParaRPr lang="fr-FR" sz="1100" dirty="0" smtClean="0"/>
          </a:p>
          <a:p>
            <a:pPr algn="ctr">
              <a:spcAft>
                <a:spcPts val="300"/>
              </a:spcAft>
            </a:pPr>
            <a:r>
              <a:rPr lang="ar-DZ" sz="1100" dirty="0" smtClean="0"/>
              <a:t> </a:t>
            </a:r>
            <a:endParaRPr lang="fr-FR" sz="1100" dirty="0" smtClean="0"/>
          </a:p>
        </p:txBody>
      </p:sp>
      <p:sp>
        <p:nvSpPr>
          <p:cNvPr id="21" name="Rectangle 20"/>
          <p:cNvSpPr/>
          <p:nvPr/>
        </p:nvSpPr>
        <p:spPr>
          <a:xfrm>
            <a:off x="7237718" y="5500702"/>
            <a:ext cx="1692000" cy="261610"/>
          </a:xfrm>
          <a:prstGeom prst="rect">
            <a:avLst/>
          </a:prstGeom>
          <a:solidFill>
            <a:schemeClr val="accent6">
              <a:lumMod val="20000"/>
              <a:lumOff val="80000"/>
            </a:schemeClr>
          </a:solidFill>
        </p:spPr>
        <p:txBody>
          <a:bodyPr wrap="square">
            <a:spAutoFit/>
          </a:bodyPr>
          <a:lstStyle/>
          <a:p>
            <a:r>
              <a:rPr lang="ar-DZ" sz="1100" b="1" i="1" dirty="0" smtClean="0"/>
              <a:t>-</a:t>
            </a:r>
            <a:r>
              <a:rPr lang="ar-DZ" sz="1100" dirty="0" smtClean="0"/>
              <a:t>  لا تغش أبدًا أو تلجأ إلى الانتحال  </a:t>
            </a:r>
            <a:endParaRPr lang="fr-FR" sz="1100" dirty="0" smtClean="0"/>
          </a:p>
        </p:txBody>
      </p:sp>
      <p:sp>
        <p:nvSpPr>
          <p:cNvPr id="22" name="Rectangle 21"/>
          <p:cNvSpPr/>
          <p:nvPr/>
        </p:nvSpPr>
        <p:spPr>
          <a:xfrm>
            <a:off x="6517718" y="5929330"/>
            <a:ext cx="2412000" cy="469359"/>
          </a:xfrm>
          <a:prstGeom prst="rect">
            <a:avLst/>
          </a:prstGeom>
          <a:solidFill>
            <a:schemeClr val="accent6">
              <a:lumMod val="20000"/>
              <a:lumOff val="80000"/>
            </a:schemeClr>
          </a:solidFill>
        </p:spPr>
        <p:txBody>
          <a:bodyPr wrap="square">
            <a:spAutoFit/>
          </a:bodyPr>
          <a:lstStyle/>
          <a:p>
            <a:pPr>
              <a:spcAft>
                <a:spcPts val="300"/>
              </a:spcAft>
            </a:pPr>
            <a:r>
              <a:rPr lang="ar-DZ" sz="1100" b="1" i="1" dirty="0" smtClean="0"/>
              <a:t>- </a:t>
            </a:r>
            <a:r>
              <a:rPr lang="ar-DZ" sz="1100" dirty="0" smtClean="0"/>
              <a:t> الحفاظ على المباني </a:t>
            </a:r>
            <a:r>
              <a:rPr lang="ar-DZ" sz="1100" dirty="0" err="1" smtClean="0"/>
              <a:t>والادوات</a:t>
            </a:r>
            <a:r>
              <a:rPr lang="ar-DZ" sz="1100" dirty="0" smtClean="0"/>
              <a:t> المتاحة له واحترام</a:t>
            </a:r>
            <a:endParaRPr lang="fr-FR" sz="1100" dirty="0" smtClean="0"/>
          </a:p>
          <a:p>
            <a:r>
              <a:rPr lang="ar-DZ" sz="1100" dirty="0" smtClean="0"/>
              <a:t> قواعد السلامة والنظافة في جميع أنحاء المنشأة</a:t>
            </a:r>
            <a:endParaRPr lang="fr-FR" sz="1100" dirty="0" smtClean="0"/>
          </a:p>
        </p:txBody>
      </p:sp>
      <p:sp>
        <p:nvSpPr>
          <p:cNvPr id="23" name="Rectangle 22"/>
          <p:cNvSpPr/>
          <p:nvPr/>
        </p:nvSpPr>
        <p:spPr>
          <a:xfrm>
            <a:off x="6357950" y="5072074"/>
            <a:ext cx="2592000" cy="261610"/>
          </a:xfrm>
          <a:prstGeom prst="rect">
            <a:avLst/>
          </a:prstGeom>
          <a:solidFill>
            <a:schemeClr val="accent6">
              <a:lumMod val="20000"/>
              <a:lumOff val="80000"/>
            </a:schemeClr>
          </a:solidFill>
        </p:spPr>
        <p:txBody>
          <a:bodyPr wrap="square">
            <a:spAutoFit/>
          </a:bodyPr>
          <a:lstStyle/>
          <a:p>
            <a:r>
              <a:rPr lang="ar-DZ" sz="1100" b="1" i="1" dirty="0" smtClean="0"/>
              <a:t>-</a:t>
            </a:r>
            <a:r>
              <a:rPr lang="ar-DZ" sz="1100" dirty="0" smtClean="0"/>
              <a:t>  إظهار الكياسة والأخلاق الحميدة في جميع سلوكياتهم </a:t>
            </a:r>
            <a:endParaRPr lang="fr-FR" sz="1100" dirty="0" smtClean="0"/>
          </a:p>
        </p:txBody>
      </p:sp>
      <p:cxnSp>
        <p:nvCxnSpPr>
          <p:cNvPr id="24" name="Connecteur droit 23"/>
          <p:cNvCxnSpPr/>
          <p:nvPr/>
        </p:nvCxnSpPr>
        <p:spPr>
          <a:xfrm rot="5400000">
            <a:off x="4181635" y="4538834"/>
            <a:ext cx="392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697718" y="1071546"/>
            <a:ext cx="2232000" cy="252000"/>
          </a:xfrm>
          <a:prstGeom prst="rect">
            <a:avLst/>
          </a:prstGeom>
          <a:solidFill>
            <a:schemeClr val="accent6">
              <a:lumMod val="20000"/>
              <a:lumOff val="80000"/>
            </a:schemeClr>
          </a:solidFill>
        </p:spPr>
        <p:txBody>
          <a:bodyPr wrap="none">
            <a:spAutoFit/>
          </a:bodyPr>
          <a:lstStyle/>
          <a:p>
            <a:r>
              <a:rPr lang="ar-DZ" sz="1100" b="1" dirty="0" smtClean="0">
                <a:solidFill>
                  <a:srgbClr val="FF0000"/>
                </a:solidFill>
              </a:rPr>
              <a:t>حقوق والتزامات الموظفین الإداریین والتقنیین </a:t>
            </a:r>
            <a:endParaRPr lang="fr-FR" sz="1100" dirty="0">
              <a:solidFill>
                <a:srgbClr val="FF0000"/>
              </a:solidFill>
            </a:endParaRPr>
          </a:p>
        </p:txBody>
      </p:sp>
      <p:pic>
        <p:nvPicPr>
          <p:cNvPr id="6146" name="Picture 2" descr="Initiation au droit niveau 1 – Univ-Educ | Education Universitaire"/>
          <p:cNvPicPr>
            <a:picLocks noChangeAspect="1" noChangeArrowheads="1"/>
          </p:cNvPicPr>
          <p:nvPr/>
        </p:nvPicPr>
        <p:blipFill>
          <a:blip r:embed="rId3"/>
          <a:srcRect/>
          <a:stretch>
            <a:fillRect/>
          </a:stretch>
        </p:blipFill>
        <p:spPr bwMode="auto">
          <a:xfrm>
            <a:off x="5500694" y="1571612"/>
            <a:ext cx="1292910" cy="857256"/>
          </a:xfrm>
          <a:prstGeom prst="rect">
            <a:avLst/>
          </a:prstGeom>
          <a:noFill/>
        </p:spPr>
      </p:pic>
      <p:sp>
        <p:nvSpPr>
          <p:cNvPr id="26" name="Rectangle 25"/>
          <p:cNvSpPr/>
          <p:nvPr/>
        </p:nvSpPr>
        <p:spPr>
          <a:xfrm>
            <a:off x="616528" y="214290"/>
            <a:ext cx="7956000" cy="288000"/>
          </a:xfrm>
          <a:prstGeom prst="rect">
            <a:avLst/>
          </a:prstGeom>
          <a:solidFill>
            <a:schemeClr val="accent3">
              <a:lumMod val="20000"/>
              <a:lumOff val="80000"/>
            </a:schemeClr>
          </a:solidFill>
        </p:spPr>
        <p:txBody>
          <a:bodyPr wrap="square">
            <a:spAutoFit/>
          </a:bodyPr>
          <a:lstStyle/>
          <a:p>
            <a:pPr algn="ctr">
              <a:spcAft>
                <a:spcPts val="1200"/>
              </a:spcAft>
            </a:pPr>
            <a:r>
              <a:rPr lang="fr-FR" sz="1300" b="1" dirty="0" smtClean="0">
                <a:ea typeface="Times New Roman" pitchFamily="18" charset="0"/>
                <a:cs typeface="Times New Roman" pitchFamily="18" charset="0"/>
              </a:rPr>
              <a:t>CHAP. II :</a:t>
            </a:r>
            <a:r>
              <a:rPr lang="fr-FR" sz="1300" dirty="0" smtClean="0">
                <a:ea typeface="Times New Roman" pitchFamily="18" charset="0"/>
                <a:cs typeface="Arial" pitchFamily="34" charset="0"/>
              </a:rPr>
              <a:t> </a:t>
            </a:r>
            <a:r>
              <a:rPr lang="fr-FR" sz="1300" b="1" dirty="0" smtClean="0">
                <a:ea typeface="Times New Roman" pitchFamily="18" charset="0"/>
                <a:cs typeface="Times New Roman" pitchFamily="18" charset="0"/>
              </a:rPr>
              <a:t>RAPPEL SUR LA CHARTE DE DÉONTOLOGIE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ET D’ÉTHIQUE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UNIVERSITAIRES</a:t>
            </a:r>
          </a:p>
          <a:p>
            <a:pPr lvl="0" algn="ctr" eaLnBrk="0" fontAlgn="base" hangingPunct="0">
              <a:spcBef>
                <a:spcPct val="0"/>
              </a:spcBef>
              <a:spcAft>
                <a:spcPts val="600"/>
              </a:spcAft>
            </a:pPr>
            <a:endParaRPr lang="fr-FR" sz="1400" b="1" dirty="0" smtClean="0">
              <a:ea typeface="Times New Roman" pitchFamily="18" charset="0"/>
              <a:cs typeface="Times New Roman" pitchFamily="18" charset="0"/>
            </a:endParaRPr>
          </a:p>
        </p:txBody>
      </p:sp>
      <p:sp>
        <p:nvSpPr>
          <p:cNvPr id="27" name="Rectangle 2"/>
          <p:cNvSpPr>
            <a:spLocks noChangeArrowheads="1"/>
          </p:cNvSpPr>
          <p:nvPr/>
        </p:nvSpPr>
        <p:spPr bwMode="auto">
          <a:xfrm>
            <a:off x="214282" y="642918"/>
            <a:ext cx="6588000" cy="2616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100" b="1" dirty="0" smtClean="0"/>
              <a:t>II.3. DROITS ET OBLIGATIONS DES MEMBRES DE LA COMMUNAUTE UNIVERSITAIRE</a:t>
            </a:r>
            <a:endParaRPr lang="fr-FR" sz="11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36</a:t>
            </a:fld>
            <a:endParaRPr lang="fr-FR"/>
          </a:p>
        </p:txBody>
      </p:sp>
      <p:sp>
        <p:nvSpPr>
          <p:cNvPr id="6" name="Rectangle 5"/>
          <p:cNvSpPr/>
          <p:nvPr/>
        </p:nvSpPr>
        <p:spPr>
          <a:xfrm>
            <a:off x="180000" y="1071546"/>
            <a:ext cx="5508000" cy="276999"/>
          </a:xfrm>
          <a:prstGeom prst="rect">
            <a:avLst/>
          </a:prstGeom>
          <a:solidFill>
            <a:schemeClr val="accent3">
              <a:lumMod val="20000"/>
              <a:lumOff val="80000"/>
            </a:schemeClr>
          </a:solidFill>
          <a:ln>
            <a:solidFill>
              <a:schemeClr val="bg1"/>
            </a:solidFill>
          </a:ln>
        </p:spPr>
        <p:txBody>
          <a:bodyPr wrap="square">
            <a:spAutoFit/>
          </a:bodyPr>
          <a:lstStyle/>
          <a:p>
            <a:r>
              <a:rPr lang="fr-FR" sz="1200" b="1" dirty="0" smtClean="0">
                <a:solidFill>
                  <a:srgbClr val="FF0000"/>
                </a:solidFill>
              </a:rPr>
              <a:t>II.3.3. Les droits et devoirs du personnel administratif et technique</a:t>
            </a:r>
            <a:endParaRPr lang="fr-FR" sz="1200" dirty="0" smtClean="0">
              <a:solidFill>
                <a:srgbClr val="FF0000"/>
              </a:solidFill>
            </a:endParaRPr>
          </a:p>
        </p:txBody>
      </p:sp>
      <p:sp>
        <p:nvSpPr>
          <p:cNvPr id="8" name="Rectangle avec flèche vers le bas 7"/>
          <p:cNvSpPr/>
          <p:nvPr/>
        </p:nvSpPr>
        <p:spPr>
          <a:xfrm>
            <a:off x="285720" y="3461628"/>
            <a:ext cx="5040000" cy="396000"/>
          </a:xfrm>
          <a:prstGeom prst="downArrowCallout">
            <a:avLst/>
          </a:prstGeom>
          <a:solidFill>
            <a:schemeClr val="accent3">
              <a:lumMod val="60000"/>
              <a:lumOff val="40000"/>
            </a:schemeClr>
          </a:solidFill>
          <a:ln w="3175">
            <a:solidFill>
              <a:schemeClr val="tx1"/>
            </a:solidFill>
          </a:ln>
        </p:spPr>
        <p:txBody>
          <a:bodyPr wrap="square">
            <a:spAutoFit/>
          </a:bodyPr>
          <a:lstStyle/>
          <a:p>
            <a:r>
              <a:rPr lang="fr-FR" sz="1200" b="1" dirty="0" smtClean="0">
                <a:solidFill>
                  <a:srgbClr val="FF0000"/>
                </a:solidFill>
              </a:rPr>
              <a:t>DROITS DU PERSONNEL  ADMINISTRATIF  ET  TECHNIQUE</a:t>
            </a:r>
          </a:p>
        </p:txBody>
      </p:sp>
      <p:sp>
        <p:nvSpPr>
          <p:cNvPr id="11" name="Rectangle 10"/>
          <p:cNvSpPr/>
          <p:nvPr/>
        </p:nvSpPr>
        <p:spPr>
          <a:xfrm>
            <a:off x="142844" y="6357958"/>
            <a:ext cx="8820000"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avec flèche vers le bas 13"/>
          <p:cNvSpPr/>
          <p:nvPr/>
        </p:nvSpPr>
        <p:spPr>
          <a:xfrm>
            <a:off x="6378776" y="3461628"/>
            <a:ext cx="1959191" cy="396000"/>
          </a:xfrm>
          <a:prstGeom prst="downArrowCallout">
            <a:avLst/>
          </a:prstGeom>
          <a:solidFill>
            <a:schemeClr val="accent6">
              <a:lumMod val="40000"/>
              <a:lumOff val="60000"/>
            </a:schemeClr>
          </a:solidFill>
          <a:ln w="3175">
            <a:solidFill>
              <a:schemeClr val="tx1"/>
            </a:solidFill>
          </a:ln>
        </p:spPr>
        <p:txBody>
          <a:bodyPr wrap="none">
            <a:spAutoFit/>
          </a:bodyPr>
          <a:lstStyle/>
          <a:p>
            <a:r>
              <a:rPr lang="ar-DZ" sz="1200" b="1" dirty="0" smtClean="0">
                <a:solidFill>
                  <a:srgbClr val="FF0000"/>
                </a:solidFill>
              </a:rPr>
              <a:t>حقوق الموظفین الإداریین والتقنیین </a:t>
            </a:r>
            <a:endParaRPr lang="fr-FR" sz="1200" dirty="0">
              <a:solidFill>
                <a:srgbClr val="FF0000"/>
              </a:solidFill>
            </a:endParaRPr>
          </a:p>
        </p:txBody>
      </p:sp>
      <p:sp>
        <p:nvSpPr>
          <p:cNvPr id="16" name="Rectangle 15"/>
          <p:cNvSpPr/>
          <p:nvPr/>
        </p:nvSpPr>
        <p:spPr>
          <a:xfrm>
            <a:off x="6697718" y="1071546"/>
            <a:ext cx="2232000" cy="252000"/>
          </a:xfrm>
          <a:prstGeom prst="rect">
            <a:avLst/>
          </a:prstGeom>
          <a:solidFill>
            <a:schemeClr val="accent6">
              <a:lumMod val="20000"/>
              <a:lumOff val="80000"/>
            </a:schemeClr>
          </a:solidFill>
        </p:spPr>
        <p:txBody>
          <a:bodyPr wrap="none">
            <a:spAutoFit/>
          </a:bodyPr>
          <a:lstStyle/>
          <a:p>
            <a:r>
              <a:rPr lang="ar-DZ" sz="1100" b="1" dirty="0" smtClean="0">
                <a:solidFill>
                  <a:srgbClr val="FF0000"/>
                </a:solidFill>
              </a:rPr>
              <a:t>حقوق والتزامات الموظفین الإداریین والتقنیین </a:t>
            </a:r>
            <a:endParaRPr lang="fr-FR" sz="1100" dirty="0">
              <a:solidFill>
                <a:srgbClr val="FF0000"/>
              </a:solidFill>
            </a:endParaRPr>
          </a:p>
        </p:txBody>
      </p:sp>
      <p:sp>
        <p:nvSpPr>
          <p:cNvPr id="7" name="Rectangle 6"/>
          <p:cNvSpPr/>
          <p:nvPr/>
        </p:nvSpPr>
        <p:spPr>
          <a:xfrm>
            <a:off x="426942" y="4051710"/>
            <a:ext cx="4788000" cy="2592000"/>
          </a:xfrm>
          <a:prstGeom prst="rect">
            <a:avLst/>
          </a:prstGeom>
          <a:solidFill>
            <a:schemeClr val="accent3">
              <a:lumMod val="20000"/>
              <a:lumOff val="80000"/>
            </a:schemeClr>
          </a:solidFill>
        </p:spPr>
        <p:txBody>
          <a:bodyPr wrap="square">
            <a:spAutoFit/>
          </a:bodyPr>
          <a:lstStyle/>
          <a:p>
            <a:pPr lvl="0">
              <a:spcAft>
                <a:spcPts val="300"/>
              </a:spcAft>
              <a:buFont typeface="Wingdings" pitchFamily="2" charset="2"/>
              <a:buChar char="v"/>
            </a:pPr>
            <a:r>
              <a:rPr lang="fr-FR" sz="1300" i="1" dirty="0" smtClean="0"/>
              <a:t>   </a:t>
            </a:r>
            <a:r>
              <a:rPr lang="fr-FR" sz="1100" i="1" dirty="0" smtClean="0"/>
              <a:t>Le personnel administratif et technique doit être traité avec respect,</a:t>
            </a:r>
            <a:endParaRPr lang="ar-DZ" sz="1100" i="1" dirty="0" smtClean="0"/>
          </a:p>
          <a:p>
            <a:pPr lvl="0">
              <a:spcAft>
                <a:spcPts val="300"/>
              </a:spcAft>
            </a:pPr>
            <a:r>
              <a:rPr lang="ar-DZ" sz="1100" i="1" dirty="0" smtClean="0"/>
              <a:t>       </a:t>
            </a:r>
            <a:r>
              <a:rPr lang="fr-FR" sz="1100" i="1" dirty="0" smtClean="0"/>
              <a:t>considération et équité au même titre</a:t>
            </a:r>
            <a:r>
              <a:rPr lang="ar-DZ" sz="1100" i="1" dirty="0" smtClean="0"/>
              <a:t> </a:t>
            </a:r>
            <a:r>
              <a:rPr lang="fr-FR" sz="1100" i="1" dirty="0" smtClean="0"/>
              <a:t>que l’ensemble des acteurs de</a:t>
            </a:r>
            <a:endParaRPr lang="ar-DZ" sz="1100" i="1" dirty="0" smtClean="0"/>
          </a:p>
          <a:p>
            <a:pPr lvl="0">
              <a:spcAft>
                <a:spcPts val="1200"/>
              </a:spcAft>
            </a:pPr>
            <a:r>
              <a:rPr lang="ar-DZ" sz="1100" i="1" dirty="0" smtClean="0"/>
              <a:t>       </a:t>
            </a:r>
            <a:r>
              <a:rPr lang="fr-FR" sz="1100" i="1" dirty="0" smtClean="0"/>
              <a:t>l’enseignement supérieur</a:t>
            </a:r>
            <a:r>
              <a:rPr lang="fr-FR" sz="1200" i="1" dirty="0" smtClean="0"/>
              <a:t> </a:t>
            </a:r>
          </a:p>
          <a:p>
            <a:pPr lvl="0">
              <a:spcAft>
                <a:spcPts val="300"/>
              </a:spcAft>
              <a:buFont typeface="Wingdings" pitchFamily="2" charset="2"/>
              <a:buChar char="v"/>
            </a:pPr>
            <a:r>
              <a:rPr lang="fr-FR" sz="1300" i="1" dirty="0" smtClean="0"/>
              <a:t>   </a:t>
            </a:r>
            <a:r>
              <a:rPr lang="fr-FR" sz="1100" i="1" dirty="0" smtClean="0"/>
              <a:t>Il a droit, lors des examens de recrutement, de l’évaluation, de</a:t>
            </a:r>
          </a:p>
          <a:p>
            <a:pPr lvl="0">
              <a:spcAft>
                <a:spcPts val="1200"/>
              </a:spcAft>
            </a:pPr>
            <a:r>
              <a:rPr lang="fr-FR" sz="1100" i="1" dirty="0" smtClean="0"/>
              <a:t>        nominations et de promotion, à un traitement objectif et impartial</a:t>
            </a:r>
            <a:endParaRPr lang="fr-FR" sz="1200" i="1" dirty="0" smtClean="0"/>
          </a:p>
          <a:p>
            <a:pPr lvl="0">
              <a:spcAft>
                <a:spcPts val="300"/>
              </a:spcAft>
              <a:buFont typeface="Wingdings" pitchFamily="2" charset="2"/>
              <a:buChar char="v"/>
            </a:pPr>
            <a:r>
              <a:rPr lang="fr-FR" sz="1300" i="1" dirty="0" smtClean="0"/>
              <a:t>   </a:t>
            </a:r>
            <a:r>
              <a:rPr lang="fr-FR" sz="1100" i="1" dirty="0" smtClean="0"/>
              <a:t>Il ne doit subir aucun harcèlement ni aucune discrimination dans </a:t>
            </a:r>
          </a:p>
          <a:p>
            <a:pPr lvl="0">
              <a:spcAft>
                <a:spcPts val="1200"/>
              </a:spcAft>
            </a:pPr>
            <a:r>
              <a:rPr lang="fr-FR" sz="1100" i="1" dirty="0" smtClean="0"/>
              <a:t>       l’évolution de sa carrière</a:t>
            </a:r>
          </a:p>
          <a:p>
            <a:pPr lvl="0">
              <a:spcAft>
                <a:spcPts val="300"/>
              </a:spcAft>
              <a:buFont typeface="Wingdings" pitchFamily="2" charset="2"/>
              <a:buChar char="v"/>
            </a:pPr>
            <a:r>
              <a:rPr lang="fr-FR" sz="1300" i="1" dirty="0" smtClean="0"/>
              <a:t>   </a:t>
            </a:r>
            <a:r>
              <a:rPr lang="fr-FR" sz="1050" i="1" dirty="0" smtClean="0"/>
              <a:t>Il bénéficie de conditions adéquates  qui lui permettent d’accomplir au</a:t>
            </a:r>
          </a:p>
          <a:p>
            <a:pPr lvl="0">
              <a:spcAft>
                <a:spcPts val="300"/>
              </a:spcAft>
            </a:pPr>
            <a:r>
              <a:rPr lang="fr-FR" sz="1050" i="1" dirty="0" smtClean="0"/>
              <a:t>        mieux sa mission et, à ce titre, il bénéficie des dispositifs de formation </a:t>
            </a:r>
          </a:p>
          <a:p>
            <a:pPr lvl="0">
              <a:spcAft>
                <a:spcPts val="300"/>
              </a:spcAft>
            </a:pPr>
            <a:r>
              <a:rPr lang="fr-FR" sz="1050" i="1" dirty="0" smtClean="0"/>
              <a:t>         continue et d’amélioration constante de ses qualifications </a:t>
            </a:r>
          </a:p>
          <a:p>
            <a:pPr lvl="0">
              <a:spcAft>
                <a:spcPts val="300"/>
              </a:spcAft>
            </a:pPr>
            <a:r>
              <a:rPr lang="fr-FR" sz="1050" i="1" dirty="0" smtClean="0"/>
              <a:t>        </a:t>
            </a:r>
          </a:p>
          <a:p>
            <a:pPr lvl="0">
              <a:spcAft>
                <a:spcPts val="300"/>
              </a:spcAft>
            </a:pPr>
            <a:r>
              <a:rPr lang="fr-FR" sz="1050" i="1" dirty="0" smtClean="0"/>
              <a:t>        </a:t>
            </a:r>
          </a:p>
        </p:txBody>
      </p:sp>
      <p:sp>
        <p:nvSpPr>
          <p:cNvPr id="15" name="Rectangle 14"/>
          <p:cNvSpPr/>
          <p:nvPr/>
        </p:nvSpPr>
        <p:spPr>
          <a:xfrm>
            <a:off x="5786446" y="4051710"/>
            <a:ext cx="3132000" cy="2520000"/>
          </a:xfrm>
          <a:prstGeom prst="rect">
            <a:avLst/>
          </a:prstGeom>
          <a:solidFill>
            <a:schemeClr val="accent6">
              <a:lumMod val="20000"/>
              <a:lumOff val="80000"/>
            </a:schemeClr>
          </a:solidFill>
        </p:spPr>
        <p:txBody>
          <a:bodyPr wrap="square">
            <a:spAutoFit/>
          </a:bodyPr>
          <a:lstStyle/>
          <a:p>
            <a:pPr algn="r">
              <a:spcAft>
                <a:spcPts val="300"/>
              </a:spcAft>
            </a:pPr>
            <a:r>
              <a:rPr lang="ar-DZ" sz="1050" dirty="0" smtClean="0"/>
              <a:t> </a:t>
            </a:r>
            <a:r>
              <a:rPr lang="ar-DZ" sz="1050" b="1" i="1" dirty="0" smtClean="0"/>
              <a:t>-</a:t>
            </a:r>
            <a:r>
              <a:rPr lang="ar-DZ" sz="1050" dirty="0" smtClean="0"/>
              <a:t>  يجب التعامل مع الموظفين الإداريين والتقنيين باحترام ،  </a:t>
            </a:r>
          </a:p>
          <a:p>
            <a:pPr algn="r"/>
            <a:r>
              <a:rPr lang="ar-DZ" sz="1050" dirty="0" smtClean="0"/>
              <a:t> ومراعاة ، ومساواة مثلهم مثل جميع الممثلين في التعليم العالي</a:t>
            </a:r>
            <a:endParaRPr lang="fr-FR" sz="1050" dirty="0"/>
          </a:p>
        </p:txBody>
      </p:sp>
      <p:sp>
        <p:nvSpPr>
          <p:cNvPr id="17" name="Rectangle 16"/>
          <p:cNvSpPr/>
          <p:nvPr/>
        </p:nvSpPr>
        <p:spPr>
          <a:xfrm>
            <a:off x="6143636" y="4760980"/>
            <a:ext cx="2753422" cy="453970"/>
          </a:xfrm>
          <a:prstGeom prst="rect">
            <a:avLst/>
          </a:prstGeom>
          <a:solidFill>
            <a:schemeClr val="accent6">
              <a:lumMod val="20000"/>
              <a:lumOff val="80000"/>
            </a:schemeClr>
          </a:solidFill>
        </p:spPr>
        <p:txBody>
          <a:bodyPr wrap="square">
            <a:spAutoFit/>
          </a:bodyPr>
          <a:lstStyle/>
          <a:p>
            <a:pPr algn="r">
              <a:spcAft>
                <a:spcPts val="300"/>
              </a:spcAft>
            </a:pPr>
            <a:r>
              <a:rPr lang="ar-DZ" sz="1050" b="1" i="1" dirty="0" smtClean="0"/>
              <a:t>-</a:t>
            </a:r>
            <a:r>
              <a:rPr lang="ar-DZ" sz="1050" dirty="0" smtClean="0"/>
              <a:t>  يحق له أثناء امتحانات التوظيف ، التقييم والتعيينات  </a:t>
            </a:r>
          </a:p>
          <a:p>
            <a:pPr algn="r">
              <a:spcAft>
                <a:spcPts val="300"/>
              </a:spcAft>
            </a:pPr>
            <a:r>
              <a:rPr lang="ar-DZ" sz="1050" dirty="0" smtClean="0"/>
              <a:t>والترقية إلى معاملة موضوعية ونزيهة</a:t>
            </a:r>
            <a:endParaRPr lang="fr-FR" sz="1050" dirty="0" smtClean="0"/>
          </a:p>
        </p:txBody>
      </p:sp>
      <p:sp>
        <p:nvSpPr>
          <p:cNvPr id="18" name="Rectangle 17"/>
          <p:cNvSpPr/>
          <p:nvPr/>
        </p:nvSpPr>
        <p:spPr>
          <a:xfrm>
            <a:off x="6337718" y="5355567"/>
            <a:ext cx="2592000" cy="430887"/>
          </a:xfrm>
          <a:prstGeom prst="rect">
            <a:avLst/>
          </a:prstGeom>
          <a:solidFill>
            <a:schemeClr val="accent6">
              <a:lumMod val="20000"/>
              <a:lumOff val="80000"/>
            </a:schemeClr>
          </a:solidFill>
        </p:spPr>
        <p:txBody>
          <a:bodyPr wrap="square">
            <a:spAutoFit/>
          </a:bodyPr>
          <a:lstStyle/>
          <a:p>
            <a:pPr algn="just"/>
            <a:r>
              <a:rPr lang="ar-DZ" sz="1100" dirty="0" smtClean="0"/>
              <a:t> </a:t>
            </a:r>
            <a:r>
              <a:rPr lang="ar-DZ" sz="1100" b="1" i="1" dirty="0" smtClean="0"/>
              <a:t>- </a:t>
            </a:r>
            <a:r>
              <a:rPr lang="ar-DZ" sz="1100" dirty="0" smtClean="0"/>
              <a:t> يجب ألا يتعرض الموظفون الإداريون والفنيون لأي </a:t>
            </a:r>
          </a:p>
          <a:p>
            <a:pPr algn="just"/>
            <a:r>
              <a:rPr lang="ar-DZ" sz="1100" dirty="0" smtClean="0"/>
              <a:t> مضايقات أو لأي تمييز في التطوير الوظيفي          </a:t>
            </a:r>
            <a:endParaRPr lang="fr-FR" sz="1100" dirty="0" smtClean="0"/>
          </a:p>
        </p:txBody>
      </p:sp>
      <p:sp>
        <p:nvSpPr>
          <p:cNvPr id="20" name="Rectangle 19"/>
          <p:cNvSpPr/>
          <p:nvPr/>
        </p:nvSpPr>
        <p:spPr>
          <a:xfrm>
            <a:off x="5797718" y="5918246"/>
            <a:ext cx="3132000" cy="684000"/>
          </a:xfrm>
          <a:prstGeom prst="rect">
            <a:avLst/>
          </a:prstGeom>
          <a:solidFill>
            <a:schemeClr val="accent6">
              <a:lumMod val="20000"/>
              <a:lumOff val="80000"/>
            </a:schemeClr>
          </a:solidFill>
        </p:spPr>
        <p:txBody>
          <a:bodyPr wrap="square">
            <a:spAutoFit/>
          </a:bodyPr>
          <a:lstStyle/>
          <a:p>
            <a:pPr algn="r">
              <a:spcAft>
                <a:spcPts val="300"/>
              </a:spcAft>
            </a:pPr>
            <a:r>
              <a:rPr lang="fr-FR" sz="1050" dirty="0" smtClean="0"/>
              <a:t> </a:t>
            </a:r>
            <a:r>
              <a:rPr lang="ar-DZ" sz="1050" dirty="0" smtClean="0"/>
              <a:t>يستفيد الموظفون الإداريون والفنيون من الظروف الملائمة التي      </a:t>
            </a:r>
            <a:r>
              <a:rPr lang="fr-FR" sz="1050" dirty="0" smtClean="0"/>
              <a:t>  </a:t>
            </a:r>
            <a:r>
              <a:rPr lang="fr-FR" sz="1050" b="1" i="1" dirty="0" smtClean="0"/>
              <a:t>-</a:t>
            </a:r>
            <a:endParaRPr lang="ar-DZ" sz="1050" b="1" i="1" dirty="0" smtClean="0"/>
          </a:p>
          <a:p>
            <a:pPr algn="r">
              <a:spcAft>
                <a:spcPts val="300"/>
              </a:spcAft>
            </a:pPr>
            <a:r>
              <a:rPr lang="ar-DZ" sz="1050" dirty="0" smtClean="0"/>
              <a:t>تمكنهم من إنجاز مهمتهم على أفضل وجه ، وبالتالي فهم يستفيدون </a:t>
            </a:r>
          </a:p>
          <a:p>
            <a:pPr algn="r"/>
            <a:r>
              <a:rPr lang="ar-DZ" sz="1050" dirty="0" smtClean="0"/>
              <a:t>من أنظمة التدريب المستمر والتحسين المستمر لمؤهلاتهم</a:t>
            </a:r>
            <a:endParaRPr lang="fr-FR" sz="1050" dirty="0"/>
          </a:p>
        </p:txBody>
      </p:sp>
      <p:cxnSp>
        <p:nvCxnSpPr>
          <p:cNvPr id="21" name="Connecteur droit 20"/>
          <p:cNvCxnSpPr/>
          <p:nvPr/>
        </p:nvCxnSpPr>
        <p:spPr>
          <a:xfrm rot="5400000">
            <a:off x="4258132" y="5326900"/>
            <a:ext cx="262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à coins arrondis 21"/>
          <p:cNvSpPr/>
          <p:nvPr/>
        </p:nvSpPr>
        <p:spPr>
          <a:xfrm>
            <a:off x="765554" y="1500174"/>
            <a:ext cx="2592000" cy="468000"/>
          </a:xfrm>
          <a:prstGeom prst="roundRect">
            <a:avLst/>
          </a:prstGeom>
          <a:solidFill>
            <a:schemeClr val="accent3">
              <a:lumMod val="60000"/>
              <a:lumOff val="40000"/>
            </a:schemeClr>
          </a:solidFill>
          <a:ln>
            <a:solidFill>
              <a:schemeClr val="bg1"/>
            </a:solidFill>
          </a:ln>
        </p:spPr>
        <p:txBody>
          <a:bodyPr wrap="square">
            <a:spAutoFit/>
          </a:bodyPr>
          <a:lstStyle/>
          <a:p>
            <a:pPr algn="ctr">
              <a:spcAft>
                <a:spcPts val="300"/>
              </a:spcAft>
            </a:pPr>
            <a:r>
              <a:rPr lang="fr-FR" sz="1050" dirty="0" smtClean="0"/>
              <a:t>L’enseignant-chercheur et l’étudiant ne </a:t>
            </a:r>
            <a:endParaRPr lang="ar-DZ" sz="1050" dirty="0" smtClean="0"/>
          </a:p>
          <a:p>
            <a:pPr algn="ctr">
              <a:spcAft>
                <a:spcPts val="300"/>
              </a:spcAft>
            </a:pPr>
            <a:r>
              <a:rPr lang="fr-FR" sz="1050" dirty="0" smtClean="0"/>
              <a:t>sont pas les seuls acteurs de l’Université </a:t>
            </a:r>
          </a:p>
        </p:txBody>
      </p:sp>
      <p:sp>
        <p:nvSpPr>
          <p:cNvPr id="24" name="Rectangle à coins arrondis 23"/>
          <p:cNvSpPr/>
          <p:nvPr/>
        </p:nvSpPr>
        <p:spPr>
          <a:xfrm>
            <a:off x="258182" y="2316372"/>
            <a:ext cx="3528000" cy="684000"/>
          </a:xfrm>
          <a:prstGeom prst="roundRect">
            <a:avLst/>
          </a:prstGeom>
          <a:solidFill>
            <a:schemeClr val="accent3">
              <a:lumMod val="60000"/>
              <a:lumOff val="40000"/>
            </a:schemeClr>
          </a:solidFill>
          <a:ln>
            <a:solidFill>
              <a:schemeClr val="bg1"/>
            </a:solidFill>
          </a:ln>
        </p:spPr>
        <p:txBody>
          <a:bodyPr wrap="square">
            <a:spAutoFit/>
          </a:bodyPr>
          <a:lstStyle/>
          <a:p>
            <a:pPr algn="ctr">
              <a:spcAft>
                <a:spcPts val="300"/>
              </a:spcAft>
            </a:pPr>
            <a:r>
              <a:rPr lang="fr-FR" sz="1050" dirty="0" smtClean="0"/>
              <a:t>Ils sont étroitement associés au personnel administratif </a:t>
            </a:r>
            <a:endParaRPr lang="ar-DZ" sz="1050" dirty="0" smtClean="0"/>
          </a:p>
          <a:p>
            <a:pPr algn="ctr">
              <a:spcAft>
                <a:spcPts val="300"/>
              </a:spcAft>
            </a:pPr>
            <a:r>
              <a:rPr lang="fr-FR" sz="1050" dirty="0" smtClean="0"/>
              <a:t>et technique des établissements qui, tout comme eux, </a:t>
            </a:r>
            <a:endParaRPr lang="ar-DZ" sz="1050" dirty="0" smtClean="0"/>
          </a:p>
          <a:p>
            <a:pPr algn="ctr">
              <a:spcAft>
                <a:spcPts val="300"/>
              </a:spcAft>
            </a:pPr>
            <a:r>
              <a:rPr lang="fr-FR" sz="1050" dirty="0" smtClean="0"/>
              <a:t>a des droits qu’accompagnent des obligations</a:t>
            </a:r>
            <a:endParaRPr lang="fr-FR" sz="1050" dirty="0"/>
          </a:p>
        </p:txBody>
      </p:sp>
      <p:sp>
        <p:nvSpPr>
          <p:cNvPr id="26" name="Rectangle à coins arrondis 25"/>
          <p:cNvSpPr/>
          <p:nvPr/>
        </p:nvSpPr>
        <p:spPr>
          <a:xfrm>
            <a:off x="5929322" y="1571612"/>
            <a:ext cx="2772000" cy="252000"/>
          </a:xfrm>
          <a:prstGeom prst="roundRect">
            <a:avLst/>
          </a:prstGeom>
          <a:solidFill>
            <a:schemeClr val="accent6">
              <a:lumMod val="60000"/>
              <a:lumOff val="40000"/>
            </a:schemeClr>
          </a:solidFill>
        </p:spPr>
        <p:txBody>
          <a:bodyPr wrap="none">
            <a:spAutoFit/>
          </a:bodyPr>
          <a:lstStyle/>
          <a:p>
            <a:r>
              <a:rPr lang="ar-DZ" sz="1100" dirty="0" smtClean="0"/>
              <a:t> الأستاذ-الباحث  والطالب ليسا الفاعلين الوحيدين في الجامعة</a:t>
            </a:r>
            <a:endParaRPr lang="fr-FR" sz="1100" dirty="0"/>
          </a:p>
        </p:txBody>
      </p:sp>
      <p:sp>
        <p:nvSpPr>
          <p:cNvPr id="28" name="Flèche vers le bas 27"/>
          <p:cNvSpPr/>
          <p:nvPr/>
        </p:nvSpPr>
        <p:spPr>
          <a:xfrm>
            <a:off x="1857356" y="2071678"/>
            <a:ext cx="357190" cy="142876"/>
          </a:xfrm>
          <a:prstGeom prst="downArrow">
            <a:avLst/>
          </a:prstGeom>
          <a:solidFill>
            <a:schemeClr val="accent3">
              <a:lumMod val="60000"/>
              <a:lumOff val="4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9" name="Flèche vers le bas 28"/>
          <p:cNvSpPr/>
          <p:nvPr/>
        </p:nvSpPr>
        <p:spPr>
          <a:xfrm>
            <a:off x="7143768" y="2000240"/>
            <a:ext cx="357190" cy="142876"/>
          </a:xfrm>
          <a:prstGeom prst="downArrow">
            <a:avLst/>
          </a:prstGeom>
          <a:solidFill>
            <a:schemeClr val="accent6">
              <a:lumMod val="60000"/>
              <a:lumOff val="4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7" name="Rectangle à coins arrondis 26"/>
          <p:cNvSpPr/>
          <p:nvPr/>
        </p:nvSpPr>
        <p:spPr>
          <a:xfrm>
            <a:off x="5857884" y="2318058"/>
            <a:ext cx="2880000" cy="468000"/>
          </a:xfrm>
          <a:prstGeom prst="roundRect">
            <a:avLst/>
          </a:prstGeom>
          <a:solidFill>
            <a:schemeClr val="accent6">
              <a:lumMod val="60000"/>
              <a:lumOff val="40000"/>
            </a:schemeClr>
          </a:solidFill>
        </p:spPr>
        <p:txBody>
          <a:bodyPr>
            <a:spAutoFit/>
          </a:bodyPr>
          <a:lstStyle/>
          <a:p>
            <a:pPr algn="ctr">
              <a:spcAft>
                <a:spcPts val="300"/>
              </a:spcAft>
            </a:pPr>
            <a:r>
              <a:rPr lang="ar-DZ" sz="1100" dirty="0" smtClean="0"/>
              <a:t>إنهم مرتبطون ارتباطًا وثيقًا بالموظفين الإداريين والفنيين</a:t>
            </a:r>
            <a:endParaRPr lang="fr-FR" sz="1100" dirty="0" smtClean="0"/>
          </a:p>
          <a:p>
            <a:pPr algn="ctr"/>
            <a:r>
              <a:rPr lang="ar-DZ" sz="1100" dirty="0" smtClean="0"/>
              <a:t> في المؤسسات الذين ، مثلهم ، لهم حقوق مصحوبة بالتزامات</a:t>
            </a:r>
            <a:endParaRPr lang="fr-FR" sz="1100" dirty="0"/>
          </a:p>
        </p:txBody>
      </p:sp>
      <p:pic>
        <p:nvPicPr>
          <p:cNvPr id="4102" name="Picture 6" descr="Service administratif images vectorielles, Service administratif vecteurs  libres de droits | Depositphotos"/>
          <p:cNvPicPr>
            <a:picLocks noChangeAspect="1" noChangeArrowheads="1"/>
          </p:cNvPicPr>
          <p:nvPr/>
        </p:nvPicPr>
        <p:blipFill>
          <a:blip r:embed="rId3"/>
          <a:srcRect/>
          <a:stretch>
            <a:fillRect/>
          </a:stretch>
        </p:blipFill>
        <p:spPr bwMode="auto">
          <a:xfrm>
            <a:off x="4214810" y="1571612"/>
            <a:ext cx="1404000" cy="1404000"/>
          </a:xfrm>
          <a:prstGeom prst="rect">
            <a:avLst/>
          </a:prstGeom>
          <a:noFill/>
        </p:spPr>
      </p:pic>
      <p:sp>
        <p:nvSpPr>
          <p:cNvPr id="25" name="Rectangle 24"/>
          <p:cNvSpPr/>
          <p:nvPr/>
        </p:nvSpPr>
        <p:spPr>
          <a:xfrm>
            <a:off x="616528" y="214290"/>
            <a:ext cx="7956000" cy="288000"/>
          </a:xfrm>
          <a:prstGeom prst="rect">
            <a:avLst/>
          </a:prstGeom>
          <a:solidFill>
            <a:schemeClr val="accent3">
              <a:lumMod val="20000"/>
              <a:lumOff val="80000"/>
            </a:schemeClr>
          </a:solidFill>
        </p:spPr>
        <p:txBody>
          <a:bodyPr wrap="square">
            <a:spAutoFit/>
          </a:bodyPr>
          <a:lstStyle/>
          <a:p>
            <a:pPr algn="ctr">
              <a:spcAft>
                <a:spcPts val="1200"/>
              </a:spcAft>
            </a:pPr>
            <a:r>
              <a:rPr lang="fr-FR" sz="1300" b="1" dirty="0" smtClean="0">
                <a:ea typeface="Times New Roman" pitchFamily="18" charset="0"/>
                <a:cs typeface="Times New Roman" pitchFamily="18" charset="0"/>
              </a:rPr>
              <a:t>CHAP. II :</a:t>
            </a:r>
            <a:r>
              <a:rPr lang="fr-FR" sz="1300" dirty="0" smtClean="0">
                <a:ea typeface="Times New Roman" pitchFamily="18" charset="0"/>
                <a:cs typeface="Arial" pitchFamily="34" charset="0"/>
              </a:rPr>
              <a:t> </a:t>
            </a:r>
            <a:r>
              <a:rPr lang="fr-FR" sz="1300" b="1" dirty="0" smtClean="0">
                <a:ea typeface="Times New Roman" pitchFamily="18" charset="0"/>
                <a:cs typeface="Times New Roman" pitchFamily="18" charset="0"/>
              </a:rPr>
              <a:t>RAPPEL SUR LA CHARTE DE DÉONTOLOGIE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ET D’ÉTHIQUE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UNIVERSITAIRES</a:t>
            </a:r>
          </a:p>
          <a:p>
            <a:pPr lvl="0" algn="ctr" eaLnBrk="0" fontAlgn="base" hangingPunct="0">
              <a:spcBef>
                <a:spcPct val="0"/>
              </a:spcBef>
              <a:spcAft>
                <a:spcPts val="600"/>
              </a:spcAft>
            </a:pPr>
            <a:endParaRPr lang="fr-FR" sz="1400" b="1" dirty="0" smtClean="0">
              <a:ea typeface="Times New Roman" pitchFamily="18" charset="0"/>
              <a:cs typeface="Times New Roman" pitchFamily="18" charset="0"/>
            </a:endParaRPr>
          </a:p>
        </p:txBody>
      </p:sp>
      <p:sp>
        <p:nvSpPr>
          <p:cNvPr id="30" name="Rectangle 2"/>
          <p:cNvSpPr>
            <a:spLocks noChangeArrowheads="1"/>
          </p:cNvSpPr>
          <p:nvPr/>
        </p:nvSpPr>
        <p:spPr bwMode="auto">
          <a:xfrm>
            <a:off x="214282" y="642918"/>
            <a:ext cx="6588000" cy="2616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100" b="1" dirty="0" smtClean="0"/>
              <a:t>II.3. DROITS ET OBLIGATIONS DES MEMBRES DE LA COMMUNAUTE UNIVERSITAIRE</a:t>
            </a:r>
            <a:endParaRPr lang="fr-FR" sz="11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2844" y="6286520"/>
            <a:ext cx="8820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37</a:t>
            </a:fld>
            <a:endParaRPr lang="fr-FR"/>
          </a:p>
        </p:txBody>
      </p:sp>
      <p:sp>
        <p:nvSpPr>
          <p:cNvPr id="7" name="Rectangle 6"/>
          <p:cNvSpPr/>
          <p:nvPr/>
        </p:nvSpPr>
        <p:spPr>
          <a:xfrm>
            <a:off x="180000" y="1071546"/>
            <a:ext cx="4644000" cy="276999"/>
          </a:xfrm>
          <a:prstGeom prst="rect">
            <a:avLst/>
          </a:prstGeom>
          <a:solidFill>
            <a:schemeClr val="accent3">
              <a:lumMod val="20000"/>
              <a:lumOff val="80000"/>
            </a:schemeClr>
          </a:solidFill>
          <a:ln>
            <a:solidFill>
              <a:schemeClr val="bg1"/>
            </a:solidFill>
          </a:ln>
        </p:spPr>
        <p:txBody>
          <a:bodyPr wrap="square">
            <a:spAutoFit/>
          </a:bodyPr>
          <a:lstStyle/>
          <a:p>
            <a:r>
              <a:rPr lang="fr-FR" sz="1200" b="1" dirty="0" smtClean="0">
                <a:solidFill>
                  <a:srgbClr val="FF0000"/>
                </a:solidFill>
              </a:rPr>
              <a:t>II.3.3. Les droits du personnel administratif et technique</a:t>
            </a:r>
            <a:endParaRPr lang="fr-FR" sz="1200" dirty="0" smtClean="0">
              <a:solidFill>
                <a:srgbClr val="FF0000"/>
              </a:solidFill>
            </a:endParaRPr>
          </a:p>
        </p:txBody>
      </p:sp>
      <p:sp>
        <p:nvSpPr>
          <p:cNvPr id="11" name="Rectangle 10"/>
          <p:cNvSpPr/>
          <p:nvPr/>
        </p:nvSpPr>
        <p:spPr>
          <a:xfrm>
            <a:off x="8643966" y="4714884"/>
            <a:ext cx="324000"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avec flèche vers le bas 13"/>
          <p:cNvSpPr/>
          <p:nvPr/>
        </p:nvSpPr>
        <p:spPr>
          <a:xfrm>
            <a:off x="6286512" y="2214554"/>
            <a:ext cx="2079415" cy="424339"/>
          </a:xfrm>
          <a:prstGeom prst="downArrowCallout">
            <a:avLst/>
          </a:prstGeom>
          <a:solidFill>
            <a:schemeClr val="accent6">
              <a:lumMod val="40000"/>
              <a:lumOff val="60000"/>
            </a:schemeClr>
          </a:solidFill>
          <a:ln w="3175">
            <a:solidFill>
              <a:schemeClr val="tx1"/>
            </a:solidFill>
          </a:ln>
        </p:spPr>
        <p:txBody>
          <a:bodyPr wrap="none">
            <a:spAutoFit/>
          </a:bodyPr>
          <a:lstStyle/>
          <a:p>
            <a:r>
              <a:rPr lang="ar-DZ" sz="1200" b="1" dirty="0" smtClean="0">
                <a:solidFill>
                  <a:srgbClr val="FF0000"/>
                </a:solidFill>
              </a:rPr>
              <a:t>التزامات الموظفین الإداریین والتقنیین </a:t>
            </a:r>
            <a:endParaRPr lang="fr-FR" sz="1200" dirty="0">
              <a:solidFill>
                <a:srgbClr val="FF0000"/>
              </a:solidFill>
            </a:endParaRPr>
          </a:p>
        </p:txBody>
      </p:sp>
      <p:pic>
        <p:nvPicPr>
          <p:cNvPr id="15" name="Picture 2" descr="Le Personnel Administratif Au Travail Illustration de Vecteur -  Illustration du femelle, partenariat: 126113113"/>
          <p:cNvPicPr>
            <a:picLocks noChangeAspect="1" noChangeArrowheads="1"/>
          </p:cNvPicPr>
          <p:nvPr/>
        </p:nvPicPr>
        <p:blipFill>
          <a:blip r:embed="rId3" cstate="print"/>
          <a:srcRect/>
          <a:stretch>
            <a:fillRect/>
          </a:stretch>
        </p:blipFill>
        <p:spPr bwMode="auto">
          <a:xfrm>
            <a:off x="4560760" y="1571612"/>
            <a:ext cx="1725752" cy="1440000"/>
          </a:xfrm>
          <a:prstGeom prst="rect">
            <a:avLst/>
          </a:prstGeom>
          <a:noFill/>
        </p:spPr>
      </p:pic>
      <p:sp>
        <p:nvSpPr>
          <p:cNvPr id="16" name="Rectangle 15"/>
          <p:cNvSpPr/>
          <p:nvPr/>
        </p:nvSpPr>
        <p:spPr>
          <a:xfrm>
            <a:off x="5786446" y="3071809"/>
            <a:ext cx="3060000" cy="2952000"/>
          </a:xfrm>
          <a:prstGeom prst="rect">
            <a:avLst/>
          </a:prstGeom>
          <a:solidFill>
            <a:schemeClr val="accent6">
              <a:lumMod val="20000"/>
              <a:lumOff val="80000"/>
            </a:schemeClr>
          </a:solidFill>
        </p:spPr>
        <p:txBody>
          <a:bodyPr wrap="square">
            <a:spAutoFit/>
          </a:bodyPr>
          <a:lstStyle/>
          <a:p>
            <a:pPr algn="just">
              <a:spcAft>
                <a:spcPts val="300"/>
              </a:spcAft>
              <a:defRPr/>
            </a:pPr>
            <a:r>
              <a:rPr lang="ar-DZ" sz="1100" dirty="0" smtClean="0"/>
              <a:t>مهمة الجهاز الإداري والتقني هي التوفيق بين الظروف المثلى </a:t>
            </a:r>
            <a:r>
              <a:rPr lang="fr-FR" sz="1100" dirty="0" smtClean="0"/>
              <a:t>  </a:t>
            </a:r>
            <a:r>
              <a:rPr lang="fr-FR" sz="1100" b="1" i="1" dirty="0" smtClean="0"/>
              <a:t>-</a:t>
            </a:r>
          </a:p>
          <a:p>
            <a:pPr algn="just">
              <a:defRPr/>
            </a:pPr>
            <a:r>
              <a:rPr lang="fr-FR" sz="1100" dirty="0" smtClean="0"/>
              <a:t>                  </a:t>
            </a:r>
            <a:r>
              <a:rPr lang="ar-DZ" sz="1100" dirty="0" smtClean="0"/>
              <a:t>للسماح للأستاذ -الباحث بتحقيق أفضل أداء أكاديمي</a:t>
            </a:r>
            <a:endParaRPr lang="fr-FR" sz="1100" dirty="0"/>
          </a:p>
        </p:txBody>
      </p:sp>
      <p:sp>
        <p:nvSpPr>
          <p:cNvPr id="17" name="Rectangle 16"/>
          <p:cNvSpPr/>
          <p:nvPr/>
        </p:nvSpPr>
        <p:spPr>
          <a:xfrm>
            <a:off x="5978842" y="3786190"/>
            <a:ext cx="2808000" cy="677108"/>
          </a:xfrm>
          <a:prstGeom prst="rect">
            <a:avLst/>
          </a:prstGeom>
          <a:solidFill>
            <a:schemeClr val="accent6">
              <a:lumMod val="20000"/>
              <a:lumOff val="80000"/>
            </a:schemeClr>
          </a:solidFill>
        </p:spPr>
        <p:txBody>
          <a:bodyPr wrap="square">
            <a:spAutoFit/>
          </a:bodyPr>
          <a:lstStyle/>
          <a:p>
            <a:pPr algn="r">
              <a:spcAft>
                <a:spcPts val="300"/>
              </a:spcAft>
              <a:defRPr/>
            </a:pPr>
            <a:r>
              <a:rPr lang="ar-DZ" sz="1100" dirty="0" smtClean="0"/>
              <a:t>تتم هذه المهمة الخدمية العامة من خلال كادرها الإداري   </a:t>
            </a:r>
            <a:r>
              <a:rPr lang="fr-FR" sz="1100" dirty="0" smtClean="0"/>
              <a:t>  </a:t>
            </a:r>
            <a:r>
              <a:rPr lang="fr-FR" sz="1100" b="1" i="1" dirty="0" smtClean="0"/>
              <a:t>-</a:t>
            </a:r>
            <a:endParaRPr lang="ar-DZ" sz="1100" b="1" i="1" dirty="0" smtClean="0"/>
          </a:p>
          <a:p>
            <a:pPr algn="r">
              <a:spcAft>
                <a:spcPts val="300"/>
              </a:spcAft>
              <a:defRPr/>
            </a:pPr>
            <a:r>
              <a:rPr lang="ar-DZ" sz="1100" dirty="0" smtClean="0"/>
              <a:t>والفني من قبل مؤسسات التعليم العالي ، يجب أن تنفذ </a:t>
            </a:r>
            <a:endParaRPr lang="fr-FR" sz="1100" b="1" i="1" dirty="0" smtClean="0"/>
          </a:p>
          <a:p>
            <a:pPr algn="r">
              <a:defRPr/>
            </a:pPr>
            <a:r>
              <a:rPr lang="fr-FR" sz="1100" dirty="0" smtClean="0"/>
              <a:t>:</a:t>
            </a:r>
            <a:r>
              <a:rPr lang="fr-FR" sz="1100" i="1" dirty="0" smtClean="0"/>
              <a:t> </a:t>
            </a:r>
            <a:r>
              <a:rPr lang="ar-DZ" sz="1100" dirty="0" smtClean="0"/>
              <a:t>بما يتوافق مع قيم الخدمة العامة الأساسية</a:t>
            </a:r>
            <a:endParaRPr lang="fr-FR" sz="1100" dirty="0" smtClean="0"/>
          </a:p>
        </p:txBody>
      </p:sp>
      <p:sp>
        <p:nvSpPr>
          <p:cNvPr id="18" name="Rectangle 17"/>
          <p:cNvSpPr/>
          <p:nvPr/>
        </p:nvSpPr>
        <p:spPr>
          <a:xfrm>
            <a:off x="7572396" y="4500570"/>
            <a:ext cx="756000" cy="1954381"/>
          </a:xfrm>
          <a:prstGeom prst="rect">
            <a:avLst/>
          </a:prstGeom>
        </p:spPr>
        <p:txBody>
          <a:bodyPr wrap="square">
            <a:spAutoFit/>
          </a:bodyPr>
          <a:lstStyle/>
          <a:p>
            <a:pPr algn="r">
              <a:spcAft>
                <a:spcPts val="300"/>
              </a:spcAft>
            </a:pPr>
            <a:r>
              <a:rPr lang="ar-DZ" sz="1100" b="1" i="1" dirty="0" smtClean="0"/>
              <a:t>-</a:t>
            </a:r>
            <a:r>
              <a:rPr lang="ar-DZ" sz="1100" dirty="0" smtClean="0"/>
              <a:t> كفاءة </a:t>
            </a:r>
            <a:endParaRPr lang="fr-FR" sz="1100" dirty="0" smtClean="0"/>
          </a:p>
          <a:p>
            <a:pPr algn="r">
              <a:spcAft>
                <a:spcPts val="300"/>
              </a:spcAft>
            </a:pPr>
            <a:r>
              <a:rPr lang="ar-DZ" sz="1100" b="1" i="1" dirty="0" smtClean="0"/>
              <a:t>- </a:t>
            </a:r>
            <a:r>
              <a:rPr lang="ar-DZ" sz="1100" dirty="0" smtClean="0"/>
              <a:t>حياد</a:t>
            </a:r>
          </a:p>
          <a:p>
            <a:pPr algn="r">
              <a:spcAft>
                <a:spcPts val="300"/>
              </a:spcAft>
            </a:pPr>
            <a:r>
              <a:rPr lang="ar-DZ" sz="1100" b="1" i="1" dirty="0" smtClean="0"/>
              <a:t>-</a:t>
            </a:r>
            <a:r>
              <a:rPr lang="ar-DZ" sz="1100" dirty="0" smtClean="0"/>
              <a:t> استقامة </a:t>
            </a:r>
          </a:p>
          <a:p>
            <a:pPr algn="r">
              <a:spcAft>
                <a:spcPts val="300"/>
              </a:spcAft>
            </a:pPr>
            <a:r>
              <a:rPr lang="ar-DZ" sz="1100" b="1" i="1" dirty="0" smtClean="0"/>
              <a:t>- </a:t>
            </a:r>
            <a:r>
              <a:rPr lang="ar-DZ" sz="1100" dirty="0" smtClean="0"/>
              <a:t>احترام </a:t>
            </a:r>
          </a:p>
          <a:p>
            <a:pPr algn="r">
              <a:spcAft>
                <a:spcPts val="300"/>
              </a:spcAft>
            </a:pPr>
            <a:r>
              <a:rPr lang="ar-DZ" sz="1100" b="1" i="1" dirty="0" smtClean="0"/>
              <a:t>-</a:t>
            </a:r>
            <a:r>
              <a:rPr lang="ar-DZ" sz="1100" dirty="0" smtClean="0"/>
              <a:t> خصوصية</a:t>
            </a:r>
          </a:p>
          <a:p>
            <a:pPr algn="r">
              <a:spcAft>
                <a:spcPts val="300"/>
              </a:spcAft>
            </a:pPr>
            <a:r>
              <a:rPr lang="ar-DZ" sz="1100" b="1" i="1" dirty="0" smtClean="0"/>
              <a:t>-</a:t>
            </a:r>
            <a:r>
              <a:rPr lang="ar-DZ" sz="1100" dirty="0" smtClean="0"/>
              <a:t> شفافية</a:t>
            </a:r>
          </a:p>
          <a:p>
            <a:pPr algn="r"/>
            <a:r>
              <a:rPr lang="ar-DZ" sz="1100" b="1" i="1" dirty="0" smtClean="0"/>
              <a:t>-</a:t>
            </a:r>
            <a:r>
              <a:rPr lang="ar-DZ" sz="1100" dirty="0" smtClean="0"/>
              <a:t> وفاء </a:t>
            </a:r>
          </a:p>
          <a:p>
            <a:endParaRPr lang="ar-DZ" sz="1100" dirty="0" smtClean="0"/>
          </a:p>
          <a:p>
            <a:r>
              <a:rPr lang="fr-FR" dirty="0" smtClean="0"/>
              <a:t> </a:t>
            </a:r>
            <a:endParaRPr lang="fr-FR" dirty="0"/>
          </a:p>
        </p:txBody>
      </p:sp>
      <p:sp>
        <p:nvSpPr>
          <p:cNvPr id="6" name="Rectangle avec flèche vers le bas 5"/>
          <p:cNvSpPr/>
          <p:nvPr/>
        </p:nvSpPr>
        <p:spPr>
          <a:xfrm>
            <a:off x="540562" y="2143116"/>
            <a:ext cx="3960000" cy="785813"/>
          </a:xfrm>
          <a:prstGeom prst="downArrowCallout">
            <a:avLst/>
          </a:prstGeom>
          <a:solidFill>
            <a:schemeClr val="accent3">
              <a:lumMod val="60000"/>
              <a:lumOff val="40000"/>
            </a:schemeClr>
          </a:solidFill>
          <a:ln w="3175">
            <a:solidFill>
              <a:schemeClr val="tx1"/>
            </a:solidFill>
          </a:ln>
        </p:spPr>
        <p:txBody>
          <a:bodyPr wrap="square">
            <a:spAutoFit/>
          </a:bodyPr>
          <a:lstStyle/>
          <a:p>
            <a:pPr algn="ctr">
              <a:spcAft>
                <a:spcPts val="400"/>
              </a:spcAft>
            </a:pPr>
            <a:r>
              <a:rPr lang="fr-FR" sz="1200" b="1" dirty="0" smtClean="0">
                <a:solidFill>
                  <a:srgbClr val="FF0000"/>
                </a:solidFill>
              </a:rPr>
              <a:t>OBLIGATIONS  ET  DEVOIRS  DU  PERSONNEL  </a:t>
            </a:r>
          </a:p>
          <a:p>
            <a:pPr algn="ctr"/>
            <a:r>
              <a:rPr lang="fr-FR" sz="1200" b="1" dirty="0" smtClean="0">
                <a:solidFill>
                  <a:srgbClr val="FF0000"/>
                </a:solidFill>
              </a:rPr>
              <a:t>ADMINISTRATIF  ET  TECHNIQUE</a:t>
            </a:r>
          </a:p>
        </p:txBody>
      </p:sp>
      <p:cxnSp>
        <p:nvCxnSpPr>
          <p:cNvPr id="20" name="Connecteur droit 19"/>
          <p:cNvCxnSpPr/>
          <p:nvPr/>
        </p:nvCxnSpPr>
        <p:spPr>
          <a:xfrm rot="5400000">
            <a:off x="3755818" y="4673810"/>
            <a:ext cx="32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85720" y="3046520"/>
            <a:ext cx="4500000" cy="3240000"/>
          </a:xfrm>
          <a:prstGeom prst="rect">
            <a:avLst/>
          </a:prstGeom>
          <a:solidFill>
            <a:schemeClr val="accent3">
              <a:lumMod val="20000"/>
              <a:lumOff val="80000"/>
            </a:schemeClr>
          </a:solidFill>
        </p:spPr>
        <p:txBody>
          <a:bodyPr wrap="square">
            <a:spAutoFit/>
          </a:bodyPr>
          <a:lstStyle/>
          <a:p>
            <a:pPr lvl="0">
              <a:spcAft>
                <a:spcPts val="300"/>
              </a:spcAft>
              <a:buFont typeface="Wingdings" pitchFamily="2" charset="2"/>
              <a:buChar char="v"/>
            </a:pPr>
            <a:r>
              <a:rPr lang="fr-FR" sz="1300" b="1" i="1" dirty="0" smtClean="0"/>
              <a:t>   </a:t>
            </a:r>
            <a:r>
              <a:rPr lang="fr-FR" sz="1100" i="1" dirty="0" smtClean="0"/>
              <a:t>La mission du personnel administratif et technique est de réunir </a:t>
            </a:r>
          </a:p>
          <a:p>
            <a:pPr lvl="0">
              <a:spcAft>
                <a:spcPts val="300"/>
              </a:spcAft>
            </a:pPr>
            <a:r>
              <a:rPr lang="fr-FR" sz="1100" i="1" dirty="0" smtClean="0"/>
              <a:t>        les conditions optimales permettant à l’enseignant-chercheur de </a:t>
            </a:r>
          </a:p>
          <a:p>
            <a:pPr lvl="0">
              <a:spcAft>
                <a:spcPts val="1800"/>
              </a:spcAft>
            </a:pPr>
            <a:r>
              <a:rPr lang="fr-FR" sz="1100" i="1" dirty="0" smtClean="0"/>
              <a:t>        s’acquitter au mieux de sa universitaire. </a:t>
            </a:r>
          </a:p>
          <a:p>
            <a:pPr lvl="0">
              <a:spcAft>
                <a:spcPts val="300"/>
              </a:spcAft>
              <a:buFont typeface="Wingdings" pitchFamily="2" charset="2"/>
              <a:buChar char="v"/>
            </a:pPr>
            <a:r>
              <a:rPr lang="fr-FR" sz="1100" i="1" dirty="0" smtClean="0"/>
              <a:t>   Cette mission de service public, assurée à travers leur personnel </a:t>
            </a:r>
          </a:p>
          <a:p>
            <a:pPr lvl="0">
              <a:spcAft>
                <a:spcPts val="300"/>
              </a:spcAft>
            </a:pPr>
            <a:r>
              <a:rPr lang="fr-FR" sz="1100" i="1" dirty="0" smtClean="0"/>
              <a:t>       administratif et technique par les établissements d’enseignement </a:t>
            </a:r>
          </a:p>
          <a:p>
            <a:pPr lvl="0">
              <a:spcAft>
                <a:spcPts val="300"/>
              </a:spcAft>
            </a:pPr>
            <a:r>
              <a:rPr lang="fr-FR" sz="1100" i="1" dirty="0" smtClean="0"/>
              <a:t>       supérieur, doit être accomplie dans le respect des valeurs </a:t>
            </a:r>
          </a:p>
          <a:p>
            <a:pPr lvl="0">
              <a:spcAft>
                <a:spcPts val="600"/>
              </a:spcAft>
            </a:pPr>
            <a:r>
              <a:rPr lang="fr-FR" sz="1100" i="1" dirty="0" smtClean="0"/>
              <a:t>       fondamentales de la fonction publique de :</a:t>
            </a:r>
          </a:p>
          <a:p>
            <a:pPr marL="990600" lvl="0">
              <a:spcAft>
                <a:spcPts val="300"/>
              </a:spcAft>
              <a:buFont typeface="Wingdings" pitchFamily="2" charset="2"/>
              <a:buChar char="ü"/>
            </a:pPr>
            <a:r>
              <a:rPr lang="fr-FR" sz="1100" i="1" dirty="0" smtClean="0"/>
              <a:t>  compétence, </a:t>
            </a:r>
          </a:p>
          <a:p>
            <a:pPr marL="990600" lvl="0">
              <a:spcAft>
                <a:spcPts val="300"/>
              </a:spcAft>
              <a:buFont typeface="Wingdings" pitchFamily="2" charset="2"/>
              <a:buChar char="ü"/>
            </a:pPr>
            <a:r>
              <a:rPr lang="fr-FR" sz="1100" i="1" dirty="0" smtClean="0"/>
              <a:t>  d’impartialité, </a:t>
            </a:r>
          </a:p>
          <a:p>
            <a:pPr marL="990600" lvl="0">
              <a:spcAft>
                <a:spcPts val="300"/>
              </a:spcAft>
              <a:buFont typeface="Wingdings" pitchFamily="2" charset="2"/>
              <a:buChar char="ü"/>
            </a:pPr>
            <a:r>
              <a:rPr lang="fr-FR" sz="1100" i="1" dirty="0" smtClean="0"/>
              <a:t>  d’intégrité,                 </a:t>
            </a:r>
            <a:endParaRPr lang="fr-FR" sz="1100" dirty="0" smtClean="0"/>
          </a:p>
          <a:p>
            <a:pPr marL="990600" lvl="0">
              <a:spcAft>
                <a:spcPts val="300"/>
              </a:spcAft>
              <a:buFont typeface="Wingdings" pitchFamily="2" charset="2"/>
              <a:buChar char="ü"/>
            </a:pPr>
            <a:r>
              <a:rPr lang="fr-FR" sz="1100" i="1" dirty="0" smtClean="0"/>
              <a:t>  de respect,</a:t>
            </a:r>
            <a:r>
              <a:rPr lang="ar-DZ" sz="1100" i="1" dirty="0" smtClean="0"/>
              <a:t> </a:t>
            </a:r>
            <a:endParaRPr lang="fr-FR" sz="1100" dirty="0" smtClean="0"/>
          </a:p>
          <a:p>
            <a:pPr marL="990600" lvl="0">
              <a:spcAft>
                <a:spcPts val="300"/>
              </a:spcAft>
              <a:buFont typeface="Wingdings" pitchFamily="2" charset="2"/>
              <a:buChar char="ü"/>
            </a:pPr>
            <a:r>
              <a:rPr lang="fr-FR" sz="1100" i="1" dirty="0" smtClean="0"/>
              <a:t>  de confidentialité,</a:t>
            </a:r>
            <a:r>
              <a:rPr lang="ar-DZ" sz="1100" i="1" dirty="0" smtClean="0"/>
              <a:t> </a:t>
            </a:r>
            <a:r>
              <a:rPr lang="fr-FR" sz="1100" i="1" dirty="0" smtClean="0"/>
              <a:t>   </a:t>
            </a:r>
            <a:endParaRPr lang="fr-FR" sz="1100" dirty="0" smtClean="0"/>
          </a:p>
          <a:p>
            <a:pPr marL="990600" lvl="0">
              <a:spcAft>
                <a:spcPts val="300"/>
              </a:spcAft>
              <a:buFont typeface="Wingdings" pitchFamily="2" charset="2"/>
              <a:buChar char="ü"/>
            </a:pPr>
            <a:r>
              <a:rPr lang="fr-FR" sz="1100" i="1" dirty="0" smtClean="0"/>
              <a:t>  de transparence, </a:t>
            </a:r>
            <a:endParaRPr lang="fr-FR" sz="1200" dirty="0" smtClean="0"/>
          </a:p>
          <a:p>
            <a:pPr marL="990600" lvl="0">
              <a:spcAft>
                <a:spcPts val="300"/>
              </a:spcAft>
              <a:buFont typeface="Wingdings" pitchFamily="2" charset="2"/>
              <a:buChar char="ü"/>
            </a:pPr>
            <a:r>
              <a:rPr lang="fr-FR" sz="1100" i="1" dirty="0" smtClean="0"/>
              <a:t>  de loyauté</a:t>
            </a:r>
            <a:endParaRPr lang="fr-FR" sz="1300" b="1" i="1" dirty="0" smtClean="0">
              <a:solidFill>
                <a:srgbClr val="FF0000"/>
              </a:solidFill>
            </a:endParaRPr>
          </a:p>
          <a:p>
            <a:pPr lvl="0">
              <a:spcAft>
                <a:spcPts val="300"/>
              </a:spcAft>
            </a:pPr>
            <a:endParaRPr lang="fr-FR" sz="1300" b="1" i="1" dirty="0" smtClean="0">
              <a:solidFill>
                <a:srgbClr val="FF0000"/>
              </a:solidFill>
            </a:endParaRPr>
          </a:p>
          <a:p>
            <a:pPr lvl="0">
              <a:spcAft>
                <a:spcPts val="300"/>
              </a:spcAft>
            </a:pPr>
            <a:endParaRPr lang="fr-FR" sz="1300" b="1" i="1" dirty="0" smtClean="0">
              <a:solidFill>
                <a:srgbClr val="FF0000"/>
              </a:solidFill>
            </a:endParaRPr>
          </a:p>
        </p:txBody>
      </p:sp>
      <p:sp>
        <p:nvSpPr>
          <p:cNvPr id="19" name="Rectangle 18"/>
          <p:cNvSpPr/>
          <p:nvPr/>
        </p:nvSpPr>
        <p:spPr>
          <a:xfrm>
            <a:off x="616528" y="214290"/>
            <a:ext cx="7956000" cy="288000"/>
          </a:xfrm>
          <a:prstGeom prst="rect">
            <a:avLst/>
          </a:prstGeom>
          <a:solidFill>
            <a:schemeClr val="accent3">
              <a:lumMod val="20000"/>
              <a:lumOff val="80000"/>
            </a:schemeClr>
          </a:solidFill>
        </p:spPr>
        <p:txBody>
          <a:bodyPr wrap="square">
            <a:spAutoFit/>
          </a:bodyPr>
          <a:lstStyle/>
          <a:p>
            <a:pPr algn="ctr">
              <a:spcAft>
                <a:spcPts val="1200"/>
              </a:spcAft>
            </a:pPr>
            <a:r>
              <a:rPr lang="fr-FR" sz="1300" b="1" dirty="0" smtClean="0">
                <a:ea typeface="Times New Roman" pitchFamily="18" charset="0"/>
                <a:cs typeface="Times New Roman" pitchFamily="18" charset="0"/>
              </a:rPr>
              <a:t>CHAP. II :</a:t>
            </a:r>
            <a:r>
              <a:rPr lang="fr-FR" sz="1300" dirty="0" smtClean="0">
                <a:ea typeface="Times New Roman" pitchFamily="18" charset="0"/>
                <a:cs typeface="Arial" pitchFamily="34" charset="0"/>
              </a:rPr>
              <a:t> </a:t>
            </a:r>
            <a:r>
              <a:rPr lang="fr-FR" sz="1300" b="1" dirty="0" smtClean="0">
                <a:ea typeface="Times New Roman" pitchFamily="18" charset="0"/>
                <a:cs typeface="Times New Roman" pitchFamily="18" charset="0"/>
              </a:rPr>
              <a:t>RAPPEL SUR LA CHARTE DE DÉONTOLOGIE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ET D’ÉTHIQUE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UNIVERSITAIRES</a:t>
            </a:r>
          </a:p>
          <a:p>
            <a:pPr lvl="0" algn="ctr" eaLnBrk="0" fontAlgn="base" hangingPunct="0">
              <a:spcBef>
                <a:spcPct val="0"/>
              </a:spcBef>
              <a:spcAft>
                <a:spcPts val="600"/>
              </a:spcAft>
            </a:pPr>
            <a:endParaRPr lang="fr-FR" sz="1400" b="1" dirty="0" smtClean="0">
              <a:ea typeface="Times New Roman" pitchFamily="18" charset="0"/>
              <a:cs typeface="Times New Roman" pitchFamily="18" charset="0"/>
            </a:endParaRPr>
          </a:p>
        </p:txBody>
      </p:sp>
      <p:sp>
        <p:nvSpPr>
          <p:cNvPr id="21" name="Rectangle 2"/>
          <p:cNvSpPr>
            <a:spLocks noChangeArrowheads="1"/>
          </p:cNvSpPr>
          <p:nvPr/>
        </p:nvSpPr>
        <p:spPr bwMode="auto">
          <a:xfrm>
            <a:off x="214282" y="642918"/>
            <a:ext cx="6588000" cy="2616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100" b="1" dirty="0" smtClean="0"/>
              <a:t>II.3. DROITS ET OBLIGATIONS DES MEMBRES DE LA COMMUNAUTE UNIVERSITAIRE</a:t>
            </a:r>
            <a:endParaRPr lang="fr-FR" sz="11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38</a:t>
            </a:fld>
            <a:endParaRPr lang="fr-FR"/>
          </a:p>
        </p:txBody>
      </p:sp>
      <p:sp>
        <p:nvSpPr>
          <p:cNvPr id="5" name="Rectangle 2"/>
          <p:cNvSpPr>
            <a:spLocks noChangeArrowheads="1"/>
          </p:cNvSpPr>
          <p:nvPr/>
        </p:nvSpPr>
        <p:spPr bwMode="auto">
          <a:xfrm>
            <a:off x="214282" y="667060"/>
            <a:ext cx="3708000" cy="2616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defRPr/>
            </a:pPr>
            <a:r>
              <a:rPr lang="fr-FR" sz="1100" b="1" dirty="0" smtClean="0">
                <a:solidFill>
                  <a:srgbClr val="FF0000"/>
                </a:solidFill>
              </a:rPr>
              <a:t>II.4.  RECHERCHE INTEGRE ET RESPONSABLE</a:t>
            </a:r>
            <a:endParaRPr lang="fr-FR" sz="1100" dirty="0" smtClean="0">
              <a:solidFill>
                <a:srgbClr val="FF0000"/>
              </a:solidFill>
            </a:endParaRPr>
          </a:p>
        </p:txBody>
      </p:sp>
      <p:sp>
        <p:nvSpPr>
          <p:cNvPr id="6" name="Rectangle 5"/>
          <p:cNvSpPr/>
          <p:nvPr/>
        </p:nvSpPr>
        <p:spPr>
          <a:xfrm>
            <a:off x="180000" y="1071546"/>
            <a:ext cx="1692000" cy="276999"/>
          </a:xfrm>
          <a:prstGeom prst="rect">
            <a:avLst/>
          </a:prstGeom>
          <a:solidFill>
            <a:schemeClr val="accent3">
              <a:lumMod val="20000"/>
              <a:lumOff val="80000"/>
            </a:schemeClr>
          </a:solidFill>
          <a:ln>
            <a:solidFill>
              <a:schemeClr val="bg1"/>
            </a:solidFill>
          </a:ln>
        </p:spPr>
        <p:txBody>
          <a:bodyPr wrap="square">
            <a:spAutoFit/>
          </a:bodyPr>
          <a:lstStyle/>
          <a:p>
            <a:r>
              <a:rPr lang="fr-FR" sz="1200" b="1" dirty="0" smtClean="0">
                <a:solidFill>
                  <a:srgbClr val="FF0000"/>
                </a:solidFill>
              </a:rPr>
              <a:t>II.</a:t>
            </a:r>
            <a:r>
              <a:rPr lang="ar-DZ" sz="1200" b="1" dirty="0" smtClean="0">
                <a:solidFill>
                  <a:srgbClr val="FF0000"/>
                </a:solidFill>
              </a:rPr>
              <a:t>4</a:t>
            </a:r>
            <a:r>
              <a:rPr lang="fr-FR" sz="1200" b="1" dirty="0" smtClean="0">
                <a:solidFill>
                  <a:srgbClr val="FF0000"/>
                </a:solidFill>
              </a:rPr>
              <a:t>.</a:t>
            </a:r>
            <a:r>
              <a:rPr lang="ar-DZ" sz="1200" b="1" dirty="0" smtClean="0">
                <a:solidFill>
                  <a:srgbClr val="FF0000"/>
                </a:solidFill>
              </a:rPr>
              <a:t>1</a:t>
            </a:r>
            <a:r>
              <a:rPr lang="fr-FR" sz="1200" b="1" dirty="0" smtClean="0">
                <a:solidFill>
                  <a:srgbClr val="FF0000"/>
                </a:solidFill>
              </a:rPr>
              <a:t>. Introduction</a:t>
            </a:r>
            <a:endParaRPr lang="fr-FR" sz="1200" dirty="0" smtClean="0">
              <a:solidFill>
                <a:srgbClr val="FF0000"/>
              </a:solidFill>
            </a:endParaRPr>
          </a:p>
        </p:txBody>
      </p:sp>
      <p:sp>
        <p:nvSpPr>
          <p:cNvPr id="7" name="Rectangle à coins arrondis 6"/>
          <p:cNvSpPr/>
          <p:nvPr/>
        </p:nvSpPr>
        <p:spPr>
          <a:xfrm>
            <a:off x="428596" y="1924306"/>
            <a:ext cx="3744000" cy="720000"/>
          </a:xfrm>
          <a:prstGeom prst="roundRect">
            <a:avLst/>
          </a:prstGeom>
          <a:solidFill>
            <a:schemeClr val="accent3">
              <a:lumMod val="20000"/>
              <a:lumOff val="80000"/>
            </a:schemeClr>
          </a:solidFill>
          <a:ln>
            <a:solidFill>
              <a:schemeClr val="bg1"/>
            </a:solidFill>
          </a:ln>
        </p:spPr>
        <p:txBody>
          <a:bodyPr wrap="square">
            <a:spAutoFit/>
          </a:bodyPr>
          <a:lstStyle/>
          <a:p>
            <a:pPr algn="ctr">
              <a:spcAft>
                <a:spcPts val="300"/>
              </a:spcAft>
            </a:pPr>
            <a:r>
              <a:rPr lang="fr-FR" sz="1100" dirty="0" smtClean="0"/>
              <a:t>Les principes déontologiques applicables aux personnels</a:t>
            </a:r>
          </a:p>
          <a:p>
            <a:pPr algn="ctr">
              <a:spcAft>
                <a:spcPts val="300"/>
              </a:spcAft>
            </a:pPr>
            <a:r>
              <a:rPr lang="fr-FR" sz="1100" dirty="0" smtClean="0"/>
              <a:t>de l’université varient selon la situation statutaire </a:t>
            </a:r>
          </a:p>
          <a:p>
            <a:pPr algn="ctr">
              <a:spcAft>
                <a:spcPts val="300"/>
              </a:spcAft>
            </a:pPr>
            <a:r>
              <a:rPr lang="fr-FR" sz="1100" dirty="0" smtClean="0"/>
              <a:t>et l’emploi exercé au sein de l’université</a:t>
            </a:r>
            <a:endParaRPr lang="fr-FR" sz="1100" dirty="0"/>
          </a:p>
        </p:txBody>
      </p:sp>
      <p:sp>
        <p:nvSpPr>
          <p:cNvPr id="8" name="Rectangle à coins arrondis 7"/>
          <p:cNvSpPr/>
          <p:nvPr/>
        </p:nvSpPr>
        <p:spPr>
          <a:xfrm>
            <a:off x="285720" y="3071810"/>
            <a:ext cx="4104000" cy="1152000"/>
          </a:xfrm>
          <a:prstGeom prst="roundRect">
            <a:avLst/>
          </a:prstGeom>
          <a:solidFill>
            <a:schemeClr val="accent3">
              <a:lumMod val="20000"/>
              <a:lumOff val="80000"/>
            </a:schemeClr>
          </a:solidFill>
          <a:ln>
            <a:solidFill>
              <a:schemeClr val="bg1"/>
            </a:solidFill>
          </a:ln>
        </p:spPr>
        <p:txBody>
          <a:bodyPr wrap="square">
            <a:spAutoFit/>
          </a:bodyPr>
          <a:lstStyle/>
          <a:p>
            <a:pPr algn="ctr">
              <a:spcAft>
                <a:spcPts val="300"/>
              </a:spcAft>
            </a:pPr>
            <a:r>
              <a:rPr lang="fr-FR" sz="1100" dirty="0" smtClean="0"/>
              <a:t>Toute personne exerçant sa mission de service public  au</a:t>
            </a:r>
          </a:p>
          <a:p>
            <a:pPr algn="ctr">
              <a:spcAft>
                <a:spcPts val="300"/>
              </a:spcAft>
            </a:pPr>
            <a:r>
              <a:rPr lang="fr-FR" sz="1100" dirty="0" smtClean="0"/>
              <a:t>sein de l’université est concernée par la charte de déontologie</a:t>
            </a:r>
          </a:p>
          <a:p>
            <a:pPr algn="ctr">
              <a:spcAft>
                <a:spcPts val="300"/>
              </a:spcAft>
            </a:pPr>
            <a:r>
              <a:rPr lang="fr-FR" sz="1100" dirty="0" smtClean="0"/>
              <a:t> qui rappelle les droits des agents et exprime les principes et</a:t>
            </a:r>
          </a:p>
          <a:p>
            <a:pPr algn="ctr">
              <a:spcAft>
                <a:spcPts val="300"/>
              </a:spcAft>
            </a:pPr>
            <a:r>
              <a:rPr lang="fr-FR" sz="1100" dirty="0" smtClean="0"/>
              <a:t> les valeurs que chacun s’engage à respecter dans le cadre </a:t>
            </a:r>
          </a:p>
          <a:p>
            <a:pPr algn="ctr">
              <a:spcAft>
                <a:spcPts val="300"/>
              </a:spcAft>
            </a:pPr>
            <a:r>
              <a:rPr lang="fr-FR" sz="1100" dirty="0" smtClean="0"/>
              <a:t>des missions qui lui incombent</a:t>
            </a:r>
          </a:p>
        </p:txBody>
      </p:sp>
      <p:sp>
        <p:nvSpPr>
          <p:cNvPr id="11" name="Rectangle 10"/>
          <p:cNvSpPr/>
          <p:nvPr/>
        </p:nvSpPr>
        <p:spPr>
          <a:xfrm>
            <a:off x="7650898" y="642918"/>
            <a:ext cx="1293944" cy="292388"/>
          </a:xfrm>
          <a:prstGeom prst="rect">
            <a:avLst/>
          </a:prstGeom>
          <a:solidFill>
            <a:schemeClr val="accent6">
              <a:lumMod val="20000"/>
              <a:lumOff val="80000"/>
            </a:schemeClr>
          </a:solidFill>
        </p:spPr>
        <p:txBody>
          <a:bodyPr wrap="none">
            <a:spAutoFit/>
          </a:bodyPr>
          <a:lstStyle/>
          <a:p>
            <a:r>
              <a:rPr lang="ar-DZ" sz="1300" b="1" dirty="0" smtClean="0">
                <a:solidFill>
                  <a:srgbClr val="FF0000"/>
                </a:solidFill>
              </a:rPr>
              <a:t>بحث نزيه </a:t>
            </a:r>
            <a:r>
              <a:rPr lang="ar-DZ" sz="1300" b="1" dirty="0" err="1" smtClean="0">
                <a:solidFill>
                  <a:srgbClr val="FF0000"/>
                </a:solidFill>
              </a:rPr>
              <a:t>و</a:t>
            </a:r>
            <a:r>
              <a:rPr lang="ar-DZ" sz="1300" b="1" dirty="0" smtClean="0">
                <a:solidFill>
                  <a:srgbClr val="FF0000"/>
                </a:solidFill>
              </a:rPr>
              <a:t> </a:t>
            </a:r>
            <a:r>
              <a:rPr lang="ar-DZ" sz="1300" b="1" dirty="0" err="1" smtClean="0">
                <a:solidFill>
                  <a:srgbClr val="FF0000"/>
                </a:solidFill>
              </a:rPr>
              <a:t>مسؤول</a:t>
            </a:r>
            <a:r>
              <a:rPr lang="ar-DZ" sz="1300" b="1" dirty="0" smtClean="0">
                <a:solidFill>
                  <a:srgbClr val="FF0000"/>
                </a:solidFill>
              </a:rPr>
              <a:t> </a:t>
            </a:r>
            <a:endParaRPr lang="fr-FR" sz="1300" dirty="0">
              <a:solidFill>
                <a:srgbClr val="FF0000"/>
              </a:solidFill>
            </a:endParaRPr>
          </a:p>
        </p:txBody>
      </p:sp>
      <p:sp>
        <p:nvSpPr>
          <p:cNvPr id="12" name="Rectangle à coins arrondis 11"/>
          <p:cNvSpPr/>
          <p:nvPr/>
        </p:nvSpPr>
        <p:spPr>
          <a:xfrm>
            <a:off x="5786446" y="2071678"/>
            <a:ext cx="3071834" cy="476726"/>
          </a:xfrm>
          <a:prstGeom prst="roundRect">
            <a:avLst/>
          </a:prstGeom>
          <a:solidFill>
            <a:schemeClr val="accent6">
              <a:lumMod val="20000"/>
              <a:lumOff val="80000"/>
            </a:schemeClr>
          </a:solidFill>
        </p:spPr>
        <p:txBody>
          <a:bodyPr wrap="square">
            <a:spAutoFit/>
          </a:bodyPr>
          <a:lstStyle/>
          <a:p>
            <a:pPr algn="r">
              <a:defRPr/>
            </a:pPr>
            <a:r>
              <a:rPr lang="ar-DZ" sz="1100" dirty="0" smtClean="0"/>
              <a:t>المبادئ الأخلاقية المطبقة على موظفي الجامعة تختلف حسب </a:t>
            </a:r>
            <a:r>
              <a:rPr lang="fr-FR" sz="1100" dirty="0" smtClean="0"/>
              <a:t>  </a:t>
            </a:r>
            <a:r>
              <a:rPr lang="fr-FR" sz="1100" b="1" i="1" dirty="0" smtClean="0"/>
              <a:t>-</a:t>
            </a:r>
          </a:p>
          <a:p>
            <a:pPr algn="r">
              <a:defRPr/>
            </a:pPr>
            <a:r>
              <a:rPr lang="ar-DZ" sz="1100" dirty="0" smtClean="0"/>
              <a:t>الوضع القانوني </a:t>
            </a:r>
            <a:r>
              <a:rPr lang="ar-DZ" sz="1100" dirty="0" err="1" smtClean="0"/>
              <a:t>و</a:t>
            </a:r>
            <a:r>
              <a:rPr lang="ar-DZ" sz="1100" dirty="0" smtClean="0"/>
              <a:t> العمل الذي يمارس داخل الجامعة</a:t>
            </a:r>
            <a:endParaRPr lang="fr-FR" sz="1100" dirty="0"/>
          </a:p>
        </p:txBody>
      </p:sp>
      <p:sp>
        <p:nvSpPr>
          <p:cNvPr id="13" name="Rectangle 12"/>
          <p:cNvSpPr/>
          <p:nvPr/>
        </p:nvSpPr>
        <p:spPr>
          <a:xfrm>
            <a:off x="142844" y="6286520"/>
            <a:ext cx="8820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1" name="Picture 3" descr="C:\Users\BENABDELLAH\Desktop\Illustration3.png"/>
          <p:cNvPicPr>
            <a:picLocks noChangeAspect="1" noChangeArrowheads="1"/>
          </p:cNvPicPr>
          <p:nvPr/>
        </p:nvPicPr>
        <p:blipFill>
          <a:blip r:embed="rId3" cstate="print"/>
          <a:srcRect/>
          <a:stretch>
            <a:fillRect/>
          </a:stretch>
        </p:blipFill>
        <p:spPr bwMode="auto">
          <a:xfrm>
            <a:off x="4429124" y="2250273"/>
            <a:ext cx="1260000" cy="1535622"/>
          </a:xfrm>
          <a:prstGeom prst="rect">
            <a:avLst/>
          </a:prstGeom>
          <a:noFill/>
        </p:spPr>
      </p:pic>
      <p:sp>
        <p:nvSpPr>
          <p:cNvPr id="14" name="Rectangle à coins arrondis 13"/>
          <p:cNvSpPr/>
          <p:nvPr/>
        </p:nvSpPr>
        <p:spPr>
          <a:xfrm>
            <a:off x="6072198" y="3143248"/>
            <a:ext cx="2556000" cy="936000"/>
          </a:xfrm>
          <a:prstGeom prst="roundRect">
            <a:avLst/>
          </a:prstGeom>
          <a:solidFill>
            <a:schemeClr val="accent6">
              <a:lumMod val="20000"/>
              <a:lumOff val="80000"/>
            </a:schemeClr>
          </a:solidFill>
        </p:spPr>
        <p:txBody>
          <a:bodyPr wrap="square">
            <a:spAutoFit/>
          </a:bodyPr>
          <a:lstStyle/>
          <a:p>
            <a:pPr algn="ctr">
              <a:spcAft>
                <a:spcPts val="300"/>
              </a:spcAft>
            </a:pPr>
            <a:r>
              <a:rPr lang="ar-DZ" sz="1100" dirty="0" smtClean="0"/>
              <a:t>إن أي شخص يمارس مهمته في الخدمة العامة داخل </a:t>
            </a:r>
            <a:endParaRPr lang="fr-FR" sz="1100" dirty="0" smtClean="0"/>
          </a:p>
          <a:p>
            <a:pPr algn="ctr">
              <a:spcAft>
                <a:spcPts val="300"/>
              </a:spcAft>
            </a:pPr>
            <a:r>
              <a:rPr lang="ar-DZ" sz="1100" dirty="0" smtClean="0"/>
              <a:t>الجامعة معني بمدونة الأخلاق التي تذكر بحقوق  </a:t>
            </a:r>
          </a:p>
          <a:p>
            <a:pPr algn="ctr">
              <a:spcAft>
                <a:spcPts val="300"/>
              </a:spcAft>
            </a:pPr>
            <a:r>
              <a:rPr lang="ar-DZ" sz="1100" dirty="0" smtClean="0"/>
              <a:t>الوكلاء وتعبر عن المبادئ والقيم التي يتعهد الجميع </a:t>
            </a:r>
            <a:endParaRPr lang="fr-FR" sz="1100" dirty="0" smtClean="0"/>
          </a:p>
          <a:p>
            <a:pPr algn="ctr"/>
            <a:r>
              <a:rPr lang="ar-DZ" sz="1100" dirty="0" smtClean="0"/>
              <a:t>باحترامها في إطار المهام التي يتحملون مسؤوليتها</a:t>
            </a:r>
            <a:endParaRPr lang="fr-FR" sz="1100" dirty="0"/>
          </a:p>
        </p:txBody>
      </p:sp>
      <p:sp>
        <p:nvSpPr>
          <p:cNvPr id="15" name="Rectangle 14"/>
          <p:cNvSpPr/>
          <p:nvPr/>
        </p:nvSpPr>
        <p:spPr>
          <a:xfrm>
            <a:off x="616528" y="214290"/>
            <a:ext cx="7956000" cy="288000"/>
          </a:xfrm>
          <a:prstGeom prst="rect">
            <a:avLst/>
          </a:prstGeom>
          <a:solidFill>
            <a:schemeClr val="accent3">
              <a:lumMod val="20000"/>
              <a:lumOff val="80000"/>
            </a:schemeClr>
          </a:solidFill>
        </p:spPr>
        <p:txBody>
          <a:bodyPr wrap="square">
            <a:spAutoFit/>
          </a:bodyPr>
          <a:lstStyle/>
          <a:p>
            <a:pPr algn="ctr">
              <a:spcAft>
                <a:spcPts val="1200"/>
              </a:spcAft>
            </a:pPr>
            <a:r>
              <a:rPr lang="fr-FR" sz="1300" b="1" dirty="0" smtClean="0">
                <a:ea typeface="Times New Roman" pitchFamily="18" charset="0"/>
                <a:cs typeface="Times New Roman" pitchFamily="18" charset="0"/>
              </a:rPr>
              <a:t>CHAP. II :</a:t>
            </a:r>
            <a:r>
              <a:rPr lang="fr-FR" sz="1300" dirty="0" smtClean="0">
                <a:ea typeface="Times New Roman" pitchFamily="18" charset="0"/>
                <a:cs typeface="Arial" pitchFamily="34" charset="0"/>
              </a:rPr>
              <a:t> </a:t>
            </a:r>
            <a:r>
              <a:rPr lang="fr-FR" sz="1300" b="1" dirty="0" smtClean="0">
                <a:ea typeface="Times New Roman" pitchFamily="18" charset="0"/>
                <a:cs typeface="Times New Roman" pitchFamily="18" charset="0"/>
              </a:rPr>
              <a:t>RAPPEL SUR LA CHARTE DE DÉONTOLOGIE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ET D’ÉTHIQUE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UNIVERSITAIRES</a:t>
            </a:r>
          </a:p>
          <a:p>
            <a:pPr lvl="0" algn="ctr" eaLnBrk="0" fontAlgn="base" hangingPunct="0">
              <a:spcBef>
                <a:spcPct val="0"/>
              </a:spcBef>
              <a:spcAft>
                <a:spcPts val="600"/>
              </a:spcAft>
            </a:pPr>
            <a:endParaRPr lang="fr-FR" sz="1400" b="1" dirty="0" smtClean="0">
              <a:ea typeface="Times New Roman" pitchFamily="18" charset="0"/>
              <a:cs typeface="Times New Roman" pitchFamily="18" charset="0"/>
            </a:endParaRPr>
          </a:p>
        </p:txBody>
      </p:sp>
      <p:sp>
        <p:nvSpPr>
          <p:cNvPr id="16" name="Rectangle 15"/>
          <p:cNvSpPr/>
          <p:nvPr/>
        </p:nvSpPr>
        <p:spPr>
          <a:xfrm>
            <a:off x="8378662" y="1071546"/>
            <a:ext cx="479618" cy="252000"/>
          </a:xfrm>
          <a:prstGeom prst="rect">
            <a:avLst/>
          </a:prstGeom>
          <a:solidFill>
            <a:schemeClr val="accent6">
              <a:lumMod val="20000"/>
              <a:lumOff val="80000"/>
            </a:schemeClr>
          </a:solidFill>
        </p:spPr>
        <p:txBody>
          <a:bodyPr wrap="none">
            <a:spAutoFit/>
          </a:bodyPr>
          <a:lstStyle/>
          <a:p>
            <a:r>
              <a:rPr lang="ar-DZ" sz="1200" b="1" dirty="0" smtClean="0">
                <a:solidFill>
                  <a:srgbClr val="FF0000"/>
                </a:solidFill>
              </a:rPr>
              <a:t>مقدمة</a:t>
            </a:r>
            <a:endParaRPr lang="fr-FR" sz="1200" b="1"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39</a:t>
            </a:fld>
            <a:endParaRPr lang="fr-FR"/>
          </a:p>
        </p:txBody>
      </p:sp>
      <p:sp>
        <p:nvSpPr>
          <p:cNvPr id="5" name="Rectangle 2"/>
          <p:cNvSpPr>
            <a:spLocks noChangeArrowheads="1"/>
          </p:cNvSpPr>
          <p:nvPr/>
        </p:nvSpPr>
        <p:spPr bwMode="auto">
          <a:xfrm>
            <a:off x="214282" y="642918"/>
            <a:ext cx="3708000" cy="2616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defRPr/>
            </a:pPr>
            <a:r>
              <a:rPr lang="fr-FR" sz="1100" b="1" dirty="0" smtClean="0"/>
              <a:t>II.4.  RECHERCHE INTEGRE ET RESPONSABLE</a:t>
            </a:r>
            <a:endParaRPr lang="fr-FR" sz="1100" dirty="0" smtClean="0"/>
          </a:p>
        </p:txBody>
      </p:sp>
      <p:sp>
        <p:nvSpPr>
          <p:cNvPr id="6" name="Rectangle 5"/>
          <p:cNvSpPr/>
          <p:nvPr/>
        </p:nvSpPr>
        <p:spPr>
          <a:xfrm>
            <a:off x="180000" y="1071546"/>
            <a:ext cx="6192000" cy="276999"/>
          </a:xfrm>
          <a:prstGeom prst="rect">
            <a:avLst/>
          </a:prstGeom>
          <a:solidFill>
            <a:schemeClr val="accent3">
              <a:lumMod val="20000"/>
              <a:lumOff val="80000"/>
            </a:schemeClr>
          </a:solidFill>
          <a:ln>
            <a:solidFill>
              <a:schemeClr val="bg1"/>
            </a:solidFill>
          </a:ln>
        </p:spPr>
        <p:txBody>
          <a:bodyPr wrap="square">
            <a:spAutoFit/>
          </a:bodyPr>
          <a:lstStyle/>
          <a:p>
            <a:r>
              <a:rPr lang="fr-FR" sz="1200" b="1" dirty="0" smtClean="0">
                <a:solidFill>
                  <a:srgbClr val="FF0000"/>
                </a:solidFill>
              </a:rPr>
              <a:t>II.</a:t>
            </a:r>
            <a:r>
              <a:rPr lang="ar-DZ" sz="1200" b="1" dirty="0" smtClean="0">
                <a:solidFill>
                  <a:srgbClr val="FF0000"/>
                </a:solidFill>
              </a:rPr>
              <a:t>4</a:t>
            </a:r>
            <a:r>
              <a:rPr lang="fr-FR" sz="1200" b="1" dirty="0" smtClean="0">
                <a:solidFill>
                  <a:srgbClr val="FF0000"/>
                </a:solidFill>
              </a:rPr>
              <a:t>.2. Respect des principes de l'éthique dans l'enseignement et la recherche</a:t>
            </a:r>
            <a:endParaRPr lang="fr-FR" sz="1200" dirty="0" smtClean="0">
              <a:solidFill>
                <a:srgbClr val="FF0000"/>
              </a:solidFill>
            </a:endParaRPr>
          </a:p>
        </p:txBody>
      </p:sp>
      <p:sp>
        <p:nvSpPr>
          <p:cNvPr id="9" name="Rectangle 8"/>
          <p:cNvSpPr/>
          <p:nvPr/>
        </p:nvSpPr>
        <p:spPr>
          <a:xfrm>
            <a:off x="142844" y="6319148"/>
            <a:ext cx="8820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object 3"/>
          <p:cNvGrpSpPr/>
          <p:nvPr/>
        </p:nvGrpSpPr>
        <p:grpSpPr>
          <a:xfrm>
            <a:off x="357158" y="2143116"/>
            <a:ext cx="1143008" cy="3286148"/>
            <a:chOff x="3346663" y="1899226"/>
            <a:chExt cx="1294765" cy="3810635"/>
          </a:xfrm>
        </p:grpSpPr>
        <p:sp>
          <p:nvSpPr>
            <p:cNvPr id="12" name="object 4"/>
            <p:cNvSpPr/>
            <p:nvPr/>
          </p:nvSpPr>
          <p:spPr>
            <a:xfrm>
              <a:off x="3787138" y="2043902"/>
              <a:ext cx="237490" cy="421640"/>
            </a:xfrm>
            <a:custGeom>
              <a:avLst/>
              <a:gdLst/>
              <a:ahLst/>
              <a:cxnLst/>
              <a:rect l="l" t="t" r="r" b="b"/>
              <a:pathLst>
                <a:path w="237489" h="421639">
                  <a:moveTo>
                    <a:pt x="111315" y="0"/>
                  </a:moveTo>
                  <a:lnTo>
                    <a:pt x="71559" y="11167"/>
                  </a:lnTo>
                  <a:lnTo>
                    <a:pt x="27038" y="47717"/>
                  </a:lnTo>
                  <a:lnTo>
                    <a:pt x="3189" y="103430"/>
                  </a:lnTo>
                  <a:lnTo>
                    <a:pt x="0" y="147975"/>
                  </a:lnTo>
                  <a:lnTo>
                    <a:pt x="34991" y="216379"/>
                  </a:lnTo>
                  <a:lnTo>
                    <a:pt x="63605" y="260797"/>
                  </a:lnTo>
                  <a:lnTo>
                    <a:pt x="79513" y="313337"/>
                  </a:lnTo>
                  <a:lnTo>
                    <a:pt x="76336" y="381741"/>
                  </a:lnTo>
                  <a:lnTo>
                    <a:pt x="116080" y="421464"/>
                  </a:lnTo>
                  <a:lnTo>
                    <a:pt x="136752" y="392782"/>
                  </a:lnTo>
                  <a:lnTo>
                    <a:pt x="155837" y="353060"/>
                  </a:lnTo>
                  <a:lnTo>
                    <a:pt x="152660" y="313337"/>
                  </a:lnTo>
                  <a:lnTo>
                    <a:pt x="160614" y="263970"/>
                  </a:lnTo>
                  <a:lnTo>
                    <a:pt x="200370" y="195693"/>
                  </a:lnTo>
                  <a:lnTo>
                    <a:pt x="228984" y="152671"/>
                  </a:lnTo>
                  <a:lnTo>
                    <a:pt x="236938" y="103430"/>
                  </a:lnTo>
                  <a:lnTo>
                    <a:pt x="216265" y="55712"/>
                  </a:lnTo>
                  <a:lnTo>
                    <a:pt x="179698" y="23858"/>
                  </a:lnTo>
                  <a:lnTo>
                    <a:pt x="152660" y="7995"/>
                  </a:lnTo>
                  <a:lnTo>
                    <a:pt x="111315" y="0"/>
                  </a:lnTo>
                  <a:close/>
                </a:path>
              </a:pathLst>
            </a:custGeom>
            <a:solidFill>
              <a:srgbClr val="FFFF00"/>
            </a:solidFill>
          </p:spPr>
          <p:txBody>
            <a:bodyPr wrap="square" lIns="0" tIns="0" rIns="0" bIns="0" rtlCol="0"/>
            <a:lstStyle/>
            <a:p>
              <a:endParaRPr/>
            </a:p>
          </p:txBody>
        </p:sp>
        <p:sp>
          <p:nvSpPr>
            <p:cNvPr id="13" name="object 5"/>
            <p:cNvSpPr/>
            <p:nvPr/>
          </p:nvSpPr>
          <p:spPr>
            <a:xfrm>
              <a:off x="3346653" y="1899234"/>
              <a:ext cx="1294765" cy="3810635"/>
            </a:xfrm>
            <a:custGeom>
              <a:avLst/>
              <a:gdLst/>
              <a:ahLst/>
              <a:cxnLst/>
              <a:rect l="l" t="t" r="r" b="b"/>
              <a:pathLst>
                <a:path w="1294764" h="3810635">
                  <a:moveTo>
                    <a:pt x="683996" y="247218"/>
                  </a:moveTo>
                  <a:lnTo>
                    <a:pt x="683945" y="247091"/>
                  </a:lnTo>
                  <a:lnTo>
                    <a:pt x="670839" y="216916"/>
                  </a:lnTo>
                  <a:lnTo>
                    <a:pt x="670839" y="248932"/>
                  </a:lnTo>
                  <a:lnTo>
                    <a:pt x="663384" y="295109"/>
                  </a:lnTo>
                  <a:lnTo>
                    <a:pt x="635444" y="336943"/>
                  </a:lnTo>
                  <a:lnTo>
                    <a:pt x="594995" y="406488"/>
                  </a:lnTo>
                  <a:lnTo>
                    <a:pt x="586816" y="457250"/>
                  </a:lnTo>
                  <a:lnTo>
                    <a:pt x="586778" y="458254"/>
                  </a:lnTo>
                  <a:lnTo>
                    <a:pt x="589851" y="496608"/>
                  </a:lnTo>
                  <a:lnTo>
                    <a:pt x="571792" y="534174"/>
                  </a:lnTo>
                  <a:lnTo>
                    <a:pt x="555777" y="556399"/>
                  </a:lnTo>
                  <a:lnTo>
                    <a:pt x="526122" y="526669"/>
                  </a:lnTo>
                  <a:lnTo>
                    <a:pt x="523303" y="523836"/>
                  </a:lnTo>
                  <a:lnTo>
                    <a:pt x="523392" y="521843"/>
                  </a:lnTo>
                  <a:lnTo>
                    <a:pt x="526275" y="459790"/>
                  </a:lnTo>
                  <a:lnTo>
                    <a:pt x="526376" y="457758"/>
                  </a:lnTo>
                  <a:lnTo>
                    <a:pt x="526389" y="457250"/>
                  </a:lnTo>
                  <a:lnTo>
                    <a:pt x="511797" y="409028"/>
                  </a:lnTo>
                  <a:lnTo>
                    <a:pt x="511302" y="407377"/>
                  </a:lnTo>
                  <a:lnTo>
                    <a:pt x="509917" y="402805"/>
                  </a:lnTo>
                  <a:lnTo>
                    <a:pt x="481228" y="358140"/>
                  </a:lnTo>
                  <a:lnTo>
                    <a:pt x="480822" y="357505"/>
                  </a:lnTo>
                  <a:lnTo>
                    <a:pt x="481126" y="358140"/>
                  </a:lnTo>
                  <a:lnTo>
                    <a:pt x="447827" y="293027"/>
                  </a:lnTo>
                  <a:lnTo>
                    <a:pt x="446951" y="291312"/>
                  </a:lnTo>
                  <a:lnTo>
                    <a:pt x="447065" y="289725"/>
                  </a:lnTo>
                  <a:lnTo>
                    <a:pt x="449859" y="250647"/>
                  </a:lnTo>
                  <a:lnTo>
                    <a:pt x="472325" y="197345"/>
                  </a:lnTo>
                  <a:lnTo>
                    <a:pt x="474497" y="194932"/>
                  </a:lnTo>
                  <a:lnTo>
                    <a:pt x="514692" y="161937"/>
                  </a:lnTo>
                  <a:lnTo>
                    <a:pt x="515162" y="161544"/>
                  </a:lnTo>
                  <a:lnTo>
                    <a:pt x="517867" y="160794"/>
                  </a:lnTo>
                  <a:lnTo>
                    <a:pt x="552056" y="151295"/>
                  </a:lnTo>
                  <a:lnTo>
                    <a:pt x="590854" y="158686"/>
                  </a:lnTo>
                  <a:lnTo>
                    <a:pt x="651497" y="204266"/>
                  </a:lnTo>
                  <a:lnTo>
                    <a:pt x="670839" y="248932"/>
                  </a:lnTo>
                  <a:lnTo>
                    <a:pt x="670839" y="216916"/>
                  </a:lnTo>
                  <a:lnTo>
                    <a:pt x="665759" y="205206"/>
                  </a:lnTo>
                  <a:lnTo>
                    <a:pt x="664756" y="202920"/>
                  </a:lnTo>
                  <a:lnTo>
                    <a:pt x="662000" y="196583"/>
                  </a:lnTo>
                  <a:lnTo>
                    <a:pt x="635292" y="173355"/>
                  </a:lnTo>
                  <a:lnTo>
                    <a:pt x="623900" y="163461"/>
                  </a:lnTo>
                  <a:lnTo>
                    <a:pt x="616127" y="158889"/>
                  </a:lnTo>
                  <a:lnTo>
                    <a:pt x="614832" y="158127"/>
                  </a:lnTo>
                  <a:lnTo>
                    <a:pt x="602538" y="150888"/>
                  </a:lnTo>
                  <a:lnTo>
                    <a:pt x="595414" y="146710"/>
                  </a:lnTo>
                  <a:lnTo>
                    <a:pt x="551522" y="138201"/>
                  </a:lnTo>
                  <a:lnTo>
                    <a:pt x="509041" y="150126"/>
                  </a:lnTo>
                  <a:lnTo>
                    <a:pt x="462280" y="188455"/>
                  </a:lnTo>
                  <a:lnTo>
                    <a:pt x="437388" y="246583"/>
                  </a:lnTo>
                  <a:lnTo>
                    <a:pt x="434009" y="293916"/>
                  </a:lnTo>
                  <a:lnTo>
                    <a:pt x="469938" y="364223"/>
                  </a:lnTo>
                  <a:lnTo>
                    <a:pt x="498284" y="408330"/>
                  </a:lnTo>
                  <a:lnTo>
                    <a:pt x="513588" y="458762"/>
                  </a:lnTo>
                  <a:lnTo>
                    <a:pt x="513638" y="457758"/>
                  </a:lnTo>
                  <a:lnTo>
                    <a:pt x="513676" y="459028"/>
                  </a:lnTo>
                  <a:lnTo>
                    <a:pt x="513905" y="459790"/>
                  </a:lnTo>
                  <a:lnTo>
                    <a:pt x="513588" y="458762"/>
                  </a:lnTo>
                  <a:lnTo>
                    <a:pt x="510324" y="528955"/>
                  </a:lnTo>
                  <a:lnTo>
                    <a:pt x="557352" y="575906"/>
                  </a:lnTo>
                  <a:lnTo>
                    <a:pt x="567055" y="562457"/>
                  </a:lnTo>
                  <a:lnTo>
                    <a:pt x="582726" y="540753"/>
                  </a:lnTo>
                  <a:lnTo>
                    <a:pt x="585584" y="534797"/>
                  </a:lnTo>
                  <a:lnTo>
                    <a:pt x="586079" y="533781"/>
                  </a:lnTo>
                  <a:lnTo>
                    <a:pt x="602792" y="499008"/>
                  </a:lnTo>
                  <a:lnTo>
                    <a:pt x="602729" y="498246"/>
                  </a:lnTo>
                  <a:lnTo>
                    <a:pt x="602475" y="495071"/>
                  </a:lnTo>
                  <a:lnTo>
                    <a:pt x="599605" y="459028"/>
                  </a:lnTo>
                  <a:lnTo>
                    <a:pt x="599541" y="458254"/>
                  </a:lnTo>
                  <a:lnTo>
                    <a:pt x="599414" y="459028"/>
                  </a:lnTo>
                  <a:lnTo>
                    <a:pt x="599478" y="457504"/>
                  </a:lnTo>
                  <a:lnTo>
                    <a:pt x="599541" y="458254"/>
                  </a:lnTo>
                  <a:lnTo>
                    <a:pt x="599655" y="457504"/>
                  </a:lnTo>
                  <a:lnTo>
                    <a:pt x="606996" y="411949"/>
                  </a:lnTo>
                  <a:lnTo>
                    <a:pt x="607161" y="410972"/>
                  </a:lnTo>
                  <a:lnTo>
                    <a:pt x="607923" y="409663"/>
                  </a:lnTo>
                  <a:lnTo>
                    <a:pt x="646188" y="343789"/>
                  </a:lnTo>
                  <a:lnTo>
                    <a:pt x="646341" y="343535"/>
                  </a:lnTo>
                  <a:lnTo>
                    <a:pt x="646137" y="343789"/>
                  </a:lnTo>
                  <a:lnTo>
                    <a:pt x="675525" y="299758"/>
                  </a:lnTo>
                  <a:lnTo>
                    <a:pt x="676071" y="296329"/>
                  </a:lnTo>
                  <a:lnTo>
                    <a:pt x="676465" y="293916"/>
                  </a:lnTo>
                  <a:lnTo>
                    <a:pt x="683450" y="250647"/>
                  </a:lnTo>
                  <a:lnTo>
                    <a:pt x="683996" y="247218"/>
                  </a:lnTo>
                  <a:close/>
                </a:path>
                <a:path w="1294764" h="3810635">
                  <a:moveTo>
                    <a:pt x="884135" y="866660"/>
                  </a:moveTo>
                  <a:lnTo>
                    <a:pt x="866648" y="849147"/>
                  </a:lnTo>
                  <a:lnTo>
                    <a:pt x="690130" y="954100"/>
                  </a:lnTo>
                  <a:lnTo>
                    <a:pt x="658329" y="906386"/>
                  </a:lnTo>
                  <a:lnTo>
                    <a:pt x="578827" y="785558"/>
                  </a:lnTo>
                  <a:lnTo>
                    <a:pt x="497725" y="720331"/>
                  </a:lnTo>
                  <a:lnTo>
                    <a:pt x="402323" y="720331"/>
                  </a:lnTo>
                  <a:lnTo>
                    <a:pt x="297357" y="761707"/>
                  </a:lnTo>
                  <a:lnTo>
                    <a:pt x="249656" y="833285"/>
                  </a:lnTo>
                  <a:lnTo>
                    <a:pt x="233756" y="930236"/>
                  </a:lnTo>
                  <a:lnTo>
                    <a:pt x="249656" y="1059053"/>
                  </a:lnTo>
                  <a:lnTo>
                    <a:pt x="313270" y="1203858"/>
                  </a:lnTo>
                  <a:lnTo>
                    <a:pt x="426173" y="1300810"/>
                  </a:lnTo>
                  <a:lnTo>
                    <a:pt x="513626" y="1348536"/>
                  </a:lnTo>
                  <a:lnTo>
                    <a:pt x="602678" y="1364399"/>
                  </a:lnTo>
                  <a:lnTo>
                    <a:pt x="674243" y="1340535"/>
                  </a:lnTo>
                  <a:lnTo>
                    <a:pt x="713994" y="1300810"/>
                  </a:lnTo>
                  <a:lnTo>
                    <a:pt x="739432" y="1203858"/>
                  </a:lnTo>
                  <a:lnTo>
                    <a:pt x="731481" y="1090904"/>
                  </a:lnTo>
                  <a:lnTo>
                    <a:pt x="706043" y="995476"/>
                  </a:lnTo>
                  <a:lnTo>
                    <a:pt x="866648" y="906386"/>
                  </a:lnTo>
                  <a:lnTo>
                    <a:pt x="884135" y="866660"/>
                  </a:lnTo>
                  <a:close/>
                </a:path>
                <a:path w="1294764" h="3810635">
                  <a:moveTo>
                    <a:pt x="893686" y="19164"/>
                  </a:moveTo>
                  <a:lnTo>
                    <a:pt x="853922" y="0"/>
                  </a:lnTo>
                  <a:lnTo>
                    <a:pt x="737844" y="100253"/>
                  </a:lnTo>
                  <a:lnTo>
                    <a:pt x="869835" y="68402"/>
                  </a:lnTo>
                  <a:lnTo>
                    <a:pt x="890511" y="52539"/>
                  </a:lnTo>
                  <a:lnTo>
                    <a:pt x="893686" y="19164"/>
                  </a:lnTo>
                  <a:close/>
                </a:path>
                <a:path w="1294764" h="3810635">
                  <a:moveTo>
                    <a:pt x="1294384" y="3455543"/>
                  </a:moveTo>
                  <a:lnTo>
                    <a:pt x="1262608" y="3423742"/>
                  </a:lnTo>
                  <a:lnTo>
                    <a:pt x="1125842" y="3406241"/>
                  </a:lnTo>
                  <a:lnTo>
                    <a:pt x="973201" y="3406241"/>
                  </a:lnTo>
                  <a:lnTo>
                    <a:pt x="907986" y="3398304"/>
                  </a:lnTo>
                  <a:lnTo>
                    <a:pt x="892098" y="3350590"/>
                  </a:lnTo>
                  <a:lnTo>
                    <a:pt x="907986" y="3261537"/>
                  </a:lnTo>
                  <a:lnTo>
                    <a:pt x="917536" y="3108883"/>
                  </a:lnTo>
                  <a:lnTo>
                    <a:pt x="900049" y="2940329"/>
                  </a:lnTo>
                  <a:lnTo>
                    <a:pt x="876185" y="2716098"/>
                  </a:lnTo>
                  <a:lnTo>
                    <a:pt x="884135" y="2522055"/>
                  </a:lnTo>
                  <a:lnTo>
                    <a:pt x="884135" y="2458478"/>
                  </a:lnTo>
                  <a:lnTo>
                    <a:pt x="868248" y="2329662"/>
                  </a:lnTo>
                  <a:lnTo>
                    <a:pt x="864336" y="2326195"/>
                  </a:lnTo>
                  <a:lnTo>
                    <a:pt x="915949" y="2216721"/>
                  </a:lnTo>
                  <a:lnTo>
                    <a:pt x="907986" y="2064169"/>
                  </a:lnTo>
                  <a:lnTo>
                    <a:pt x="860298" y="1887639"/>
                  </a:lnTo>
                  <a:lnTo>
                    <a:pt x="852335" y="1734972"/>
                  </a:lnTo>
                  <a:lnTo>
                    <a:pt x="803325" y="1535772"/>
                  </a:lnTo>
                  <a:lnTo>
                    <a:pt x="860298" y="1517065"/>
                  </a:lnTo>
                  <a:lnTo>
                    <a:pt x="1005001" y="1404112"/>
                  </a:lnTo>
                  <a:lnTo>
                    <a:pt x="1133792" y="1268958"/>
                  </a:lnTo>
                  <a:lnTo>
                    <a:pt x="1270546" y="1114767"/>
                  </a:lnTo>
                  <a:lnTo>
                    <a:pt x="1278509" y="1051179"/>
                  </a:lnTo>
                  <a:lnTo>
                    <a:pt x="1278509" y="874649"/>
                  </a:lnTo>
                  <a:lnTo>
                    <a:pt x="1238745" y="601167"/>
                  </a:lnTo>
                  <a:lnTo>
                    <a:pt x="1262608" y="440499"/>
                  </a:lnTo>
                  <a:lnTo>
                    <a:pt x="1278509" y="375272"/>
                  </a:lnTo>
                  <a:lnTo>
                    <a:pt x="1254658" y="343535"/>
                  </a:lnTo>
                  <a:lnTo>
                    <a:pt x="1197406" y="311683"/>
                  </a:lnTo>
                  <a:lnTo>
                    <a:pt x="1157643" y="287832"/>
                  </a:lnTo>
                  <a:lnTo>
                    <a:pt x="1181506" y="143154"/>
                  </a:lnTo>
                  <a:lnTo>
                    <a:pt x="1165606" y="109778"/>
                  </a:lnTo>
                  <a:lnTo>
                    <a:pt x="1133792" y="119291"/>
                  </a:lnTo>
                  <a:lnTo>
                    <a:pt x="1117904" y="303695"/>
                  </a:lnTo>
                  <a:lnTo>
                    <a:pt x="1101991" y="351409"/>
                  </a:lnTo>
                  <a:lnTo>
                    <a:pt x="1094041" y="383260"/>
                  </a:lnTo>
                  <a:lnTo>
                    <a:pt x="1028852" y="359410"/>
                  </a:lnTo>
                  <a:lnTo>
                    <a:pt x="981138" y="359410"/>
                  </a:lnTo>
                  <a:lnTo>
                    <a:pt x="981138" y="391261"/>
                  </a:lnTo>
                  <a:lnTo>
                    <a:pt x="1012952" y="416636"/>
                  </a:lnTo>
                  <a:lnTo>
                    <a:pt x="1070190" y="416636"/>
                  </a:lnTo>
                  <a:lnTo>
                    <a:pt x="1109954" y="448500"/>
                  </a:lnTo>
                  <a:lnTo>
                    <a:pt x="1141755" y="504075"/>
                  </a:lnTo>
                  <a:lnTo>
                    <a:pt x="1173556" y="593166"/>
                  </a:lnTo>
                  <a:lnTo>
                    <a:pt x="1197406" y="769696"/>
                  </a:lnTo>
                  <a:lnTo>
                    <a:pt x="1197406" y="930236"/>
                  </a:lnTo>
                  <a:lnTo>
                    <a:pt x="1181506" y="1059053"/>
                  </a:lnTo>
                  <a:lnTo>
                    <a:pt x="1149705" y="1114767"/>
                  </a:lnTo>
                  <a:lnTo>
                    <a:pt x="1036802" y="1195857"/>
                  </a:lnTo>
                  <a:lnTo>
                    <a:pt x="915949" y="1268958"/>
                  </a:lnTo>
                  <a:lnTo>
                    <a:pt x="860298" y="1324673"/>
                  </a:lnTo>
                  <a:lnTo>
                    <a:pt x="755345" y="1404112"/>
                  </a:lnTo>
                  <a:lnTo>
                    <a:pt x="723544" y="1429626"/>
                  </a:lnTo>
                  <a:lnTo>
                    <a:pt x="723480" y="1429753"/>
                  </a:lnTo>
                  <a:lnTo>
                    <a:pt x="626529" y="1397774"/>
                  </a:lnTo>
                  <a:lnTo>
                    <a:pt x="505688" y="1413764"/>
                  </a:lnTo>
                  <a:lnTo>
                    <a:pt x="488124" y="1446885"/>
                  </a:lnTo>
                  <a:lnTo>
                    <a:pt x="465924" y="1437627"/>
                  </a:lnTo>
                  <a:lnTo>
                    <a:pt x="345071" y="1445488"/>
                  </a:lnTo>
                  <a:lnTo>
                    <a:pt x="240118" y="1526590"/>
                  </a:lnTo>
                  <a:lnTo>
                    <a:pt x="87464" y="1695246"/>
                  </a:lnTo>
                  <a:lnTo>
                    <a:pt x="7950" y="1831924"/>
                  </a:lnTo>
                  <a:lnTo>
                    <a:pt x="0" y="1879650"/>
                  </a:lnTo>
                  <a:lnTo>
                    <a:pt x="39751" y="1968741"/>
                  </a:lnTo>
                  <a:lnTo>
                    <a:pt x="127215" y="2008454"/>
                  </a:lnTo>
                  <a:lnTo>
                    <a:pt x="240118" y="2056180"/>
                  </a:lnTo>
                  <a:lnTo>
                    <a:pt x="329171" y="2080031"/>
                  </a:lnTo>
                  <a:lnTo>
                    <a:pt x="368922" y="2121408"/>
                  </a:lnTo>
                  <a:lnTo>
                    <a:pt x="345071" y="2176996"/>
                  </a:lnTo>
                  <a:lnTo>
                    <a:pt x="281470" y="2242223"/>
                  </a:lnTo>
                  <a:lnTo>
                    <a:pt x="200367" y="2250224"/>
                  </a:lnTo>
                  <a:lnTo>
                    <a:pt x="144716" y="2224709"/>
                  </a:lnTo>
                  <a:lnTo>
                    <a:pt x="111315" y="2250224"/>
                  </a:lnTo>
                  <a:lnTo>
                    <a:pt x="119265" y="2281948"/>
                  </a:lnTo>
                  <a:lnTo>
                    <a:pt x="184467" y="2305799"/>
                  </a:lnTo>
                  <a:lnTo>
                    <a:pt x="281470" y="2305799"/>
                  </a:lnTo>
                  <a:lnTo>
                    <a:pt x="368922" y="2281948"/>
                  </a:lnTo>
                  <a:lnTo>
                    <a:pt x="418223" y="2250224"/>
                  </a:lnTo>
                  <a:lnTo>
                    <a:pt x="450024" y="2192985"/>
                  </a:lnTo>
                  <a:lnTo>
                    <a:pt x="465924" y="2129269"/>
                  </a:lnTo>
                  <a:lnTo>
                    <a:pt x="426173" y="2072043"/>
                  </a:lnTo>
                  <a:lnTo>
                    <a:pt x="329171" y="2032317"/>
                  </a:lnTo>
                  <a:lnTo>
                    <a:pt x="216268" y="2000465"/>
                  </a:lnTo>
                  <a:lnTo>
                    <a:pt x="119265" y="1944878"/>
                  </a:lnTo>
                  <a:lnTo>
                    <a:pt x="95415" y="1895513"/>
                  </a:lnTo>
                  <a:lnTo>
                    <a:pt x="111315" y="1808073"/>
                  </a:lnTo>
                  <a:lnTo>
                    <a:pt x="184467" y="1695246"/>
                  </a:lnTo>
                  <a:lnTo>
                    <a:pt x="273507" y="1630019"/>
                  </a:lnTo>
                  <a:lnTo>
                    <a:pt x="410260" y="1582293"/>
                  </a:lnTo>
                  <a:lnTo>
                    <a:pt x="453377" y="1573187"/>
                  </a:lnTo>
                  <a:lnTo>
                    <a:pt x="457974" y="1647532"/>
                  </a:lnTo>
                  <a:lnTo>
                    <a:pt x="489775" y="1855787"/>
                  </a:lnTo>
                  <a:lnTo>
                    <a:pt x="489775" y="2040305"/>
                  </a:lnTo>
                  <a:lnTo>
                    <a:pt x="450024" y="2200846"/>
                  </a:lnTo>
                  <a:lnTo>
                    <a:pt x="426173" y="2289937"/>
                  </a:lnTo>
                  <a:lnTo>
                    <a:pt x="442061" y="2369388"/>
                  </a:lnTo>
                  <a:lnTo>
                    <a:pt x="458635" y="2381720"/>
                  </a:lnTo>
                  <a:lnTo>
                    <a:pt x="481825" y="2811513"/>
                  </a:lnTo>
                  <a:lnTo>
                    <a:pt x="481825" y="2916466"/>
                  </a:lnTo>
                  <a:lnTo>
                    <a:pt x="450024" y="3110471"/>
                  </a:lnTo>
                  <a:lnTo>
                    <a:pt x="442061" y="3334689"/>
                  </a:lnTo>
                  <a:lnTo>
                    <a:pt x="457974" y="3447592"/>
                  </a:lnTo>
                  <a:lnTo>
                    <a:pt x="442061" y="3511194"/>
                  </a:lnTo>
                  <a:lnTo>
                    <a:pt x="329171" y="3608209"/>
                  </a:lnTo>
                  <a:lnTo>
                    <a:pt x="279882" y="3729063"/>
                  </a:lnTo>
                  <a:lnTo>
                    <a:pt x="289420" y="3768814"/>
                  </a:lnTo>
                  <a:lnTo>
                    <a:pt x="376872" y="3810165"/>
                  </a:lnTo>
                  <a:lnTo>
                    <a:pt x="400723" y="3792664"/>
                  </a:lnTo>
                  <a:lnTo>
                    <a:pt x="410260" y="3721112"/>
                  </a:lnTo>
                  <a:lnTo>
                    <a:pt x="434124" y="3616147"/>
                  </a:lnTo>
                  <a:lnTo>
                    <a:pt x="473887" y="3568446"/>
                  </a:lnTo>
                  <a:lnTo>
                    <a:pt x="521576" y="3536645"/>
                  </a:lnTo>
                  <a:lnTo>
                    <a:pt x="562927" y="3495294"/>
                  </a:lnTo>
                  <a:lnTo>
                    <a:pt x="570877" y="3463493"/>
                  </a:lnTo>
                  <a:lnTo>
                    <a:pt x="547027" y="3423742"/>
                  </a:lnTo>
                  <a:lnTo>
                    <a:pt x="521576" y="3399891"/>
                  </a:lnTo>
                  <a:lnTo>
                    <a:pt x="505688" y="3302889"/>
                  </a:lnTo>
                  <a:lnTo>
                    <a:pt x="521576" y="3100921"/>
                  </a:lnTo>
                  <a:lnTo>
                    <a:pt x="578827" y="2868765"/>
                  </a:lnTo>
                  <a:lnTo>
                    <a:pt x="634479" y="2682697"/>
                  </a:lnTo>
                  <a:lnTo>
                    <a:pt x="651344" y="2466467"/>
                  </a:lnTo>
                  <a:lnTo>
                    <a:pt x="696556" y="2466467"/>
                  </a:lnTo>
                  <a:lnTo>
                    <a:pt x="788733" y="2771749"/>
                  </a:lnTo>
                  <a:lnTo>
                    <a:pt x="836434" y="2956229"/>
                  </a:lnTo>
                  <a:lnTo>
                    <a:pt x="852335" y="3116834"/>
                  </a:lnTo>
                  <a:lnTo>
                    <a:pt x="852335" y="3245637"/>
                  </a:lnTo>
                  <a:lnTo>
                    <a:pt x="828484" y="3342640"/>
                  </a:lnTo>
                  <a:lnTo>
                    <a:pt x="804633" y="3374440"/>
                  </a:lnTo>
                  <a:lnTo>
                    <a:pt x="804633" y="3406241"/>
                  </a:lnTo>
                  <a:lnTo>
                    <a:pt x="836434" y="3455543"/>
                  </a:lnTo>
                  <a:lnTo>
                    <a:pt x="892098" y="3471456"/>
                  </a:lnTo>
                  <a:lnTo>
                    <a:pt x="981138" y="3471456"/>
                  </a:lnTo>
                  <a:lnTo>
                    <a:pt x="1141755" y="3511194"/>
                  </a:lnTo>
                  <a:lnTo>
                    <a:pt x="1189456" y="3568446"/>
                  </a:lnTo>
                  <a:lnTo>
                    <a:pt x="1262608" y="3535057"/>
                  </a:lnTo>
                  <a:lnTo>
                    <a:pt x="1294384" y="3455543"/>
                  </a:lnTo>
                  <a:close/>
                </a:path>
              </a:pathLst>
            </a:custGeom>
            <a:solidFill>
              <a:srgbClr val="000000"/>
            </a:solidFill>
          </p:spPr>
          <p:txBody>
            <a:bodyPr wrap="square" lIns="0" tIns="0" rIns="0" bIns="0" rtlCol="0"/>
            <a:lstStyle/>
            <a:p>
              <a:endParaRPr/>
            </a:p>
          </p:txBody>
        </p:sp>
      </p:grpSp>
      <p:sp>
        <p:nvSpPr>
          <p:cNvPr id="7" name="Flèche droite à entaille 6"/>
          <p:cNvSpPr/>
          <p:nvPr/>
        </p:nvSpPr>
        <p:spPr>
          <a:xfrm>
            <a:off x="214282" y="3500438"/>
            <a:ext cx="1558530" cy="906889"/>
          </a:xfrm>
          <a:prstGeom prst="notchedRightArrow">
            <a:avLst/>
          </a:prstGeom>
          <a:solidFill>
            <a:schemeClr val="accent3">
              <a:lumMod val="60000"/>
              <a:lumOff val="40000"/>
            </a:schemeClr>
          </a:solidFill>
          <a:ln w="3175">
            <a:solidFill>
              <a:schemeClr val="tx1"/>
            </a:solidFill>
          </a:ln>
        </p:spPr>
        <p:txBody>
          <a:bodyPr wrap="none">
            <a:spAutoFit/>
          </a:bodyPr>
          <a:lstStyle/>
          <a:p>
            <a:pPr algn="ctr">
              <a:spcAft>
                <a:spcPts val="200"/>
              </a:spcAft>
            </a:pPr>
            <a:r>
              <a:rPr lang="fr-FR" sz="1100" b="1" dirty="0" smtClean="0">
                <a:solidFill>
                  <a:srgbClr val="FF0000"/>
                </a:solidFill>
              </a:rPr>
              <a:t>L'enseignant</a:t>
            </a:r>
          </a:p>
          <a:p>
            <a:pPr algn="ctr"/>
            <a:r>
              <a:rPr lang="fr-FR" sz="1100" b="1" dirty="0" smtClean="0">
                <a:solidFill>
                  <a:srgbClr val="FF0000"/>
                </a:solidFill>
              </a:rPr>
              <a:t>chercheur</a:t>
            </a:r>
            <a:endParaRPr lang="fr-FR" sz="1100" b="1" dirty="0">
              <a:solidFill>
                <a:srgbClr val="FF0000"/>
              </a:solidFill>
            </a:endParaRPr>
          </a:p>
        </p:txBody>
      </p:sp>
      <p:sp>
        <p:nvSpPr>
          <p:cNvPr id="15" name="Rectangle 14"/>
          <p:cNvSpPr/>
          <p:nvPr/>
        </p:nvSpPr>
        <p:spPr>
          <a:xfrm>
            <a:off x="2071670" y="2857496"/>
            <a:ext cx="3744000" cy="500137"/>
          </a:xfrm>
          <a:prstGeom prst="rect">
            <a:avLst/>
          </a:prstGeom>
          <a:solidFill>
            <a:schemeClr val="accent3">
              <a:lumMod val="20000"/>
              <a:lumOff val="80000"/>
            </a:schemeClr>
          </a:solidFill>
        </p:spPr>
        <p:txBody>
          <a:bodyPr wrap="square">
            <a:spAutoFit/>
          </a:bodyPr>
          <a:lstStyle/>
          <a:p>
            <a:pPr algn="just">
              <a:spcAft>
                <a:spcPts val="300"/>
              </a:spcAft>
              <a:buFont typeface="Wingdings" pitchFamily="2" charset="2"/>
              <a:buChar char="v"/>
            </a:pPr>
            <a:r>
              <a:rPr lang="fr-FR" sz="1300" b="1" dirty="0" smtClean="0"/>
              <a:t>  </a:t>
            </a:r>
            <a:r>
              <a:rPr lang="fr-FR" sz="1100" dirty="0" smtClean="0"/>
              <a:t>A</a:t>
            </a:r>
            <a:r>
              <a:rPr lang="fr-FR" sz="1100" b="1" dirty="0" smtClean="0"/>
              <a:t> </a:t>
            </a:r>
            <a:r>
              <a:rPr lang="fr-FR" sz="1100" dirty="0" smtClean="0"/>
              <a:t>pour vocation deux missions indissociables et</a:t>
            </a:r>
            <a:r>
              <a:rPr lang="ar-DZ" sz="1100" dirty="0" smtClean="0"/>
              <a:t> </a:t>
            </a:r>
            <a:endParaRPr lang="fr-FR" sz="1100" dirty="0" smtClean="0"/>
          </a:p>
          <a:p>
            <a:pPr algn="just">
              <a:spcAft>
                <a:spcPts val="300"/>
              </a:spcAft>
            </a:pPr>
            <a:r>
              <a:rPr lang="fr-FR" sz="1100" dirty="0" smtClean="0"/>
              <a:t>      complémentaires : </a:t>
            </a:r>
            <a:r>
              <a:rPr lang="fr-FR" sz="1100" b="1" i="1" dirty="0" smtClean="0"/>
              <a:t>l'enseignement</a:t>
            </a:r>
            <a:r>
              <a:rPr lang="fr-FR" sz="1100" b="1" dirty="0" smtClean="0"/>
              <a:t> </a:t>
            </a:r>
            <a:r>
              <a:rPr lang="fr-FR" sz="1100" dirty="0" smtClean="0"/>
              <a:t>et </a:t>
            </a:r>
            <a:r>
              <a:rPr lang="fr-FR" sz="1100" b="1" i="1" dirty="0" smtClean="0"/>
              <a:t>la recherche </a:t>
            </a:r>
            <a:endParaRPr lang="ar-DZ" sz="1100" b="1" i="1" dirty="0" smtClean="0"/>
          </a:p>
        </p:txBody>
      </p:sp>
      <p:sp>
        <p:nvSpPr>
          <p:cNvPr id="16" name="Rectangle 15"/>
          <p:cNvSpPr/>
          <p:nvPr/>
        </p:nvSpPr>
        <p:spPr>
          <a:xfrm>
            <a:off x="2071670" y="4030322"/>
            <a:ext cx="3924000" cy="884858"/>
          </a:xfrm>
          <a:prstGeom prst="rect">
            <a:avLst/>
          </a:prstGeom>
          <a:solidFill>
            <a:schemeClr val="accent3">
              <a:lumMod val="20000"/>
              <a:lumOff val="80000"/>
            </a:schemeClr>
          </a:solidFill>
        </p:spPr>
        <p:txBody>
          <a:bodyPr wrap="square">
            <a:spAutoFit/>
          </a:bodyPr>
          <a:lstStyle/>
          <a:p>
            <a:pPr algn="just">
              <a:spcAft>
                <a:spcPts val="300"/>
              </a:spcAft>
              <a:buFont typeface="Wingdings" pitchFamily="2" charset="2"/>
              <a:buChar char="v"/>
            </a:pPr>
            <a:r>
              <a:rPr lang="fr-FR" sz="1100" b="1" dirty="0" smtClean="0"/>
              <a:t>  </a:t>
            </a:r>
            <a:r>
              <a:rPr lang="fr-FR" sz="1100" dirty="0" smtClean="0"/>
              <a:t>Ces missions doivent être menées en conformité avec </a:t>
            </a:r>
          </a:p>
          <a:p>
            <a:pPr algn="just">
              <a:spcAft>
                <a:spcPts val="300"/>
              </a:spcAft>
            </a:pPr>
            <a:r>
              <a:rPr lang="fr-FR" sz="1100" dirty="0" smtClean="0"/>
              <a:t>      les normes éthiques et professionnelles, tout en évitant </a:t>
            </a:r>
          </a:p>
          <a:p>
            <a:pPr algn="just">
              <a:spcAft>
                <a:spcPts val="300"/>
              </a:spcAft>
            </a:pPr>
            <a:r>
              <a:rPr lang="fr-FR" sz="1100" dirty="0" smtClean="0"/>
              <a:t>      toute dérive vers un endoctrinement quelconque ou une</a:t>
            </a:r>
          </a:p>
          <a:p>
            <a:pPr algn="just">
              <a:spcAft>
                <a:spcPts val="300"/>
              </a:spcAft>
            </a:pPr>
            <a:r>
              <a:rPr lang="fr-FR" sz="1100" dirty="0" smtClean="0"/>
              <a:t>      éventuelle propagande</a:t>
            </a:r>
          </a:p>
        </p:txBody>
      </p:sp>
      <p:sp>
        <p:nvSpPr>
          <p:cNvPr id="17" name="Accolade ouvrante 16"/>
          <p:cNvSpPr/>
          <p:nvPr/>
        </p:nvSpPr>
        <p:spPr>
          <a:xfrm>
            <a:off x="1928794" y="1679082"/>
            <a:ext cx="180000" cy="45360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Rectangle 7"/>
          <p:cNvSpPr/>
          <p:nvPr/>
        </p:nvSpPr>
        <p:spPr>
          <a:xfrm>
            <a:off x="2071670" y="5429264"/>
            <a:ext cx="3636000" cy="684000"/>
          </a:xfrm>
          <a:prstGeom prst="rect">
            <a:avLst/>
          </a:prstGeom>
          <a:solidFill>
            <a:schemeClr val="accent3">
              <a:lumMod val="20000"/>
              <a:lumOff val="80000"/>
            </a:schemeClr>
          </a:solidFill>
        </p:spPr>
        <p:txBody>
          <a:bodyPr wrap="square">
            <a:spAutoFit/>
          </a:bodyPr>
          <a:lstStyle/>
          <a:p>
            <a:pPr algn="just">
              <a:spcAft>
                <a:spcPts val="300"/>
              </a:spcAft>
              <a:buFont typeface="Wingdings" pitchFamily="2" charset="2"/>
              <a:buChar char="v"/>
            </a:pPr>
            <a:r>
              <a:rPr lang="fr-FR" sz="1100" b="1" dirty="0" smtClean="0"/>
              <a:t> </a:t>
            </a:r>
            <a:r>
              <a:rPr lang="fr-FR" sz="1100" dirty="0" smtClean="0"/>
              <a:t>Doit jouir d'une pleine indépendance et d'une entière </a:t>
            </a:r>
          </a:p>
          <a:p>
            <a:pPr algn="just">
              <a:spcAft>
                <a:spcPts val="300"/>
              </a:spcAft>
            </a:pPr>
            <a:r>
              <a:rPr lang="fr-FR" sz="1100" dirty="0" smtClean="0"/>
              <a:t>     liberté d’expression dans l'exercice de ses fonctions </a:t>
            </a:r>
          </a:p>
          <a:p>
            <a:pPr algn="just">
              <a:spcAft>
                <a:spcPts val="300"/>
              </a:spcAft>
            </a:pPr>
            <a:r>
              <a:rPr lang="fr-FR" sz="1100" dirty="0" smtClean="0"/>
              <a:t>     d'enseignement et de ses activités de recherche</a:t>
            </a:r>
          </a:p>
          <a:p>
            <a:pPr algn="just">
              <a:spcAft>
                <a:spcPts val="300"/>
              </a:spcAft>
            </a:pPr>
            <a:r>
              <a:rPr lang="fr-FR" sz="1200" dirty="0" smtClean="0"/>
              <a:t>    </a:t>
            </a:r>
          </a:p>
          <a:p>
            <a:pPr>
              <a:spcAft>
                <a:spcPts val="300"/>
              </a:spcAft>
            </a:pPr>
            <a:endParaRPr lang="fr-FR" sz="1400" b="1" dirty="0" smtClean="0"/>
          </a:p>
          <a:p>
            <a:endParaRPr lang="fr-FR" sz="1300" b="1" dirty="0" smtClean="0"/>
          </a:p>
          <a:p>
            <a:pPr algn="just"/>
            <a:endParaRPr lang="ar-DZ" sz="1300" b="1" dirty="0" smtClean="0"/>
          </a:p>
          <a:p>
            <a:pPr algn="just"/>
            <a:r>
              <a:rPr lang="fr-FR" sz="1300" b="1" dirty="0" smtClean="0"/>
              <a:t> </a:t>
            </a:r>
          </a:p>
        </p:txBody>
      </p:sp>
      <p:sp>
        <p:nvSpPr>
          <p:cNvPr id="18" name="Rectangle 17"/>
          <p:cNvSpPr/>
          <p:nvPr/>
        </p:nvSpPr>
        <p:spPr>
          <a:xfrm>
            <a:off x="2071670" y="1770466"/>
            <a:ext cx="3852000" cy="515526"/>
          </a:xfrm>
          <a:prstGeom prst="rect">
            <a:avLst/>
          </a:prstGeom>
          <a:solidFill>
            <a:schemeClr val="accent3">
              <a:lumMod val="20000"/>
              <a:lumOff val="80000"/>
            </a:schemeClr>
          </a:solidFill>
        </p:spPr>
        <p:txBody>
          <a:bodyPr wrap="square">
            <a:spAutoFit/>
          </a:bodyPr>
          <a:lstStyle/>
          <a:p>
            <a:pPr algn="just">
              <a:spcAft>
                <a:spcPts val="300"/>
              </a:spcAft>
              <a:buFont typeface="Wingdings" pitchFamily="2" charset="2"/>
              <a:buChar char="v"/>
            </a:pPr>
            <a:r>
              <a:rPr lang="ar-DZ" sz="1300" b="1" dirty="0" smtClean="0"/>
              <a:t>  </a:t>
            </a:r>
            <a:r>
              <a:rPr lang="fr-FR" sz="1100" dirty="0" smtClean="0"/>
              <a:t>Une des principales composantes de la charte</a:t>
            </a:r>
            <a:r>
              <a:rPr lang="ar-DZ" sz="1100" dirty="0" smtClean="0"/>
              <a:t> </a:t>
            </a:r>
            <a:r>
              <a:rPr lang="fr-FR" sz="1100" dirty="0" smtClean="0"/>
              <a:t>nationale</a:t>
            </a:r>
            <a:r>
              <a:rPr lang="ar-DZ" sz="1100" dirty="0" smtClean="0"/>
              <a:t> </a:t>
            </a:r>
            <a:endParaRPr lang="fr-FR" sz="1100" dirty="0" smtClean="0"/>
          </a:p>
          <a:p>
            <a:pPr algn="just">
              <a:spcAft>
                <a:spcPts val="300"/>
              </a:spcAft>
            </a:pPr>
            <a:r>
              <a:rPr lang="fr-FR" sz="1100" dirty="0" smtClean="0"/>
              <a:t>       d'éthique et de déontologie universitaires </a:t>
            </a:r>
            <a:endParaRPr lang="ar-DZ" sz="1100" dirty="0" smtClean="0"/>
          </a:p>
        </p:txBody>
      </p:sp>
      <p:sp>
        <p:nvSpPr>
          <p:cNvPr id="20" name="Rectangle 19"/>
          <p:cNvSpPr/>
          <p:nvPr/>
        </p:nvSpPr>
        <p:spPr>
          <a:xfrm>
            <a:off x="6842280" y="1816633"/>
            <a:ext cx="2016000" cy="469359"/>
          </a:xfrm>
          <a:prstGeom prst="rect">
            <a:avLst/>
          </a:prstGeom>
          <a:solidFill>
            <a:schemeClr val="accent6">
              <a:lumMod val="20000"/>
              <a:lumOff val="80000"/>
            </a:schemeClr>
          </a:solidFill>
        </p:spPr>
        <p:txBody>
          <a:bodyPr>
            <a:spAutoFit/>
          </a:bodyPr>
          <a:lstStyle/>
          <a:p>
            <a:pPr algn="r">
              <a:spcAft>
                <a:spcPts val="300"/>
              </a:spcAft>
            </a:pPr>
            <a:r>
              <a:rPr lang="ar-DZ" sz="1100" dirty="0" smtClean="0"/>
              <a:t>أحد المكونات الرئيسية للميثاق الوطني </a:t>
            </a:r>
            <a:r>
              <a:rPr lang="fr-FR" sz="1100" dirty="0" smtClean="0"/>
              <a:t> </a:t>
            </a:r>
            <a:r>
              <a:rPr lang="fr-FR" sz="1100" b="1" i="1" dirty="0" smtClean="0"/>
              <a:t>-</a:t>
            </a:r>
          </a:p>
          <a:p>
            <a:pPr algn="r"/>
            <a:r>
              <a:rPr lang="ar-DZ" sz="1100" dirty="0" smtClean="0"/>
              <a:t>للأخلاقيات وعلم الأخلاق الجامعي</a:t>
            </a:r>
            <a:endParaRPr lang="fr-FR" sz="1100" dirty="0"/>
          </a:p>
        </p:txBody>
      </p:sp>
      <p:sp>
        <p:nvSpPr>
          <p:cNvPr id="21" name="Rectangle 20"/>
          <p:cNvSpPr/>
          <p:nvPr/>
        </p:nvSpPr>
        <p:spPr>
          <a:xfrm>
            <a:off x="6946483" y="2857496"/>
            <a:ext cx="2002471" cy="469359"/>
          </a:xfrm>
          <a:prstGeom prst="rect">
            <a:avLst/>
          </a:prstGeom>
          <a:solidFill>
            <a:schemeClr val="accent6">
              <a:lumMod val="20000"/>
              <a:lumOff val="80000"/>
            </a:schemeClr>
          </a:solidFill>
        </p:spPr>
        <p:txBody>
          <a:bodyPr wrap="none">
            <a:spAutoFit/>
          </a:bodyPr>
          <a:lstStyle/>
          <a:p>
            <a:pPr>
              <a:spcAft>
                <a:spcPts val="300"/>
              </a:spcAft>
            </a:pPr>
            <a:r>
              <a:rPr lang="ar-DZ" sz="1100" dirty="0" smtClean="0"/>
              <a:t>للمهنة رسالتان متكاملتان لا تنفصلان : </a:t>
            </a:r>
            <a:r>
              <a:rPr lang="fr-FR" sz="1100" dirty="0" smtClean="0"/>
              <a:t> </a:t>
            </a:r>
            <a:r>
              <a:rPr lang="fr-FR" sz="1100" b="1" i="1" dirty="0" smtClean="0"/>
              <a:t>-</a:t>
            </a:r>
          </a:p>
          <a:p>
            <a:pPr algn="r"/>
            <a:r>
              <a:rPr lang="ar-DZ" sz="1100" b="1" dirty="0" smtClean="0"/>
              <a:t>التدريس </a:t>
            </a:r>
            <a:r>
              <a:rPr lang="ar-DZ" sz="1100" dirty="0" smtClean="0"/>
              <a:t>و</a:t>
            </a:r>
            <a:r>
              <a:rPr lang="ar-DZ" sz="1100" b="1" dirty="0" smtClean="0"/>
              <a:t>البحث</a:t>
            </a:r>
            <a:endParaRPr lang="fr-FR" sz="1100" b="1" dirty="0" smtClean="0"/>
          </a:p>
        </p:txBody>
      </p:sp>
      <p:sp>
        <p:nvSpPr>
          <p:cNvPr id="22" name="Rectangle 21"/>
          <p:cNvSpPr/>
          <p:nvPr/>
        </p:nvSpPr>
        <p:spPr>
          <a:xfrm>
            <a:off x="6625718" y="4143380"/>
            <a:ext cx="2304000" cy="677108"/>
          </a:xfrm>
          <a:prstGeom prst="rect">
            <a:avLst/>
          </a:prstGeom>
          <a:solidFill>
            <a:schemeClr val="accent6">
              <a:lumMod val="20000"/>
              <a:lumOff val="80000"/>
            </a:schemeClr>
          </a:solidFill>
        </p:spPr>
        <p:txBody>
          <a:bodyPr>
            <a:spAutoFit/>
          </a:bodyPr>
          <a:lstStyle/>
          <a:p>
            <a:pPr algn="r">
              <a:spcAft>
                <a:spcPts val="300"/>
              </a:spcAft>
            </a:pPr>
            <a:r>
              <a:rPr lang="ar-DZ" sz="1100" dirty="0" smtClean="0"/>
              <a:t>يجب تنفيذ هذه المهمات وفقًا للمعايير الأخلاقية </a:t>
            </a:r>
            <a:r>
              <a:rPr lang="fr-FR" sz="1100" dirty="0" smtClean="0"/>
              <a:t> </a:t>
            </a:r>
            <a:r>
              <a:rPr lang="fr-FR" sz="1100" b="1" i="1" dirty="0" smtClean="0"/>
              <a:t>-</a:t>
            </a:r>
          </a:p>
          <a:p>
            <a:pPr algn="r">
              <a:spcAft>
                <a:spcPts val="300"/>
              </a:spcAft>
            </a:pPr>
            <a:r>
              <a:rPr lang="ar-DZ" sz="1100" dirty="0" smtClean="0"/>
              <a:t>والمهنية ، مع تجنب أي انجراف نحو</a:t>
            </a:r>
            <a:endParaRPr lang="fr-FR" sz="1100" b="1" i="1" dirty="0" smtClean="0"/>
          </a:p>
          <a:p>
            <a:pPr algn="r"/>
            <a:r>
              <a:rPr lang="ar-DZ" sz="1100" dirty="0" smtClean="0"/>
              <a:t>أي تلقين أو دعاية محتملة</a:t>
            </a:r>
            <a:endParaRPr lang="fr-FR" dirty="0"/>
          </a:p>
        </p:txBody>
      </p:sp>
      <p:sp>
        <p:nvSpPr>
          <p:cNvPr id="23" name="Rectangle 22"/>
          <p:cNvSpPr/>
          <p:nvPr/>
        </p:nvSpPr>
        <p:spPr>
          <a:xfrm>
            <a:off x="6589718" y="5500702"/>
            <a:ext cx="2340000" cy="469359"/>
          </a:xfrm>
          <a:prstGeom prst="rect">
            <a:avLst/>
          </a:prstGeom>
          <a:solidFill>
            <a:schemeClr val="accent6">
              <a:lumMod val="20000"/>
              <a:lumOff val="80000"/>
            </a:schemeClr>
          </a:solidFill>
        </p:spPr>
        <p:txBody>
          <a:bodyPr>
            <a:spAutoFit/>
          </a:bodyPr>
          <a:lstStyle/>
          <a:p>
            <a:pPr algn="r">
              <a:spcAft>
                <a:spcPts val="300"/>
              </a:spcAft>
            </a:pPr>
            <a:r>
              <a:rPr lang="ar-DZ" sz="1100" dirty="0" smtClean="0"/>
              <a:t>يجب أن يتمتع بالاستقلالية التامة وحرية التعبير </a:t>
            </a:r>
            <a:r>
              <a:rPr lang="fr-FR" sz="1100" dirty="0" smtClean="0"/>
              <a:t> </a:t>
            </a:r>
            <a:r>
              <a:rPr lang="fr-FR" sz="1100" b="1" i="1" dirty="0" smtClean="0"/>
              <a:t>-</a:t>
            </a:r>
          </a:p>
          <a:p>
            <a:pPr algn="r"/>
            <a:r>
              <a:rPr lang="ar-DZ" sz="1100" dirty="0" smtClean="0"/>
              <a:t>في أداء واجبات التدريس وأنشطة البحث</a:t>
            </a:r>
            <a:endParaRPr lang="fr-FR" sz="1100" dirty="0" smtClean="0"/>
          </a:p>
        </p:txBody>
      </p:sp>
      <p:sp>
        <p:nvSpPr>
          <p:cNvPr id="24" name="Rectangle 23"/>
          <p:cNvSpPr/>
          <p:nvPr/>
        </p:nvSpPr>
        <p:spPr>
          <a:xfrm>
            <a:off x="616528" y="214290"/>
            <a:ext cx="7956000" cy="288000"/>
          </a:xfrm>
          <a:prstGeom prst="rect">
            <a:avLst/>
          </a:prstGeom>
          <a:solidFill>
            <a:schemeClr val="accent3">
              <a:lumMod val="20000"/>
              <a:lumOff val="80000"/>
            </a:schemeClr>
          </a:solidFill>
        </p:spPr>
        <p:txBody>
          <a:bodyPr wrap="square">
            <a:spAutoFit/>
          </a:bodyPr>
          <a:lstStyle/>
          <a:p>
            <a:pPr algn="ctr">
              <a:spcAft>
                <a:spcPts val="1200"/>
              </a:spcAft>
            </a:pPr>
            <a:r>
              <a:rPr lang="fr-FR" sz="1300" b="1" dirty="0" smtClean="0">
                <a:ea typeface="Times New Roman" pitchFamily="18" charset="0"/>
                <a:cs typeface="Times New Roman" pitchFamily="18" charset="0"/>
              </a:rPr>
              <a:t>CHAP. II :</a:t>
            </a:r>
            <a:r>
              <a:rPr lang="fr-FR" sz="1300" dirty="0" smtClean="0">
                <a:ea typeface="Times New Roman" pitchFamily="18" charset="0"/>
                <a:cs typeface="Arial" pitchFamily="34" charset="0"/>
              </a:rPr>
              <a:t> </a:t>
            </a:r>
            <a:r>
              <a:rPr lang="fr-FR" sz="1300" b="1" dirty="0" smtClean="0">
                <a:ea typeface="Times New Roman" pitchFamily="18" charset="0"/>
                <a:cs typeface="Times New Roman" pitchFamily="18" charset="0"/>
              </a:rPr>
              <a:t>RAPPEL SUR LA CHARTE DE DÉONTOLOGIE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ET D’ÉTHIQUE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UNIVERSITAIRES</a:t>
            </a:r>
          </a:p>
          <a:p>
            <a:pPr lvl="0" algn="ctr" eaLnBrk="0" fontAlgn="base" hangingPunct="0">
              <a:spcBef>
                <a:spcPct val="0"/>
              </a:spcBef>
              <a:spcAft>
                <a:spcPts val="600"/>
              </a:spcAft>
            </a:pPr>
            <a:endParaRPr lang="fr-FR" sz="1400" b="1" dirty="0" smtClean="0">
              <a:ea typeface="Times New Roman" pitchFamily="18" charset="0"/>
              <a:cs typeface="Times New Roman" pitchFamily="18" charset="0"/>
            </a:endParaRPr>
          </a:p>
        </p:txBody>
      </p:sp>
      <p:sp>
        <p:nvSpPr>
          <p:cNvPr id="25" name="Rectangle 24"/>
          <p:cNvSpPr/>
          <p:nvPr/>
        </p:nvSpPr>
        <p:spPr>
          <a:xfrm>
            <a:off x="6670766" y="1071546"/>
            <a:ext cx="2258952" cy="252000"/>
          </a:xfrm>
          <a:prstGeom prst="rect">
            <a:avLst/>
          </a:prstGeom>
          <a:solidFill>
            <a:schemeClr val="accent6">
              <a:lumMod val="20000"/>
              <a:lumOff val="80000"/>
            </a:schemeClr>
          </a:solidFill>
        </p:spPr>
        <p:txBody>
          <a:bodyPr wrap="none">
            <a:spAutoFit/>
          </a:bodyPr>
          <a:lstStyle/>
          <a:p>
            <a:r>
              <a:rPr lang="ar-DZ" sz="1200" b="1" dirty="0" smtClean="0">
                <a:solidFill>
                  <a:srgbClr val="FF0000"/>
                </a:solidFill>
              </a:rPr>
              <a:t>احترام مبادئ الأخلاق في التدريس والبحث</a:t>
            </a:r>
            <a:endParaRPr lang="fr-FR" sz="1200"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4</a:t>
            </a:fld>
            <a:endParaRPr lang="fr-FR"/>
          </a:p>
        </p:txBody>
      </p:sp>
      <p:sp>
        <p:nvSpPr>
          <p:cNvPr id="4" name="Rectangle 3"/>
          <p:cNvSpPr/>
          <p:nvPr/>
        </p:nvSpPr>
        <p:spPr>
          <a:xfrm>
            <a:off x="142844" y="6357958"/>
            <a:ext cx="8820000"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700480" y="263703"/>
            <a:ext cx="1871025" cy="292388"/>
          </a:xfrm>
          <a:prstGeom prst="rect">
            <a:avLst/>
          </a:prstGeom>
          <a:solidFill>
            <a:schemeClr val="accent5">
              <a:lumMod val="20000"/>
              <a:lumOff val="80000"/>
            </a:schemeClr>
          </a:solidFill>
        </p:spPr>
        <p:txBody>
          <a:bodyPr wrap="none">
            <a:spAutoFit/>
          </a:bodyPr>
          <a:lstStyle/>
          <a:p>
            <a:r>
              <a:rPr lang="fr-FR" sz="1300" b="1" dirty="0" smtClean="0"/>
              <a:t>PRÉAMBULE, </a:t>
            </a:r>
            <a:r>
              <a:rPr lang="fr-FR" sz="1300" b="1" i="1" dirty="0" smtClean="0"/>
              <a:t>suite</a:t>
            </a:r>
            <a:endParaRPr lang="fr-FR" sz="1300" b="1" i="1" dirty="0"/>
          </a:p>
        </p:txBody>
      </p:sp>
      <p:sp>
        <p:nvSpPr>
          <p:cNvPr id="29" name="Rectangle 28"/>
          <p:cNvSpPr/>
          <p:nvPr/>
        </p:nvSpPr>
        <p:spPr>
          <a:xfrm>
            <a:off x="5786446" y="2460934"/>
            <a:ext cx="2520000" cy="468000"/>
          </a:xfrm>
          <a:prstGeom prst="rect">
            <a:avLst/>
          </a:prstGeom>
          <a:solidFill>
            <a:schemeClr val="accent6">
              <a:lumMod val="20000"/>
              <a:lumOff val="80000"/>
            </a:schemeClr>
          </a:solidFill>
        </p:spPr>
        <p:txBody>
          <a:bodyPr wrap="square">
            <a:spAutoFit/>
          </a:bodyPr>
          <a:lstStyle/>
          <a:p>
            <a:pPr algn="ctr">
              <a:spcAft>
                <a:spcPts val="300"/>
              </a:spcAft>
            </a:pPr>
            <a:r>
              <a:rPr lang="ar-DZ" sz="1100" dirty="0" smtClean="0"/>
              <a:t>تعريف الطالب بالمبادئ والقواعد الأخلاقية والأدبية</a:t>
            </a:r>
          </a:p>
          <a:p>
            <a:pPr algn="ctr">
              <a:spcAft>
                <a:spcPts val="600"/>
              </a:spcAft>
            </a:pPr>
            <a:r>
              <a:rPr lang="ar-DZ" sz="1100" dirty="0" smtClean="0"/>
              <a:t>التي تحكم الحياة ، سواء في الجامعة أو في عالم الشغل </a:t>
            </a:r>
          </a:p>
          <a:p>
            <a:pPr algn="r"/>
            <a:r>
              <a:rPr lang="ar-DZ" sz="1100" dirty="0" smtClean="0"/>
              <a:t> </a:t>
            </a:r>
            <a:endParaRPr lang="fr-FR" sz="1100" dirty="0"/>
          </a:p>
        </p:txBody>
      </p:sp>
      <p:sp>
        <p:nvSpPr>
          <p:cNvPr id="18" name="Rectangle 17"/>
          <p:cNvSpPr/>
          <p:nvPr/>
        </p:nvSpPr>
        <p:spPr>
          <a:xfrm>
            <a:off x="647438" y="2387810"/>
            <a:ext cx="3996000" cy="684000"/>
          </a:xfrm>
          <a:prstGeom prst="rect">
            <a:avLst/>
          </a:prstGeom>
          <a:solidFill>
            <a:schemeClr val="accent3">
              <a:lumMod val="20000"/>
              <a:lumOff val="80000"/>
            </a:schemeClr>
          </a:solidFill>
        </p:spPr>
        <p:txBody>
          <a:bodyPr wrap="square">
            <a:spAutoFit/>
          </a:bodyPr>
          <a:lstStyle/>
          <a:p>
            <a:pPr algn="ctr">
              <a:spcAft>
                <a:spcPts val="300"/>
              </a:spcAft>
            </a:pPr>
            <a:r>
              <a:rPr lang="fr-FR" sz="1100" dirty="0" smtClean="0"/>
              <a:t>Familiariser l’étudiant avec les principes et les règles éthiques</a:t>
            </a:r>
          </a:p>
          <a:p>
            <a:pPr algn="ctr">
              <a:spcAft>
                <a:spcPts val="300"/>
              </a:spcAft>
            </a:pPr>
            <a:r>
              <a:rPr lang="fr-FR" sz="1100" dirty="0" smtClean="0"/>
              <a:t> et déontologiques régissant la vie, aussi bien à l’université </a:t>
            </a:r>
          </a:p>
          <a:p>
            <a:pPr algn="ctr">
              <a:spcAft>
                <a:spcPts val="300"/>
              </a:spcAft>
            </a:pPr>
            <a:r>
              <a:rPr lang="fr-FR" sz="1100" dirty="0" smtClean="0"/>
              <a:t>que dans le monde du travail (</a:t>
            </a:r>
            <a:r>
              <a:rPr lang="fr-FR" sz="1100" i="1" dirty="0" smtClean="0"/>
              <a:t>savoir-être</a:t>
            </a:r>
            <a:r>
              <a:rPr lang="fr-FR" sz="1100" dirty="0" smtClean="0"/>
              <a:t>)</a:t>
            </a:r>
          </a:p>
          <a:p>
            <a:pPr algn="just">
              <a:spcAft>
                <a:spcPts val="300"/>
              </a:spcAft>
            </a:pPr>
            <a:endParaRPr lang="fr-FR" sz="1100" dirty="0" smtClean="0"/>
          </a:p>
        </p:txBody>
      </p:sp>
      <p:sp>
        <p:nvSpPr>
          <p:cNvPr id="17" name="Rectangle 16"/>
          <p:cNvSpPr/>
          <p:nvPr/>
        </p:nvSpPr>
        <p:spPr>
          <a:xfrm>
            <a:off x="865124" y="3687150"/>
            <a:ext cx="3564000" cy="884858"/>
          </a:xfrm>
          <a:prstGeom prst="rect">
            <a:avLst/>
          </a:prstGeom>
          <a:solidFill>
            <a:schemeClr val="accent3">
              <a:lumMod val="20000"/>
              <a:lumOff val="80000"/>
            </a:schemeClr>
          </a:solidFill>
        </p:spPr>
        <p:txBody>
          <a:bodyPr>
            <a:spAutoFit/>
          </a:bodyPr>
          <a:lstStyle/>
          <a:p>
            <a:pPr algn="ctr">
              <a:spcAft>
                <a:spcPts val="300"/>
              </a:spcAft>
            </a:pPr>
            <a:r>
              <a:rPr lang="fr-FR" sz="1100" dirty="0" smtClean="0"/>
              <a:t>Lui inculquer les droits et les obligations de l'ensemble</a:t>
            </a:r>
          </a:p>
          <a:p>
            <a:pPr algn="ctr">
              <a:spcAft>
                <a:spcPts val="300"/>
              </a:spcAft>
            </a:pPr>
            <a:r>
              <a:rPr lang="fr-FR" sz="1100" dirty="0" smtClean="0"/>
              <a:t> des membres de la communauté universitaire, pour </a:t>
            </a:r>
          </a:p>
          <a:p>
            <a:pPr algn="ctr">
              <a:spcAft>
                <a:spcPts val="300"/>
              </a:spcAft>
            </a:pPr>
            <a:r>
              <a:rPr lang="fr-FR" sz="1100" dirty="0" smtClean="0"/>
              <a:t>concrétiser un milieu de travail idéal, propice au </a:t>
            </a:r>
          </a:p>
          <a:p>
            <a:pPr algn="ctr">
              <a:spcAft>
                <a:spcPts val="300"/>
              </a:spcAft>
            </a:pPr>
            <a:r>
              <a:rPr lang="fr-FR" sz="1100" dirty="0" smtClean="0"/>
              <a:t>développement et à la valorisation des compétences</a:t>
            </a:r>
          </a:p>
        </p:txBody>
      </p:sp>
      <p:sp>
        <p:nvSpPr>
          <p:cNvPr id="19" name="Rectangle avec flèche vers le bas 18"/>
          <p:cNvSpPr/>
          <p:nvPr/>
        </p:nvSpPr>
        <p:spPr>
          <a:xfrm>
            <a:off x="1736992" y="1647339"/>
            <a:ext cx="1692000" cy="424339"/>
          </a:xfrm>
          <a:prstGeom prst="downArrowCallout">
            <a:avLst/>
          </a:prstGeom>
          <a:solidFill>
            <a:schemeClr val="accent3">
              <a:lumMod val="60000"/>
              <a:lumOff val="40000"/>
            </a:schemeClr>
          </a:solidFill>
          <a:ln w="3175">
            <a:solidFill>
              <a:schemeClr val="tx1"/>
            </a:solidFill>
          </a:ln>
        </p:spPr>
        <p:txBody>
          <a:bodyPr wrap="none">
            <a:spAutoFit/>
          </a:bodyPr>
          <a:lstStyle/>
          <a:p>
            <a:pPr algn="ctr">
              <a:spcAft>
                <a:spcPts val="600"/>
              </a:spcAft>
            </a:pPr>
            <a:r>
              <a:rPr lang="fr-FR" sz="1200" b="1" i="1" dirty="0" smtClean="0">
                <a:solidFill>
                  <a:srgbClr val="FF0000"/>
                </a:solidFill>
              </a:rPr>
              <a:t>Objectif du module </a:t>
            </a:r>
          </a:p>
        </p:txBody>
      </p:sp>
      <p:sp>
        <p:nvSpPr>
          <p:cNvPr id="20" name="Rectangle avec flèche vers le bas 19"/>
          <p:cNvSpPr/>
          <p:nvPr/>
        </p:nvSpPr>
        <p:spPr>
          <a:xfrm>
            <a:off x="6500826" y="1640240"/>
            <a:ext cx="1043876" cy="360000"/>
          </a:xfrm>
          <a:prstGeom prst="downArrowCallout">
            <a:avLst/>
          </a:prstGeom>
          <a:solidFill>
            <a:schemeClr val="accent6">
              <a:lumMod val="60000"/>
              <a:lumOff val="40000"/>
            </a:schemeClr>
          </a:solidFill>
          <a:ln w="3175">
            <a:solidFill>
              <a:schemeClr val="tx1"/>
            </a:solidFill>
          </a:ln>
        </p:spPr>
        <p:txBody>
          <a:bodyPr wrap="none">
            <a:spAutoFit/>
          </a:bodyPr>
          <a:lstStyle/>
          <a:p>
            <a:pPr algn="ctr">
              <a:spcAft>
                <a:spcPts val="600"/>
              </a:spcAft>
            </a:pPr>
            <a:r>
              <a:rPr lang="ar-DZ" sz="1200" b="1" dirty="0" smtClean="0">
                <a:solidFill>
                  <a:srgbClr val="FF0000"/>
                </a:solidFill>
              </a:rPr>
              <a:t>الهدف من الوحدة</a:t>
            </a:r>
          </a:p>
        </p:txBody>
      </p:sp>
      <p:sp>
        <p:nvSpPr>
          <p:cNvPr id="21" name="Rectangle 20"/>
          <p:cNvSpPr/>
          <p:nvPr/>
        </p:nvSpPr>
        <p:spPr>
          <a:xfrm>
            <a:off x="5657090" y="3714681"/>
            <a:ext cx="2844000" cy="500137"/>
          </a:xfrm>
          <a:prstGeom prst="rect">
            <a:avLst/>
          </a:prstGeom>
          <a:solidFill>
            <a:schemeClr val="accent6">
              <a:lumMod val="20000"/>
              <a:lumOff val="80000"/>
            </a:schemeClr>
          </a:solidFill>
        </p:spPr>
        <p:txBody>
          <a:bodyPr>
            <a:spAutoFit/>
          </a:bodyPr>
          <a:lstStyle/>
          <a:p>
            <a:pPr algn="ctr">
              <a:spcAft>
                <a:spcPts val="300"/>
              </a:spcAft>
            </a:pPr>
            <a:r>
              <a:rPr lang="ar-DZ" sz="1200" dirty="0" smtClean="0"/>
              <a:t>ترسيخ حقوق والتزامات جميع أفراد المجتمع الجامعي ، </a:t>
            </a:r>
          </a:p>
          <a:p>
            <a:pPr algn="ctr"/>
            <a:r>
              <a:rPr lang="ar-DZ" sz="1200" dirty="0" smtClean="0"/>
              <a:t>لخلق بيئة عمل مثالية ، مواتية لتنمية المهارات وتعزيزها</a:t>
            </a:r>
            <a:endParaRPr lang="fr-FR" sz="1200" dirty="0"/>
          </a:p>
        </p:txBody>
      </p:sp>
      <p:sp>
        <p:nvSpPr>
          <p:cNvPr id="26" name="Flèche vers le bas 25"/>
          <p:cNvSpPr/>
          <p:nvPr/>
        </p:nvSpPr>
        <p:spPr>
          <a:xfrm>
            <a:off x="2428860" y="3286124"/>
            <a:ext cx="357190" cy="214314"/>
          </a:xfrm>
          <a:prstGeom prst="downArrow">
            <a:avLst/>
          </a:prstGeom>
          <a:solidFill>
            <a:schemeClr val="accent3">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7" name="Flèche vers le bas 26"/>
          <p:cNvSpPr/>
          <p:nvPr/>
        </p:nvSpPr>
        <p:spPr>
          <a:xfrm>
            <a:off x="6858016" y="3286124"/>
            <a:ext cx="357190" cy="214314"/>
          </a:xfrm>
          <a:prstGeom prst="downArrow">
            <a:avLst/>
          </a:prstGeom>
          <a:solidFill>
            <a:schemeClr val="accent6">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pic>
        <p:nvPicPr>
          <p:cNvPr id="99333" name="Picture 5" descr="C:\Users\BENABDELLAH\Desktop\téléchargement.jpg"/>
          <p:cNvPicPr>
            <a:picLocks noChangeAspect="1" noChangeArrowheads="1"/>
          </p:cNvPicPr>
          <p:nvPr/>
        </p:nvPicPr>
        <p:blipFill>
          <a:blip r:embed="rId3"/>
          <a:srcRect/>
          <a:stretch>
            <a:fillRect/>
          </a:stretch>
        </p:blipFill>
        <p:spPr bwMode="auto">
          <a:xfrm>
            <a:off x="4526446" y="960154"/>
            <a:ext cx="1260000" cy="1254400"/>
          </a:xfrm>
          <a:prstGeom prst="rect">
            <a:avLst/>
          </a:prstGeom>
          <a:noFill/>
        </p:spPr>
      </p:pic>
      <p:cxnSp>
        <p:nvCxnSpPr>
          <p:cNvPr id="14" name="Connecteur droit 13"/>
          <p:cNvCxnSpPr/>
          <p:nvPr/>
        </p:nvCxnSpPr>
        <p:spPr>
          <a:xfrm rot="5400000">
            <a:off x="3916743" y="3488123"/>
            <a:ext cx="2451934"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9335" name="Picture 7" descr="Les droits et obligations des fonctionnaires - ma-fonction-publique.fr"/>
          <p:cNvPicPr>
            <a:picLocks noChangeAspect="1" noChangeArrowheads="1"/>
          </p:cNvPicPr>
          <p:nvPr/>
        </p:nvPicPr>
        <p:blipFill>
          <a:blip r:embed="rId4"/>
          <a:srcRect/>
          <a:stretch>
            <a:fillRect/>
          </a:stretch>
        </p:blipFill>
        <p:spPr bwMode="auto">
          <a:xfrm>
            <a:off x="4315220" y="4786322"/>
            <a:ext cx="1756978" cy="1357322"/>
          </a:xfrm>
          <a:prstGeom prst="rect">
            <a:avLst/>
          </a:prstGeom>
          <a:noFill/>
        </p:spPr>
      </p:pic>
      <p:sp>
        <p:nvSpPr>
          <p:cNvPr id="23" name="Rectangle 22"/>
          <p:cNvSpPr/>
          <p:nvPr/>
        </p:nvSpPr>
        <p:spPr>
          <a:xfrm>
            <a:off x="4214810" y="4714884"/>
            <a:ext cx="1944000" cy="10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4214810" y="6072206"/>
            <a:ext cx="1980000" cy="10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rot="5400000">
            <a:off x="3565686" y="5455148"/>
            <a:ext cx="1476000" cy="10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rot="5400000">
            <a:off x="3602248" y="5607548"/>
            <a:ext cx="1476000" cy="10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40</a:t>
            </a:fld>
            <a:endParaRPr lang="fr-FR"/>
          </a:p>
        </p:txBody>
      </p:sp>
      <p:sp>
        <p:nvSpPr>
          <p:cNvPr id="8" name="Rectangle 7"/>
          <p:cNvSpPr/>
          <p:nvPr/>
        </p:nvSpPr>
        <p:spPr>
          <a:xfrm>
            <a:off x="2214546" y="2357430"/>
            <a:ext cx="4284000" cy="1123384"/>
          </a:xfrm>
          <a:prstGeom prst="rect">
            <a:avLst/>
          </a:prstGeom>
          <a:solidFill>
            <a:schemeClr val="accent3">
              <a:lumMod val="20000"/>
              <a:lumOff val="80000"/>
            </a:schemeClr>
          </a:solidFill>
        </p:spPr>
        <p:txBody>
          <a:bodyPr wrap="square">
            <a:spAutoFit/>
          </a:bodyPr>
          <a:lstStyle/>
          <a:p>
            <a:pPr algn="just">
              <a:spcAft>
                <a:spcPts val="300"/>
              </a:spcAft>
              <a:buFont typeface="Wingdings" pitchFamily="2" charset="2"/>
              <a:buChar char="v"/>
            </a:pPr>
            <a:r>
              <a:rPr lang="fr-FR" sz="1300" b="1" dirty="0" smtClean="0"/>
              <a:t>  </a:t>
            </a:r>
            <a:r>
              <a:rPr lang="fr-FR" sz="1100" dirty="0" smtClean="0"/>
              <a:t>L’enseignant-chercheur est tenu de dispenser une instruction</a:t>
            </a:r>
          </a:p>
          <a:p>
            <a:pPr algn="just">
              <a:spcAft>
                <a:spcPts val="300"/>
              </a:spcAft>
            </a:pPr>
            <a:r>
              <a:rPr lang="fr-FR" sz="1100" dirty="0" smtClean="0"/>
              <a:t>       pédagogique de qualité, tout en offrant  aux étudiants le libre</a:t>
            </a:r>
          </a:p>
          <a:p>
            <a:pPr algn="just">
              <a:spcAft>
                <a:spcPts val="300"/>
              </a:spcAft>
            </a:pPr>
            <a:r>
              <a:rPr lang="fr-FR" sz="1100" dirty="0" smtClean="0"/>
              <a:t>       échange d'idées et un accompagnement à la hauteur, pour leur </a:t>
            </a:r>
          </a:p>
          <a:p>
            <a:pPr algn="just">
              <a:spcAft>
                <a:spcPts val="300"/>
              </a:spcAft>
            </a:pPr>
            <a:r>
              <a:rPr lang="fr-FR" sz="1100" dirty="0" smtClean="0"/>
              <a:t>       donner une assise de confiance et de volonté de parfaire leurs </a:t>
            </a:r>
          </a:p>
          <a:p>
            <a:pPr algn="just"/>
            <a:r>
              <a:rPr lang="fr-FR" sz="1100" dirty="0" smtClean="0"/>
              <a:t>       connaissances</a:t>
            </a:r>
            <a:endParaRPr lang="fr-FR" sz="1100" dirty="0"/>
          </a:p>
        </p:txBody>
      </p:sp>
      <p:sp>
        <p:nvSpPr>
          <p:cNvPr id="9" name="Rectangle 8"/>
          <p:cNvSpPr/>
          <p:nvPr/>
        </p:nvSpPr>
        <p:spPr>
          <a:xfrm>
            <a:off x="2214546" y="4357694"/>
            <a:ext cx="3348000" cy="484748"/>
          </a:xfrm>
          <a:prstGeom prst="rect">
            <a:avLst/>
          </a:prstGeom>
          <a:solidFill>
            <a:schemeClr val="accent3">
              <a:lumMod val="20000"/>
              <a:lumOff val="80000"/>
            </a:schemeClr>
          </a:solidFill>
        </p:spPr>
        <p:txBody>
          <a:bodyPr wrap="square">
            <a:spAutoFit/>
          </a:bodyPr>
          <a:lstStyle/>
          <a:p>
            <a:pPr lvl="0" algn="just">
              <a:spcAft>
                <a:spcPts val="300"/>
              </a:spcAft>
              <a:buFont typeface="Wingdings" pitchFamily="2" charset="2"/>
              <a:buChar char="v"/>
            </a:pPr>
            <a:r>
              <a:rPr lang="fr-FR" sz="1200" b="1" dirty="0" smtClean="0"/>
              <a:t>  </a:t>
            </a:r>
            <a:r>
              <a:rPr lang="fr-FR" sz="1100" dirty="0" smtClean="0"/>
              <a:t>Ses tâches doivent être menées dans une équité  </a:t>
            </a:r>
          </a:p>
          <a:p>
            <a:pPr lvl="0" algn="just"/>
            <a:r>
              <a:rPr lang="fr-FR" sz="1100" dirty="0" smtClean="0"/>
              <a:t>      totale et une justice, sans aucune dist</a:t>
            </a:r>
            <a:r>
              <a:rPr lang="fr-FR" sz="1050" dirty="0" smtClean="0"/>
              <a:t>inction</a:t>
            </a:r>
          </a:p>
        </p:txBody>
      </p:sp>
      <p:sp>
        <p:nvSpPr>
          <p:cNvPr id="11" name="Rectangle 10"/>
          <p:cNvSpPr/>
          <p:nvPr/>
        </p:nvSpPr>
        <p:spPr>
          <a:xfrm>
            <a:off x="142844" y="6286520"/>
            <a:ext cx="8820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Accolade ouvrante 14"/>
          <p:cNvSpPr/>
          <p:nvPr/>
        </p:nvSpPr>
        <p:spPr>
          <a:xfrm>
            <a:off x="2071670" y="2214554"/>
            <a:ext cx="216000" cy="27000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 name="Rectangle 24"/>
          <p:cNvSpPr/>
          <p:nvPr/>
        </p:nvSpPr>
        <p:spPr>
          <a:xfrm>
            <a:off x="180000" y="1071546"/>
            <a:ext cx="6192000" cy="276999"/>
          </a:xfrm>
          <a:prstGeom prst="rect">
            <a:avLst/>
          </a:prstGeom>
          <a:solidFill>
            <a:schemeClr val="accent3">
              <a:lumMod val="20000"/>
              <a:lumOff val="80000"/>
            </a:schemeClr>
          </a:solidFill>
          <a:ln>
            <a:solidFill>
              <a:schemeClr val="bg1"/>
            </a:solidFill>
          </a:ln>
        </p:spPr>
        <p:txBody>
          <a:bodyPr wrap="square">
            <a:spAutoFit/>
          </a:bodyPr>
          <a:lstStyle/>
          <a:p>
            <a:r>
              <a:rPr lang="fr-FR" sz="1200" b="1" dirty="0" smtClean="0">
                <a:solidFill>
                  <a:srgbClr val="FF0000"/>
                </a:solidFill>
              </a:rPr>
              <a:t>II.</a:t>
            </a:r>
            <a:r>
              <a:rPr lang="ar-DZ" sz="1200" b="1" dirty="0" smtClean="0">
                <a:solidFill>
                  <a:srgbClr val="FF0000"/>
                </a:solidFill>
              </a:rPr>
              <a:t>4</a:t>
            </a:r>
            <a:r>
              <a:rPr lang="fr-FR" sz="1200" b="1" dirty="0" smtClean="0">
                <a:solidFill>
                  <a:srgbClr val="FF0000"/>
                </a:solidFill>
              </a:rPr>
              <a:t>.2. Respect des principes de l'éthique dans l'enseignement et la recherche</a:t>
            </a:r>
            <a:endParaRPr lang="fr-FR" sz="1200" dirty="0" smtClean="0">
              <a:solidFill>
                <a:srgbClr val="FF0000"/>
              </a:solidFill>
            </a:endParaRPr>
          </a:p>
        </p:txBody>
      </p:sp>
      <p:sp>
        <p:nvSpPr>
          <p:cNvPr id="26" name="Rectangle 25"/>
          <p:cNvSpPr/>
          <p:nvPr/>
        </p:nvSpPr>
        <p:spPr>
          <a:xfrm>
            <a:off x="6643702" y="2428868"/>
            <a:ext cx="2268000" cy="900000"/>
          </a:xfrm>
          <a:prstGeom prst="rect">
            <a:avLst/>
          </a:prstGeom>
          <a:solidFill>
            <a:schemeClr val="accent6">
              <a:lumMod val="20000"/>
              <a:lumOff val="80000"/>
            </a:schemeClr>
          </a:solidFill>
        </p:spPr>
        <p:txBody>
          <a:bodyPr wrap="square">
            <a:spAutoFit/>
          </a:bodyPr>
          <a:lstStyle/>
          <a:p>
            <a:pPr algn="r">
              <a:spcAft>
                <a:spcPts val="300"/>
              </a:spcAft>
            </a:pPr>
            <a:r>
              <a:rPr lang="ar-DZ" sz="1100" dirty="0" smtClean="0"/>
              <a:t> </a:t>
            </a:r>
            <a:r>
              <a:rPr lang="fr-FR" sz="1100" dirty="0" smtClean="0"/>
              <a:t> </a:t>
            </a:r>
            <a:r>
              <a:rPr lang="ar-DZ" sz="1100" dirty="0" smtClean="0"/>
              <a:t>يطلب من الأستاذ-الباحث تقديم تعليم تربوي </a:t>
            </a:r>
            <a:r>
              <a:rPr lang="fr-FR" sz="1100" dirty="0" smtClean="0"/>
              <a:t> </a:t>
            </a:r>
            <a:r>
              <a:rPr lang="fr-FR" sz="1100" b="1" i="1" dirty="0" smtClean="0"/>
              <a:t>-</a:t>
            </a:r>
          </a:p>
          <a:p>
            <a:pPr algn="r">
              <a:spcAft>
                <a:spcPts val="300"/>
              </a:spcAft>
            </a:pPr>
            <a:r>
              <a:rPr lang="ar-DZ" sz="1100" dirty="0" smtClean="0"/>
              <a:t>عالي الجودة ، مع تقديم التبادل المجاني للأفكار </a:t>
            </a:r>
            <a:endParaRPr lang="fr-FR" sz="1100" dirty="0" smtClean="0"/>
          </a:p>
          <a:p>
            <a:pPr algn="r">
              <a:spcAft>
                <a:spcPts val="300"/>
              </a:spcAft>
            </a:pPr>
            <a:r>
              <a:rPr lang="ar-DZ" sz="1100" dirty="0" smtClean="0"/>
              <a:t>للطلاب والدعم الكافي ، لمنحهم أساسًا </a:t>
            </a:r>
            <a:endParaRPr lang="fr-FR" sz="1100" dirty="0" smtClean="0"/>
          </a:p>
          <a:p>
            <a:pPr algn="r"/>
            <a:r>
              <a:rPr lang="ar-DZ" sz="1100" dirty="0" smtClean="0"/>
              <a:t>من الثقة والرغبة في تحسين معارفهم</a:t>
            </a:r>
            <a:endParaRPr lang="fr-FR" sz="1100" dirty="0" smtClean="0"/>
          </a:p>
          <a:p>
            <a:pPr algn="ctr"/>
            <a:endParaRPr lang="fr-FR" sz="1100" dirty="0" smtClean="0"/>
          </a:p>
        </p:txBody>
      </p:sp>
      <p:sp>
        <p:nvSpPr>
          <p:cNvPr id="27" name="Rectangle 26"/>
          <p:cNvSpPr/>
          <p:nvPr/>
        </p:nvSpPr>
        <p:spPr>
          <a:xfrm>
            <a:off x="5941718" y="4381836"/>
            <a:ext cx="2988000" cy="288000"/>
          </a:xfrm>
          <a:prstGeom prst="rect">
            <a:avLst/>
          </a:prstGeom>
          <a:solidFill>
            <a:schemeClr val="accent6">
              <a:lumMod val="20000"/>
              <a:lumOff val="80000"/>
            </a:schemeClr>
          </a:solidFill>
        </p:spPr>
        <p:txBody>
          <a:bodyPr wrap="square">
            <a:spAutoFit/>
          </a:bodyPr>
          <a:lstStyle/>
          <a:p>
            <a:r>
              <a:rPr lang="fr-FR" sz="1100" dirty="0" smtClean="0"/>
              <a:t>  </a:t>
            </a:r>
            <a:r>
              <a:rPr lang="ar-DZ" sz="1100" dirty="0" smtClean="0"/>
              <a:t>يجب أن يتم تنفيذ مهامه بنزاهة وعدالة تامة ، دون أي تمييزك</a:t>
            </a:r>
            <a:r>
              <a:rPr lang="fr-FR" sz="1100" dirty="0" smtClean="0"/>
              <a:t> </a:t>
            </a:r>
            <a:r>
              <a:rPr lang="fr-FR" sz="1100" b="1" i="1" dirty="0" smtClean="0"/>
              <a:t>-</a:t>
            </a:r>
            <a:endParaRPr lang="fr-FR" b="1" i="1" dirty="0"/>
          </a:p>
        </p:txBody>
      </p:sp>
      <p:grpSp>
        <p:nvGrpSpPr>
          <p:cNvPr id="34" name="object 3"/>
          <p:cNvGrpSpPr/>
          <p:nvPr/>
        </p:nvGrpSpPr>
        <p:grpSpPr>
          <a:xfrm>
            <a:off x="357158" y="1785926"/>
            <a:ext cx="1404000" cy="3168000"/>
            <a:chOff x="3346663" y="1899226"/>
            <a:chExt cx="1294765" cy="3810635"/>
          </a:xfrm>
        </p:grpSpPr>
        <p:sp>
          <p:nvSpPr>
            <p:cNvPr id="38" name="object 4"/>
            <p:cNvSpPr/>
            <p:nvPr/>
          </p:nvSpPr>
          <p:spPr>
            <a:xfrm>
              <a:off x="3787138" y="2043902"/>
              <a:ext cx="237490" cy="421640"/>
            </a:xfrm>
            <a:custGeom>
              <a:avLst/>
              <a:gdLst/>
              <a:ahLst/>
              <a:cxnLst/>
              <a:rect l="l" t="t" r="r" b="b"/>
              <a:pathLst>
                <a:path w="237489" h="421639">
                  <a:moveTo>
                    <a:pt x="111315" y="0"/>
                  </a:moveTo>
                  <a:lnTo>
                    <a:pt x="71559" y="11167"/>
                  </a:lnTo>
                  <a:lnTo>
                    <a:pt x="27038" y="47717"/>
                  </a:lnTo>
                  <a:lnTo>
                    <a:pt x="3189" y="103430"/>
                  </a:lnTo>
                  <a:lnTo>
                    <a:pt x="0" y="147975"/>
                  </a:lnTo>
                  <a:lnTo>
                    <a:pt x="34991" y="216379"/>
                  </a:lnTo>
                  <a:lnTo>
                    <a:pt x="63605" y="260797"/>
                  </a:lnTo>
                  <a:lnTo>
                    <a:pt x="79513" y="313337"/>
                  </a:lnTo>
                  <a:lnTo>
                    <a:pt x="76336" y="381741"/>
                  </a:lnTo>
                  <a:lnTo>
                    <a:pt x="116080" y="421464"/>
                  </a:lnTo>
                  <a:lnTo>
                    <a:pt x="136752" y="392782"/>
                  </a:lnTo>
                  <a:lnTo>
                    <a:pt x="155837" y="353060"/>
                  </a:lnTo>
                  <a:lnTo>
                    <a:pt x="152660" y="313337"/>
                  </a:lnTo>
                  <a:lnTo>
                    <a:pt x="160614" y="263970"/>
                  </a:lnTo>
                  <a:lnTo>
                    <a:pt x="200370" y="195693"/>
                  </a:lnTo>
                  <a:lnTo>
                    <a:pt x="228984" y="152671"/>
                  </a:lnTo>
                  <a:lnTo>
                    <a:pt x="236938" y="103430"/>
                  </a:lnTo>
                  <a:lnTo>
                    <a:pt x="216265" y="55712"/>
                  </a:lnTo>
                  <a:lnTo>
                    <a:pt x="179698" y="23858"/>
                  </a:lnTo>
                  <a:lnTo>
                    <a:pt x="152660" y="7995"/>
                  </a:lnTo>
                  <a:lnTo>
                    <a:pt x="111315" y="0"/>
                  </a:lnTo>
                  <a:close/>
                </a:path>
              </a:pathLst>
            </a:custGeom>
            <a:solidFill>
              <a:srgbClr val="FFFF00"/>
            </a:solidFill>
          </p:spPr>
          <p:txBody>
            <a:bodyPr wrap="square" lIns="0" tIns="0" rIns="0" bIns="0" rtlCol="0"/>
            <a:lstStyle/>
            <a:p>
              <a:endParaRPr/>
            </a:p>
          </p:txBody>
        </p:sp>
        <p:sp>
          <p:nvSpPr>
            <p:cNvPr id="39" name="object 5"/>
            <p:cNvSpPr/>
            <p:nvPr/>
          </p:nvSpPr>
          <p:spPr>
            <a:xfrm>
              <a:off x="3346653" y="1899234"/>
              <a:ext cx="1294765" cy="3810635"/>
            </a:xfrm>
            <a:custGeom>
              <a:avLst/>
              <a:gdLst/>
              <a:ahLst/>
              <a:cxnLst/>
              <a:rect l="l" t="t" r="r" b="b"/>
              <a:pathLst>
                <a:path w="1294764" h="3810635">
                  <a:moveTo>
                    <a:pt x="683996" y="247218"/>
                  </a:moveTo>
                  <a:lnTo>
                    <a:pt x="683945" y="247091"/>
                  </a:lnTo>
                  <a:lnTo>
                    <a:pt x="670839" y="216916"/>
                  </a:lnTo>
                  <a:lnTo>
                    <a:pt x="670839" y="248932"/>
                  </a:lnTo>
                  <a:lnTo>
                    <a:pt x="663384" y="295109"/>
                  </a:lnTo>
                  <a:lnTo>
                    <a:pt x="635444" y="336943"/>
                  </a:lnTo>
                  <a:lnTo>
                    <a:pt x="594995" y="406488"/>
                  </a:lnTo>
                  <a:lnTo>
                    <a:pt x="586816" y="457250"/>
                  </a:lnTo>
                  <a:lnTo>
                    <a:pt x="586778" y="458254"/>
                  </a:lnTo>
                  <a:lnTo>
                    <a:pt x="589851" y="496608"/>
                  </a:lnTo>
                  <a:lnTo>
                    <a:pt x="571792" y="534174"/>
                  </a:lnTo>
                  <a:lnTo>
                    <a:pt x="555777" y="556399"/>
                  </a:lnTo>
                  <a:lnTo>
                    <a:pt x="526122" y="526669"/>
                  </a:lnTo>
                  <a:lnTo>
                    <a:pt x="523303" y="523836"/>
                  </a:lnTo>
                  <a:lnTo>
                    <a:pt x="523392" y="521843"/>
                  </a:lnTo>
                  <a:lnTo>
                    <a:pt x="526275" y="459790"/>
                  </a:lnTo>
                  <a:lnTo>
                    <a:pt x="526376" y="457758"/>
                  </a:lnTo>
                  <a:lnTo>
                    <a:pt x="526389" y="457250"/>
                  </a:lnTo>
                  <a:lnTo>
                    <a:pt x="511797" y="409028"/>
                  </a:lnTo>
                  <a:lnTo>
                    <a:pt x="511302" y="407377"/>
                  </a:lnTo>
                  <a:lnTo>
                    <a:pt x="509917" y="402805"/>
                  </a:lnTo>
                  <a:lnTo>
                    <a:pt x="481228" y="358140"/>
                  </a:lnTo>
                  <a:lnTo>
                    <a:pt x="480822" y="357505"/>
                  </a:lnTo>
                  <a:lnTo>
                    <a:pt x="481126" y="358140"/>
                  </a:lnTo>
                  <a:lnTo>
                    <a:pt x="447827" y="293027"/>
                  </a:lnTo>
                  <a:lnTo>
                    <a:pt x="446951" y="291312"/>
                  </a:lnTo>
                  <a:lnTo>
                    <a:pt x="447065" y="289725"/>
                  </a:lnTo>
                  <a:lnTo>
                    <a:pt x="449859" y="250647"/>
                  </a:lnTo>
                  <a:lnTo>
                    <a:pt x="472325" y="197345"/>
                  </a:lnTo>
                  <a:lnTo>
                    <a:pt x="474497" y="194932"/>
                  </a:lnTo>
                  <a:lnTo>
                    <a:pt x="514692" y="161937"/>
                  </a:lnTo>
                  <a:lnTo>
                    <a:pt x="515162" y="161544"/>
                  </a:lnTo>
                  <a:lnTo>
                    <a:pt x="517867" y="160794"/>
                  </a:lnTo>
                  <a:lnTo>
                    <a:pt x="552056" y="151295"/>
                  </a:lnTo>
                  <a:lnTo>
                    <a:pt x="590854" y="158686"/>
                  </a:lnTo>
                  <a:lnTo>
                    <a:pt x="651497" y="204266"/>
                  </a:lnTo>
                  <a:lnTo>
                    <a:pt x="670839" y="248932"/>
                  </a:lnTo>
                  <a:lnTo>
                    <a:pt x="670839" y="216916"/>
                  </a:lnTo>
                  <a:lnTo>
                    <a:pt x="665759" y="205206"/>
                  </a:lnTo>
                  <a:lnTo>
                    <a:pt x="664756" y="202920"/>
                  </a:lnTo>
                  <a:lnTo>
                    <a:pt x="662000" y="196583"/>
                  </a:lnTo>
                  <a:lnTo>
                    <a:pt x="635292" y="173355"/>
                  </a:lnTo>
                  <a:lnTo>
                    <a:pt x="623900" y="163461"/>
                  </a:lnTo>
                  <a:lnTo>
                    <a:pt x="616127" y="158889"/>
                  </a:lnTo>
                  <a:lnTo>
                    <a:pt x="614832" y="158127"/>
                  </a:lnTo>
                  <a:lnTo>
                    <a:pt x="602538" y="150888"/>
                  </a:lnTo>
                  <a:lnTo>
                    <a:pt x="595414" y="146710"/>
                  </a:lnTo>
                  <a:lnTo>
                    <a:pt x="551522" y="138201"/>
                  </a:lnTo>
                  <a:lnTo>
                    <a:pt x="509041" y="150126"/>
                  </a:lnTo>
                  <a:lnTo>
                    <a:pt x="462280" y="188455"/>
                  </a:lnTo>
                  <a:lnTo>
                    <a:pt x="437388" y="246583"/>
                  </a:lnTo>
                  <a:lnTo>
                    <a:pt x="434009" y="293916"/>
                  </a:lnTo>
                  <a:lnTo>
                    <a:pt x="469938" y="364223"/>
                  </a:lnTo>
                  <a:lnTo>
                    <a:pt x="498284" y="408330"/>
                  </a:lnTo>
                  <a:lnTo>
                    <a:pt x="513588" y="458762"/>
                  </a:lnTo>
                  <a:lnTo>
                    <a:pt x="513638" y="457758"/>
                  </a:lnTo>
                  <a:lnTo>
                    <a:pt x="513676" y="459028"/>
                  </a:lnTo>
                  <a:lnTo>
                    <a:pt x="513905" y="459790"/>
                  </a:lnTo>
                  <a:lnTo>
                    <a:pt x="513588" y="458762"/>
                  </a:lnTo>
                  <a:lnTo>
                    <a:pt x="510324" y="528955"/>
                  </a:lnTo>
                  <a:lnTo>
                    <a:pt x="557352" y="575906"/>
                  </a:lnTo>
                  <a:lnTo>
                    <a:pt x="567055" y="562457"/>
                  </a:lnTo>
                  <a:lnTo>
                    <a:pt x="582726" y="540753"/>
                  </a:lnTo>
                  <a:lnTo>
                    <a:pt x="585584" y="534797"/>
                  </a:lnTo>
                  <a:lnTo>
                    <a:pt x="586079" y="533781"/>
                  </a:lnTo>
                  <a:lnTo>
                    <a:pt x="602792" y="499008"/>
                  </a:lnTo>
                  <a:lnTo>
                    <a:pt x="602729" y="498246"/>
                  </a:lnTo>
                  <a:lnTo>
                    <a:pt x="602475" y="495071"/>
                  </a:lnTo>
                  <a:lnTo>
                    <a:pt x="599605" y="459028"/>
                  </a:lnTo>
                  <a:lnTo>
                    <a:pt x="599541" y="458254"/>
                  </a:lnTo>
                  <a:lnTo>
                    <a:pt x="599414" y="459028"/>
                  </a:lnTo>
                  <a:lnTo>
                    <a:pt x="599478" y="457504"/>
                  </a:lnTo>
                  <a:lnTo>
                    <a:pt x="599541" y="458254"/>
                  </a:lnTo>
                  <a:lnTo>
                    <a:pt x="599655" y="457504"/>
                  </a:lnTo>
                  <a:lnTo>
                    <a:pt x="606996" y="411949"/>
                  </a:lnTo>
                  <a:lnTo>
                    <a:pt x="607161" y="410972"/>
                  </a:lnTo>
                  <a:lnTo>
                    <a:pt x="607923" y="409663"/>
                  </a:lnTo>
                  <a:lnTo>
                    <a:pt x="646188" y="343789"/>
                  </a:lnTo>
                  <a:lnTo>
                    <a:pt x="646341" y="343535"/>
                  </a:lnTo>
                  <a:lnTo>
                    <a:pt x="646137" y="343789"/>
                  </a:lnTo>
                  <a:lnTo>
                    <a:pt x="675525" y="299758"/>
                  </a:lnTo>
                  <a:lnTo>
                    <a:pt x="676071" y="296329"/>
                  </a:lnTo>
                  <a:lnTo>
                    <a:pt x="676465" y="293916"/>
                  </a:lnTo>
                  <a:lnTo>
                    <a:pt x="683450" y="250647"/>
                  </a:lnTo>
                  <a:lnTo>
                    <a:pt x="683996" y="247218"/>
                  </a:lnTo>
                  <a:close/>
                </a:path>
                <a:path w="1294764" h="3810635">
                  <a:moveTo>
                    <a:pt x="884135" y="866660"/>
                  </a:moveTo>
                  <a:lnTo>
                    <a:pt x="866648" y="849147"/>
                  </a:lnTo>
                  <a:lnTo>
                    <a:pt x="690130" y="954100"/>
                  </a:lnTo>
                  <a:lnTo>
                    <a:pt x="658329" y="906386"/>
                  </a:lnTo>
                  <a:lnTo>
                    <a:pt x="578827" y="785558"/>
                  </a:lnTo>
                  <a:lnTo>
                    <a:pt x="497725" y="720331"/>
                  </a:lnTo>
                  <a:lnTo>
                    <a:pt x="402323" y="720331"/>
                  </a:lnTo>
                  <a:lnTo>
                    <a:pt x="297357" y="761707"/>
                  </a:lnTo>
                  <a:lnTo>
                    <a:pt x="249656" y="833285"/>
                  </a:lnTo>
                  <a:lnTo>
                    <a:pt x="233756" y="930236"/>
                  </a:lnTo>
                  <a:lnTo>
                    <a:pt x="249656" y="1059053"/>
                  </a:lnTo>
                  <a:lnTo>
                    <a:pt x="313270" y="1203858"/>
                  </a:lnTo>
                  <a:lnTo>
                    <a:pt x="426173" y="1300810"/>
                  </a:lnTo>
                  <a:lnTo>
                    <a:pt x="513626" y="1348536"/>
                  </a:lnTo>
                  <a:lnTo>
                    <a:pt x="602678" y="1364399"/>
                  </a:lnTo>
                  <a:lnTo>
                    <a:pt x="674243" y="1340535"/>
                  </a:lnTo>
                  <a:lnTo>
                    <a:pt x="713994" y="1300810"/>
                  </a:lnTo>
                  <a:lnTo>
                    <a:pt x="739432" y="1203858"/>
                  </a:lnTo>
                  <a:lnTo>
                    <a:pt x="731481" y="1090904"/>
                  </a:lnTo>
                  <a:lnTo>
                    <a:pt x="706043" y="995476"/>
                  </a:lnTo>
                  <a:lnTo>
                    <a:pt x="866648" y="906386"/>
                  </a:lnTo>
                  <a:lnTo>
                    <a:pt x="884135" y="866660"/>
                  </a:lnTo>
                  <a:close/>
                </a:path>
                <a:path w="1294764" h="3810635">
                  <a:moveTo>
                    <a:pt x="893686" y="19164"/>
                  </a:moveTo>
                  <a:lnTo>
                    <a:pt x="853922" y="0"/>
                  </a:lnTo>
                  <a:lnTo>
                    <a:pt x="737844" y="100253"/>
                  </a:lnTo>
                  <a:lnTo>
                    <a:pt x="869835" y="68402"/>
                  </a:lnTo>
                  <a:lnTo>
                    <a:pt x="890511" y="52539"/>
                  </a:lnTo>
                  <a:lnTo>
                    <a:pt x="893686" y="19164"/>
                  </a:lnTo>
                  <a:close/>
                </a:path>
                <a:path w="1294764" h="3810635">
                  <a:moveTo>
                    <a:pt x="1294384" y="3455543"/>
                  </a:moveTo>
                  <a:lnTo>
                    <a:pt x="1262608" y="3423742"/>
                  </a:lnTo>
                  <a:lnTo>
                    <a:pt x="1125842" y="3406241"/>
                  </a:lnTo>
                  <a:lnTo>
                    <a:pt x="973201" y="3406241"/>
                  </a:lnTo>
                  <a:lnTo>
                    <a:pt x="907986" y="3398304"/>
                  </a:lnTo>
                  <a:lnTo>
                    <a:pt x="892098" y="3350590"/>
                  </a:lnTo>
                  <a:lnTo>
                    <a:pt x="907986" y="3261537"/>
                  </a:lnTo>
                  <a:lnTo>
                    <a:pt x="917536" y="3108883"/>
                  </a:lnTo>
                  <a:lnTo>
                    <a:pt x="900049" y="2940329"/>
                  </a:lnTo>
                  <a:lnTo>
                    <a:pt x="876185" y="2716098"/>
                  </a:lnTo>
                  <a:lnTo>
                    <a:pt x="884135" y="2522055"/>
                  </a:lnTo>
                  <a:lnTo>
                    <a:pt x="884135" y="2458478"/>
                  </a:lnTo>
                  <a:lnTo>
                    <a:pt x="868248" y="2329662"/>
                  </a:lnTo>
                  <a:lnTo>
                    <a:pt x="864336" y="2326195"/>
                  </a:lnTo>
                  <a:lnTo>
                    <a:pt x="915949" y="2216721"/>
                  </a:lnTo>
                  <a:lnTo>
                    <a:pt x="907986" y="2064169"/>
                  </a:lnTo>
                  <a:lnTo>
                    <a:pt x="860298" y="1887639"/>
                  </a:lnTo>
                  <a:lnTo>
                    <a:pt x="852335" y="1734972"/>
                  </a:lnTo>
                  <a:lnTo>
                    <a:pt x="803325" y="1535772"/>
                  </a:lnTo>
                  <a:lnTo>
                    <a:pt x="860298" y="1517065"/>
                  </a:lnTo>
                  <a:lnTo>
                    <a:pt x="1005001" y="1404112"/>
                  </a:lnTo>
                  <a:lnTo>
                    <a:pt x="1133792" y="1268958"/>
                  </a:lnTo>
                  <a:lnTo>
                    <a:pt x="1270546" y="1114767"/>
                  </a:lnTo>
                  <a:lnTo>
                    <a:pt x="1278509" y="1051179"/>
                  </a:lnTo>
                  <a:lnTo>
                    <a:pt x="1278509" y="874649"/>
                  </a:lnTo>
                  <a:lnTo>
                    <a:pt x="1238745" y="601167"/>
                  </a:lnTo>
                  <a:lnTo>
                    <a:pt x="1262608" y="440499"/>
                  </a:lnTo>
                  <a:lnTo>
                    <a:pt x="1278509" y="375272"/>
                  </a:lnTo>
                  <a:lnTo>
                    <a:pt x="1254658" y="343535"/>
                  </a:lnTo>
                  <a:lnTo>
                    <a:pt x="1197406" y="311683"/>
                  </a:lnTo>
                  <a:lnTo>
                    <a:pt x="1157643" y="287832"/>
                  </a:lnTo>
                  <a:lnTo>
                    <a:pt x="1181506" y="143154"/>
                  </a:lnTo>
                  <a:lnTo>
                    <a:pt x="1165606" y="109778"/>
                  </a:lnTo>
                  <a:lnTo>
                    <a:pt x="1133792" y="119291"/>
                  </a:lnTo>
                  <a:lnTo>
                    <a:pt x="1117904" y="303695"/>
                  </a:lnTo>
                  <a:lnTo>
                    <a:pt x="1101991" y="351409"/>
                  </a:lnTo>
                  <a:lnTo>
                    <a:pt x="1094041" y="383260"/>
                  </a:lnTo>
                  <a:lnTo>
                    <a:pt x="1028852" y="359410"/>
                  </a:lnTo>
                  <a:lnTo>
                    <a:pt x="981138" y="359410"/>
                  </a:lnTo>
                  <a:lnTo>
                    <a:pt x="981138" y="391261"/>
                  </a:lnTo>
                  <a:lnTo>
                    <a:pt x="1012952" y="416636"/>
                  </a:lnTo>
                  <a:lnTo>
                    <a:pt x="1070190" y="416636"/>
                  </a:lnTo>
                  <a:lnTo>
                    <a:pt x="1109954" y="448500"/>
                  </a:lnTo>
                  <a:lnTo>
                    <a:pt x="1141755" y="504075"/>
                  </a:lnTo>
                  <a:lnTo>
                    <a:pt x="1173556" y="593166"/>
                  </a:lnTo>
                  <a:lnTo>
                    <a:pt x="1197406" y="769696"/>
                  </a:lnTo>
                  <a:lnTo>
                    <a:pt x="1197406" y="930236"/>
                  </a:lnTo>
                  <a:lnTo>
                    <a:pt x="1181506" y="1059053"/>
                  </a:lnTo>
                  <a:lnTo>
                    <a:pt x="1149705" y="1114767"/>
                  </a:lnTo>
                  <a:lnTo>
                    <a:pt x="1036802" y="1195857"/>
                  </a:lnTo>
                  <a:lnTo>
                    <a:pt x="915949" y="1268958"/>
                  </a:lnTo>
                  <a:lnTo>
                    <a:pt x="860298" y="1324673"/>
                  </a:lnTo>
                  <a:lnTo>
                    <a:pt x="755345" y="1404112"/>
                  </a:lnTo>
                  <a:lnTo>
                    <a:pt x="723544" y="1429626"/>
                  </a:lnTo>
                  <a:lnTo>
                    <a:pt x="723480" y="1429753"/>
                  </a:lnTo>
                  <a:lnTo>
                    <a:pt x="626529" y="1397774"/>
                  </a:lnTo>
                  <a:lnTo>
                    <a:pt x="505688" y="1413764"/>
                  </a:lnTo>
                  <a:lnTo>
                    <a:pt x="488124" y="1446885"/>
                  </a:lnTo>
                  <a:lnTo>
                    <a:pt x="465924" y="1437627"/>
                  </a:lnTo>
                  <a:lnTo>
                    <a:pt x="345071" y="1445488"/>
                  </a:lnTo>
                  <a:lnTo>
                    <a:pt x="240118" y="1526590"/>
                  </a:lnTo>
                  <a:lnTo>
                    <a:pt x="87464" y="1695246"/>
                  </a:lnTo>
                  <a:lnTo>
                    <a:pt x="7950" y="1831924"/>
                  </a:lnTo>
                  <a:lnTo>
                    <a:pt x="0" y="1879650"/>
                  </a:lnTo>
                  <a:lnTo>
                    <a:pt x="39751" y="1968741"/>
                  </a:lnTo>
                  <a:lnTo>
                    <a:pt x="127215" y="2008454"/>
                  </a:lnTo>
                  <a:lnTo>
                    <a:pt x="240118" y="2056180"/>
                  </a:lnTo>
                  <a:lnTo>
                    <a:pt x="329171" y="2080031"/>
                  </a:lnTo>
                  <a:lnTo>
                    <a:pt x="368922" y="2121408"/>
                  </a:lnTo>
                  <a:lnTo>
                    <a:pt x="345071" y="2176996"/>
                  </a:lnTo>
                  <a:lnTo>
                    <a:pt x="281470" y="2242223"/>
                  </a:lnTo>
                  <a:lnTo>
                    <a:pt x="200367" y="2250224"/>
                  </a:lnTo>
                  <a:lnTo>
                    <a:pt x="144716" y="2224709"/>
                  </a:lnTo>
                  <a:lnTo>
                    <a:pt x="111315" y="2250224"/>
                  </a:lnTo>
                  <a:lnTo>
                    <a:pt x="119265" y="2281948"/>
                  </a:lnTo>
                  <a:lnTo>
                    <a:pt x="184467" y="2305799"/>
                  </a:lnTo>
                  <a:lnTo>
                    <a:pt x="281470" y="2305799"/>
                  </a:lnTo>
                  <a:lnTo>
                    <a:pt x="368922" y="2281948"/>
                  </a:lnTo>
                  <a:lnTo>
                    <a:pt x="418223" y="2250224"/>
                  </a:lnTo>
                  <a:lnTo>
                    <a:pt x="450024" y="2192985"/>
                  </a:lnTo>
                  <a:lnTo>
                    <a:pt x="465924" y="2129269"/>
                  </a:lnTo>
                  <a:lnTo>
                    <a:pt x="426173" y="2072043"/>
                  </a:lnTo>
                  <a:lnTo>
                    <a:pt x="329171" y="2032317"/>
                  </a:lnTo>
                  <a:lnTo>
                    <a:pt x="216268" y="2000465"/>
                  </a:lnTo>
                  <a:lnTo>
                    <a:pt x="119265" y="1944878"/>
                  </a:lnTo>
                  <a:lnTo>
                    <a:pt x="95415" y="1895513"/>
                  </a:lnTo>
                  <a:lnTo>
                    <a:pt x="111315" y="1808073"/>
                  </a:lnTo>
                  <a:lnTo>
                    <a:pt x="184467" y="1695246"/>
                  </a:lnTo>
                  <a:lnTo>
                    <a:pt x="273507" y="1630019"/>
                  </a:lnTo>
                  <a:lnTo>
                    <a:pt x="410260" y="1582293"/>
                  </a:lnTo>
                  <a:lnTo>
                    <a:pt x="453377" y="1573187"/>
                  </a:lnTo>
                  <a:lnTo>
                    <a:pt x="457974" y="1647532"/>
                  </a:lnTo>
                  <a:lnTo>
                    <a:pt x="489775" y="1855787"/>
                  </a:lnTo>
                  <a:lnTo>
                    <a:pt x="489775" y="2040305"/>
                  </a:lnTo>
                  <a:lnTo>
                    <a:pt x="450024" y="2200846"/>
                  </a:lnTo>
                  <a:lnTo>
                    <a:pt x="426173" y="2289937"/>
                  </a:lnTo>
                  <a:lnTo>
                    <a:pt x="442061" y="2369388"/>
                  </a:lnTo>
                  <a:lnTo>
                    <a:pt x="458635" y="2381720"/>
                  </a:lnTo>
                  <a:lnTo>
                    <a:pt x="481825" y="2811513"/>
                  </a:lnTo>
                  <a:lnTo>
                    <a:pt x="481825" y="2916466"/>
                  </a:lnTo>
                  <a:lnTo>
                    <a:pt x="450024" y="3110471"/>
                  </a:lnTo>
                  <a:lnTo>
                    <a:pt x="442061" y="3334689"/>
                  </a:lnTo>
                  <a:lnTo>
                    <a:pt x="457974" y="3447592"/>
                  </a:lnTo>
                  <a:lnTo>
                    <a:pt x="442061" y="3511194"/>
                  </a:lnTo>
                  <a:lnTo>
                    <a:pt x="329171" y="3608209"/>
                  </a:lnTo>
                  <a:lnTo>
                    <a:pt x="279882" y="3729063"/>
                  </a:lnTo>
                  <a:lnTo>
                    <a:pt x="289420" y="3768814"/>
                  </a:lnTo>
                  <a:lnTo>
                    <a:pt x="376872" y="3810165"/>
                  </a:lnTo>
                  <a:lnTo>
                    <a:pt x="400723" y="3792664"/>
                  </a:lnTo>
                  <a:lnTo>
                    <a:pt x="410260" y="3721112"/>
                  </a:lnTo>
                  <a:lnTo>
                    <a:pt x="434124" y="3616147"/>
                  </a:lnTo>
                  <a:lnTo>
                    <a:pt x="473887" y="3568446"/>
                  </a:lnTo>
                  <a:lnTo>
                    <a:pt x="521576" y="3536645"/>
                  </a:lnTo>
                  <a:lnTo>
                    <a:pt x="562927" y="3495294"/>
                  </a:lnTo>
                  <a:lnTo>
                    <a:pt x="570877" y="3463493"/>
                  </a:lnTo>
                  <a:lnTo>
                    <a:pt x="547027" y="3423742"/>
                  </a:lnTo>
                  <a:lnTo>
                    <a:pt x="521576" y="3399891"/>
                  </a:lnTo>
                  <a:lnTo>
                    <a:pt x="505688" y="3302889"/>
                  </a:lnTo>
                  <a:lnTo>
                    <a:pt x="521576" y="3100921"/>
                  </a:lnTo>
                  <a:lnTo>
                    <a:pt x="578827" y="2868765"/>
                  </a:lnTo>
                  <a:lnTo>
                    <a:pt x="634479" y="2682697"/>
                  </a:lnTo>
                  <a:lnTo>
                    <a:pt x="651344" y="2466467"/>
                  </a:lnTo>
                  <a:lnTo>
                    <a:pt x="696556" y="2466467"/>
                  </a:lnTo>
                  <a:lnTo>
                    <a:pt x="788733" y="2771749"/>
                  </a:lnTo>
                  <a:lnTo>
                    <a:pt x="836434" y="2956229"/>
                  </a:lnTo>
                  <a:lnTo>
                    <a:pt x="852335" y="3116834"/>
                  </a:lnTo>
                  <a:lnTo>
                    <a:pt x="852335" y="3245637"/>
                  </a:lnTo>
                  <a:lnTo>
                    <a:pt x="828484" y="3342640"/>
                  </a:lnTo>
                  <a:lnTo>
                    <a:pt x="804633" y="3374440"/>
                  </a:lnTo>
                  <a:lnTo>
                    <a:pt x="804633" y="3406241"/>
                  </a:lnTo>
                  <a:lnTo>
                    <a:pt x="836434" y="3455543"/>
                  </a:lnTo>
                  <a:lnTo>
                    <a:pt x="892098" y="3471456"/>
                  </a:lnTo>
                  <a:lnTo>
                    <a:pt x="981138" y="3471456"/>
                  </a:lnTo>
                  <a:lnTo>
                    <a:pt x="1141755" y="3511194"/>
                  </a:lnTo>
                  <a:lnTo>
                    <a:pt x="1189456" y="3568446"/>
                  </a:lnTo>
                  <a:lnTo>
                    <a:pt x="1262608" y="3535057"/>
                  </a:lnTo>
                  <a:lnTo>
                    <a:pt x="1294384" y="3455543"/>
                  </a:lnTo>
                  <a:close/>
                </a:path>
              </a:pathLst>
            </a:custGeom>
            <a:solidFill>
              <a:srgbClr val="000000"/>
            </a:solidFill>
          </p:spPr>
          <p:txBody>
            <a:bodyPr wrap="square" lIns="0" tIns="0" rIns="0" bIns="0" rtlCol="0"/>
            <a:lstStyle/>
            <a:p>
              <a:endParaRPr/>
            </a:p>
          </p:txBody>
        </p:sp>
      </p:grpSp>
      <p:sp>
        <p:nvSpPr>
          <p:cNvPr id="16" name="Flèche droite à entaille 15"/>
          <p:cNvSpPr/>
          <p:nvPr/>
        </p:nvSpPr>
        <p:spPr>
          <a:xfrm>
            <a:off x="236794" y="3063942"/>
            <a:ext cx="1656000" cy="900000"/>
          </a:xfrm>
          <a:prstGeom prst="notchedRightArrow">
            <a:avLst/>
          </a:prstGeom>
          <a:solidFill>
            <a:schemeClr val="accent3">
              <a:lumMod val="60000"/>
              <a:lumOff val="40000"/>
            </a:schemeClr>
          </a:solidFill>
          <a:ln w="3175">
            <a:solidFill>
              <a:schemeClr val="tx1"/>
            </a:solidFill>
          </a:ln>
        </p:spPr>
        <p:txBody>
          <a:bodyPr wrap="none">
            <a:spAutoFit/>
          </a:bodyPr>
          <a:lstStyle/>
          <a:p>
            <a:pPr algn="ctr">
              <a:spcAft>
                <a:spcPts val="300"/>
              </a:spcAft>
            </a:pPr>
            <a:endParaRPr lang="fr-FR" sz="1200" dirty="0">
              <a:solidFill>
                <a:srgbClr val="FF0000"/>
              </a:solidFill>
            </a:endParaRPr>
          </a:p>
        </p:txBody>
      </p:sp>
      <p:sp>
        <p:nvSpPr>
          <p:cNvPr id="33" name="Rectangle 32"/>
          <p:cNvSpPr/>
          <p:nvPr/>
        </p:nvSpPr>
        <p:spPr>
          <a:xfrm>
            <a:off x="272794" y="3286124"/>
            <a:ext cx="1656000" cy="469359"/>
          </a:xfrm>
          <a:prstGeom prst="rect">
            <a:avLst/>
          </a:prstGeom>
        </p:spPr>
        <p:txBody>
          <a:bodyPr>
            <a:spAutoFit/>
          </a:bodyPr>
          <a:lstStyle/>
          <a:p>
            <a:pPr algn="ctr">
              <a:spcAft>
                <a:spcPts val="200"/>
              </a:spcAft>
            </a:pPr>
            <a:r>
              <a:rPr lang="fr-FR" sz="1100" b="1" dirty="0" smtClean="0">
                <a:solidFill>
                  <a:srgbClr val="FF0000"/>
                </a:solidFill>
              </a:rPr>
              <a:t>Mission</a:t>
            </a:r>
          </a:p>
          <a:p>
            <a:pPr algn="ctr"/>
            <a:r>
              <a:rPr lang="fr-FR" sz="1100" b="1" dirty="0" smtClean="0">
                <a:solidFill>
                  <a:srgbClr val="FF0000"/>
                </a:solidFill>
              </a:rPr>
              <a:t> d'enseignement</a:t>
            </a:r>
          </a:p>
        </p:txBody>
      </p:sp>
      <p:sp>
        <p:nvSpPr>
          <p:cNvPr id="18" name="Rectangle 17"/>
          <p:cNvSpPr/>
          <p:nvPr/>
        </p:nvSpPr>
        <p:spPr>
          <a:xfrm>
            <a:off x="616528" y="214290"/>
            <a:ext cx="7956000" cy="288000"/>
          </a:xfrm>
          <a:prstGeom prst="rect">
            <a:avLst/>
          </a:prstGeom>
          <a:solidFill>
            <a:schemeClr val="accent3">
              <a:lumMod val="20000"/>
              <a:lumOff val="80000"/>
            </a:schemeClr>
          </a:solidFill>
        </p:spPr>
        <p:txBody>
          <a:bodyPr wrap="square">
            <a:spAutoFit/>
          </a:bodyPr>
          <a:lstStyle/>
          <a:p>
            <a:pPr algn="ctr">
              <a:spcAft>
                <a:spcPts val="1200"/>
              </a:spcAft>
            </a:pPr>
            <a:r>
              <a:rPr lang="fr-FR" sz="1300" b="1" dirty="0" smtClean="0">
                <a:ea typeface="Times New Roman" pitchFamily="18" charset="0"/>
                <a:cs typeface="Times New Roman" pitchFamily="18" charset="0"/>
              </a:rPr>
              <a:t>CHAP. II :</a:t>
            </a:r>
            <a:r>
              <a:rPr lang="fr-FR" sz="1300" dirty="0" smtClean="0">
                <a:ea typeface="Times New Roman" pitchFamily="18" charset="0"/>
                <a:cs typeface="Arial" pitchFamily="34" charset="0"/>
              </a:rPr>
              <a:t> </a:t>
            </a:r>
            <a:r>
              <a:rPr lang="fr-FR" sz="1300" b="1" dirty="0" smtClean="0">
                <a:ea typeface="Times New Roman" pitchFamily="18" charset="0"/>
                <a:cs typeface="Times New Roman" pitchFamily="18" charset="0"/>
              </a:rPr>
              <a:t>RAPPEL SUR LA CHARTE DE DÉONTOLOGIE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ET D’ÉTHIQUE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UNIVERSITAIRES</a:t>
            </a:r>
          </a:p>
          <a:p>
            <a:pPr lvl="0" algn="ctr" eaLnBrk="0" fontAlgn="base" hangingPunct="0">
              <a:spcBef>
                <a:spcPct val="0"/>
              </a:spcBef>
              <a:spcAft>
                <a:spcPts val="600"/>
              </a:spcAft>
            </a:pPr>
            <a:endParaRPr lang="fr-FR" sz="1400" b="1" dirty="0" smtClean="0">
              <a:ea typeface="Times New Roman" pitchFamily="18" charset="0"/>
              <a:cs typeface="Times New Roman" pitchFamily="18" charset="0"/>
            </a:endParaRPr>
          </a:p>
        </p:txBody>
      </p:sp>
      <p:sp>
        <p:nvSpPr>
          <p:cNvPr id="19" name="Rectangle 2"/>
          <p:cNvSpPr>
            <a:spLocks noChangeArrowheads="1"/>
          </p:cNvSpPr>
          <p:nvPr/>
        </p:nvSpPr>
        <p:spPr bwMode="auto">
          <a:xfrm>
            <a:off x="214282" y="642918"/>
            <a:ext cx="3708000" cy="2616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defRPr/>
            </a:pPr>
            <a:r>
              <a:rPr lang="fr-FR" sz="1100" b="1" dirty="0" smtClean="0"/>
              <a:t>II.4.  RECHERCHE INTEGRE ET RESPONSABLE</a:t>
            </a:r>
            <a:endParaRPr lang="fr-FR" sz="1100" dirty="0" smtClean="0"/>
          </a:p>
        </p:txBody>
      </p:sp>
      <p:sp>
        <p:nvSpPr>
          <p:cNvPr id="20" name="Rectangle 19"/>
          <p:cNvSpPr/>
          <p:nvPr/>
        </p:nvSpPr>
        <p:spPr>
          <a:xfrm>
            <a:off x="6670766" y="1071546"/>
            <a:ext cx="2258952" cy="252000"/>
          </a:xfrm>
          <a:prstGeom prst="rect">
            <a:avLst/>
          </a:prstGeom>
          <a:solidFill>
            <a:schemeClr val="accent6">
              <a:lumMod val="20000"/>
              <a:lumOff val="80000"/>
            </a:schemeClr>
          </a:solidFill>
        </p:spPr>
        <p:txBody>
          <a:bodyPr wrap="none">
            <a:spAutoFit/>
          </a:bodyPr>
          <a:lstStyle/>
          <a:p>
            <a:r>
              <a:rPr lang="ar-DZ" sz="1200" b="1" dirty="0" smtClean="0">
                <a:solidFill>
                  <a:srgbClr val="FF0000"/>
                </a:solidFill>
              </a:rPr>
              <a:t>احترام مبادئ الأخلاق في التدريس والبحث</a:t>
            </a:r>
            <a:endParaRPr lang="fr-FR" sz="1200" b="1"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41</a:t>
            </a:fld>
            <a:endParaRPr lang="fr-FR"/>
          </a:p>
        </p:txBody>
      </p:sp>
      <p:sp>
        <p:nvSpPr>
          <p:cNvPr id="11" name="Rectangle 10"/>
          <p:cNvSpPr/>
          <p:nvPr/>
        </p:nvSpPr>
        <p:spPr>
          <a:xfrm>
            <a:off x="142844" y="6286520"/>
            <a:ext cx="8820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2214546" y="2214554"/>
            <a:ext cx="4104000" cy="504000"/>
          </a:xfrm>
          <a:prstGeom prst="rect">
            <a:avLst/>
          </a:prstGeom>
          <a:solidFill>
            <a:schemeClr val="accent3">
              <a:lumMod val="20000"/>
              <a:lumOff val="80000"/>
            </a:schemeClr>
          </a:solidFill>
        </p:spPr>
        <p:txBody>
          <a:bodyPr wrap="square">
            <a:spAutoFit/>
          </a:bodyPr>
          <a:lstStyle/>
          <a:p>
            <a:pPr algn="just">
              <a:spcAft>
                <a:spcPts val="300"/>
              </a:spcAft>
              <a:buFont typeface="Wingdings" pitchFamily="2" charset="2"/>
              <a:buChar char="v"/>
            </a:pPr>
            <a:r>
              <a:rPr lang="fr-FR" sz="1100" b="1" dirty="0" smtClean="0"/>
              <a:t>  </a:t>
            </a:r>
            <a:r>
              <a:rPr lang="fr-FR" sz="1100" dirty="0" smtClean="0"/>
              <a:t>Il est tenu d'effectuer ses travaux de recherche avec sincérité</a:t>
            </a:r>
          </a:p>
          <a:p>
            <a:pPr algn="just"/>
            <a:r>
              <a:rPr lang="fr-FR" sz="1100" dirty="0" smtClean="0"/>
              <a:t>      et avec une impartialité de son raisonnement</a:t>
            </a:r>
            <a:endParaRPr lang="ar-DZ" sz="1100" dirty="0" smtClean="0"/>
          </a:p>
          <a:p>
            <a:pPr algn="just">
              <a:spcAft>
                <a:spcPts val="300"/>
              </a:spcAft>
            </a:pPr>
            <a:r>
              <a:rPr lang="ar-DZ" sz="1100" dirty="0" smtClean="0"/>
              <a:t>    </a:t>
            </a:r>
            <a:r>
              <a:rPr lang="fr-FR" sz="1100" dirty="0" smtClean="0"/>
              <a:t> </a:t>
            </a:r>
            <a:r>
              <a:rPr lang="ar-DZ" sz="1100" dirty="0" smtClean="0"/>
              <a:t> </a:t>
            </a:r>
            <a:r>
              <a:rPr lang="fr-FR" sz="1100" dirty="0" smtClean="0"/>
              <a:t> </a:t>
            </a:r>
          </a:p>
        </p:txBody>
      </p:sp>
      <p:sp>
        <p:nvSpPr>
          <p:cNvPr id="14" name="Rectangle 13"/>
          <p:cNvSpPr/>
          <p:nvPr/>
        </p:nvSpPr>
        <p:spPr>
          <a:xfrm>
            <a:off x="2214546" y="3143248"/>
            <a:ext cx="3924000" cy="900000"/>
          </a:xfrm>
          <a:prstGeom prst="rect">
            <a:avLst/>
          </a:prstGeom>
          <a:solidFill>
            <a:schemeClr val="accent3">
              <a:lumMod val="20000"/>
              <a:lumOff val="80000"/>
            </a:schemeClr>
          </a:solidFill>
        </p:spPr>
        <p:txBody>
          <a:bodyPr wrap="square">
            <a:spAutoFit/>
          </a:bodyPr>
          <a:lstStyle/>
          <a:p>
            <a:pPr algn="just">
              <a:spcAft>
                <a:spcPts val="300"/>
              </a:spcAft>
              <a:buFont typeface="Wingdings" pitchFamily="2" charset="2"/>
              <a:buChar char="v"/>
            </a:pPr>
            <a:r>
              <a:rPr lang="fr-FR" sz="1050" b="1" dirty="0" smtClean="0"/>
              <a:t>  </a:t>
            </a:r>
            <a:r>
              <a:rPr lang="fr-FR" sz="1100" dirty="0" smtClean="0"/>
              <a:t>Il est souvent amené à interagir avec d'autres enseignants </a:t>
            </a:r>
          </a:p>
          <a:p>
            <a:pPr algn="just">
              <a:spcAft>
                <a:spcPts val="300"/>
              </a:spcAft>
            </a:pPr>
            <a:r>
              <a:rPr lang="fr-FR" sz="1100" dirty="0" smtClean="0"/>
              <a:t>      et doctorants sur un projet donné de recherche ; il doit</a:t>
            </a:r>
          </a:p>
          <a:p>
            <a:pPr algn="just">
              <a:spcAft>
                <a:spcPts val="300"/>
              </a:spcAft>
            </a:pPr>
            <a:r>
              <a:rPr lang="fr-FR" sz="1100" dirty="0" smtClean="0"/>
              <a:t>      donc adopter une conduite responsable et doit discerner </a:t>
            </a:r>
          </a:p>
          <a:p>
            <a:pPr algn="just">
              <a:spcAft>
                <a:spcPts val="300"/>
              </a:spcAft>
            </a:pPr>
            <a:r>
              <a:rPr lang="fr-FR" sz="1100" dirty="0" smtClean="0"/>
              <a:t>      ce qui est acceptable de ce qui ne l'est pas </a:t>
            </a:r>
          </a:p>
          <a:p>
            <a:pPr algn="just">
              <a:spcAft>
                <a:spcPts val="300"/>
              </a:spcAft>
            </a:pPr>
            <a:endParaRPr lang="fr-FR" sz="1100" b="1" dirty="0" smtClean="0"/>
          </a:p>
        </p:txBody>
      </p:sp>
      <p:sp>
        <p:nvSpPr>
          <p:cNvPr id="18" name="Rectangle 17"/>
          <p:cNvSpPr/>
          <p:nvPr/>
        </p:nvSpPr>
        <p:spPr>
          <a:xfrm>
            <a:off x="2214546" y="4500570"/>
            <a:ext cx="2988000" cy="477054"/>
          </a:xfrm>
          <a:prstGeom prst="rect">
            <a:avLst/>
          </a:prstGeom>
          <a:solidFill>
            <a:schemeClr val="accent3">
              <a:lumMod val="20000"/>
              <a:lumOff val="80000"/>
            </a:schemeClr>
          </a:solidFill>
        </p:spPr>
        <p:txBody>
          <a:bodyPr wrap="square">
            <a:spAutoFit/>
          </a:bodyPr>
          <a:lstStyle/>
          <a:p>
            <a:pPr algn="just">
              <a:spcAft>
                <a:spcPts val="300"/>
              </a:spcAft>
              <a:buFont typeface="Wingdings" pitchFamily="2" charset="2"/>
              <a:buChar char="v"/>
            </a:pPr>
            <a:r>
              <a:rPr lang="fr-FR" sz="1200" b="1" dirty="0" smtClean="0"/>
              <a:t>  </a:t>
            </a:r>
            <a:r>
              <a:rPr lang="fr-FR" sz="1050" dirty="0" smtClean="0"/>
              <a:t>Il doit également veiller aux responsabilités </a:t>
            </a:r>
          </a:p>
          <a:p>
            <a:pPr algn="just">
              <a:spcAft>
                <a:spcPts val="300"/>
              </a:spcAft>
            </a:pPr>
            <a:r>
              <a:rPr lang="fr-FR" sz="1050" dirty="0" smtClean="0"/>
              <a:t>      des autres sur le projet en question</a:t>
            </a:r>
          </a:p>
        </p:txBody>
      </p:sp>
      <p:sp>
        <p:nvSpPr>
          <p:cNvPr id="19" name="Rectangle 18"/>
          <p:cNvSpPr/>
          <p:nvPr/>
        </p:nvSpPr>
        <p:spPr>
          <a:xfrm>
            <a:off x="2214546" y="5357826"/>
            <a:ext cx="3456000" cy="612000"/>
          </a:xfrm>
          <a:prstGeom prst="rect">
            <a:avLst/>
          </a:prstGeom>
          <a:solidFill>
            <a:schemeClr val="accent3">
              <a:lumMod val="20000"/>
              <a:lumOff val="80000"/>
            </a:schemeClr>
          </a:solidFill>
        </p:spPr>
        <p:txBody>
          <a:bodyPr wrap="square">
            <a:spAutoFit/>
          </a:bodyPr>
          <a:lstStyle/>
          <a:p>
            <a:pPr lvl="0">
              <a:buFont typeface="Wingdings" pitchFamily="2" charset="2"/>
              <a:buChar char="v"/>
              <a:defRPr/>
            </a:pPr>
            <a:r>
              <a:rPr lang="fr-FR" sz="1300" b="1" dirty="0" smtClean="0"/>
              <a:t>  </a:t>
            </a:r>
            <a:r>
              <a:rPr lang="fr-FR" sz="1050" dirty="0" smtClean="0"/>
              <a:t>Il jouit d'une pleine indépendance et d'une entière     </a:t>
            </a:r>
          </a:p>
          <a:p>
            <a:pPr lvl="0">
              <a:defRPr/>
            </a:pPr>
            <a:r>
              <a:rPr lang="fr-FR" sz="1050" dirty="0" smtClean="0"/>
              <a:t>        liberté d'expression dans l'exercice de ses fonctions</a:t>
            </a:r>
            <a:endParaRPr lang="ar-DZ" sz="1050" dirty="0" smtClean="0"/>
          </a:p>
          <a:p>
            <a:pPr lvl="0">
              <a:defRPr/>
            </a:pPr>
            <a:r>
              <a:rPr lang="ar-DZ" sz="1050" dirty="0" smtClean="0"/>
              <a:t>      </a:t>
            </a:r>
            <a:r>
              <a:rPr lang="fr-FR" sz="1050" dirty="0" smtClean="0"/>
              <a:t>  d'enseignement et de ses activités de recherche </a:t>
            </a:r>
          </a:p>
          <a:p>
            <a:pPr lvl="0"/>
            <a:endParaRPr lang="fr-FR" sz="1100" b="1" dirty="0" smtClean="0"/>
          </a:p>
        </p:txBody>
      </p:sp>
      <p:sp>
        <p:nvSpPr>
          <p:cNvPr id="20" name="Accolade ouvrante 19"/>
          <p:cNvSpPr/>
          <p:nvPr/>
        </p:nvSpPr>
        <p:spPr>
          <a:xfrm>
            <a:off x="2071670" y="2143116"/>
            <a:ext cx="144000" cy="38880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5" name="object 3"/>
          <p:cNvGrpSpPr/>
          <p:nvPr/>
        </p:nvGrpSpPr>
        <p:grpSpPr>
          <a:xfrm>
            <a:off x="357158" y="2071678"/>
            <a:ext cx="1368000" cy="3060000"/>
            <a:chOff x="3346663" y="1899226"/>
            <a:chExt cx="1294765" cy="3810635"/>
          </a:xfrm>
        </p:grpSpPr>
        <p:sp>
          <p:nvSpPr>
            <p:cNvPr id="22" name="object 4"/>
            <p:cNvSpPr/>
            <p:nvPr/>
          </p:nvSpPr>
          <p:spPr>
            <a:xfrm>
              <a:off x="3787138" y="2043902"/>
              <a:ext cx="237490" cy="421640"/>
            </a:xfrm>
            <a:custGeom>
              <a:avLst/>
              <a:gdLst/>
              <a:ahLst/>
              <a:cxnLst/>
              <a:rect l="l" t="t" r="r" b="b"/>
              <a:pathLst>
                <a:path w="237489" h="421639">
                  <a:moveTo>
                    <a:pt x="111315" y="0"/>
                  </a:moveTo>
                  <a:lnTo>
                    <a:pt x="71559" y="11167"/>
                  </a:lnTo>
                  <a:lnTo>
                    <a:pt x="27038" y="47717"/>
                  </a:lnTo>
                  <a:lnTo>
                    <a:pt x="3189" y="103430"/>
                  </a:lnTo>
                  <a:lnTo>
                    <a:pt x="0" y="147975"/>
                  </a:lnTo>
                  <a:lnTo>
                    <a:pt x="34991" y="216379"/>
                  </a:lnTo>
                  <a:lnTo>
                    <a:pt x="63605" y="260797"/>
                  </a:lnTo>
                  <a:lnTo>
                    <a:pt x="79513" y="313337"/>
                  </a:lnTo>
                  <a:lnTo>
                    <a:pt x="76336" y="381741"/>
                  </a:lnTo>
                  <a:lnTo>
                    <a:pt x="116080" y="421464"/>
                  </a:lnTo>
                  <a:lnTo>
                    <a:pt x="136752" y="392782"/>
                  </a:lnTo>
                  <a:lnTo>
                    <a:pt x="155837" y="353060"/>
                  </a:lnTo>
                  <a:lnTo>
                    <a:pt x="152660" y="313337"/>
                  </a:lnTo>
                  <a:lnTo>
                    <a:pt x="160614" y="263970"/>
                  </a:lnTo>
                  <a:lnTo>
                    <a:pt x="200370" y="195693"/>
                  </a:lnTo>
                  <a:lnTo>
                    <a:pt x="228984" y="152671"/>
                  </a:lnTo>
                  <a:lnTo>
                    <a:pt x="236938" y="103430"/>
                  </a:lnTo>
                  <a:lnTo>
                    <a:pt x="216265" y="55712"/>
                  </a:lnTo>
                  <a:lnTo>
                    <a:pt x="179698" y="23858"/>
                  </a:lnTo>
                  <a:lnTo>
                    <a:pt x="152660" y="7995"/>
                  </a:lnTo>
                  <a:lnTo>
                    <a:pt x="111315" y="0"/>
                  </a:lnTo>
                  <a:close/>
                </a:path>
              </a:pathLst>
            </a:custGeom>
            <a:solidFill>
              <a:srgbClr val="FFFF00"/>
            </a:solidFill>
          </p:spPr>
          <p:txBody>
            <a:bodyPr wrap="square" lIns="0" tIns="0" rIns="0" bIns="0" rtlCol="0"/>
            <a:lstStyle/>
            <a:p>
              <a:endParaRPr/>
            </a:p>
          </p:txBody>
        </p:sp>
        <p:sp>
          <p:nvSpPr>
            <p:cNvPr id="23" name="object 5"/>
            <p:cNvSpPr/>
            <p:nvPr/>
          </p:nvSpPr>
          <p:spPr>
            <a:xfrm>
              <a:off x="3346653" y="1899234"/>
              <a:ext cx="1294765" cy="3810635"/>
            </a:xfrm>
            <a:custGeom>
              <a:avLst/>
              <a:gdLst/>
              <a:ahLst/>
              <a:cxnLst/>
              <a:rect l="l" t="t" r="r" b="b"/>
              <a:pathLst>
                <a:path w="1294764" h="3810635">
                  <a:moveTo>
                    <a:pt x="683996" y="247218"/>
                  </a:moveTo>
                  <a:lnTo>
                    <a:pt x="683945" y="247091"/>
                  </a:lnTo>
                  <a:lnTo>
                    <a:pt x="670839" y="216916"/>
                  </a:lnTo>
                  <a:lnTo>
                    <a:pt x="670839" y="248932"/>
                  </a:lnTo>
                  <a:lnTo>
                    <a:pt x="663384" y="295109"/>
                  </a:lnTo>
                  <a:lnTo>
                    <a:pt x="635444" y="336943"/>
                  </a:lnTo>
                  <a:lnTo>
                    <a:pt x="594995" y="406488"/>
                  </a:lnTo>
                  <a:lnTo>
                    <a:pt x="586816" y="457250"/>
                  </a:lnTo>
                  <a:lnTo>
                    <a:pt x="586778" y="458254"/>
                  </a:lnTo>
                  <a:lnTo>
                    <a:pt x="589851" y="496608"/>
                  </a:lnTo>
                  <a:lnTo>
                    <a:pt x="571792" y="534174"/>
                  </a:lnTo>
                  <a:lnTo>
                    <a:pt x="555777" y="556399"/>
                  </a:lnTo>
                  <a:lnTo>
                    <a:pt x="526122" y="526669"/>
                  </a:lnTo>
                  <a:lnTo>
                    <a:pt x="523303" y="523836"/>
                  </a:lnTo>
                  <a:lnTo>
                    <a:pt x="523392" y="521843"/>
                  </a:lnTo>
                  <a:lnTo>
                    <a:pt x="526275" y="459790"/>
                  </a:lnTo>
                  <a:lnTo>
                    <a:pt x="526376" y="457758"/>
                  </a:lnTo>
                  <a:lnTo>
                    <a:pt x="526389" y="457250"/>
                  </a:lnTo>
                  <a:lnTo>
                    <a:pt x="511797" y="409028"/>
                  </a:lnTo>
                  <a:lnTo>
                    <a:pt x="511302" y="407377"/>
                  </a:lnTo>
                  <a:lnTo>
                    <a:pt x="509917" y="402805"/>
                  </a:lnTo>
                  <a:lnTo>
                    <a:pt x="481228" y="358140"/>
                  </a:lnTo>
                  <a:lnTo>
                    <a:pt x="480822" y="357505"/>
                  </a:lnTo>
                  <a:lnTo>
                    <a:pt x="481126" y="358140"/>
                  </a:lnTo>
                  <a:lnTo>
                    <a:pt x="447827" y="293027"/>
                  </a:lnTo>
                  <a:lnTo>
                    <a:pt x="446951" y="291312"/>
                  </a:lnTo>
                  <a:lnTo>
                    <a:pt x="447065" y="289725"/>
                  </a:lnTo>
                  <a:lnTo>
                    <a:pt x="449859" y="250647"/>
                  </a:lnTo>
                  <a:lnTo>
                    <a:pt x="472325" y="197345"/>
                  </a:lnTo>
                  <a:lnTo>
                    <a:pt x="474497" y="194932"/>
                  </a:lnTo>
                  <a:lnTo>
                    <a:pt x="514692" y="161937"/>
                  </a:lnTo>
                  <a:lnTo>
                    <a:pt x="515162" y="161544"/>
                  </a:lnTo>
                  <a:lnTo>
                    <a:pt x="517867" y="160794"/>
                  </a:lnTo>
                  <a:lnTo>
                    <a:pt x="552056" y="151295"/>
                  </a:lnTo>
                  <a:lnTo>
                    <a:pt x="590854" y="158686"/>
                  </a:lnTo>
                  <a:lnTo>
                    <a:pt x="651497" y="204266"/>
                  </a:lnTo>
                  <a:lnTo>
                    <a:pt x="670839" y="248932"/>
                  </a:lnTo>
                  <a:lnTo>
                    <a:pt x="670839" y="216916"/>
                  </a:lnTo>
                  <a:lnTo>
                    <a:pt x="665759" y="205206"/>
                  </a:lnTo>
                  <a:lnTo>
                    <a:pt x="664756" y="202920"/>
                  </a:lnTo>
                  <a:lnTo>
                    <a:pt x="662000" y="196583"/>
                  </a:lnTo>
                  <a:lnTo>
                    <a:pt x="635292" y="173355"/>
                  </a:lnTo>
                  <a:lnTo>
                    <a:pt x="623900" y="163461"/>
                  </a:lnTo>
                  <a:lnTo>
                    <a:pt x="616127" y="158889"/>
                  </a:lnTo>
                  <a:lnTo>
                    <a:pt x="614832" y="158127"/>
                  </a:lnTo>
                  <a:lnTo>
                    <a:pt x="602538" y="150888"/>
                  </a:lnTo>
                  <a:lnTo>
                    <a:pt x="595414" y="146710"/>
                  </a:lnTo>
                  <a:lnTo>
                    <a:pt x="551522" y="138201"/>
                  </a:lnTo>
                  <a:lnTo>
                    <a:pt x="509041" y="150126"/>
                  </a:lnTo>
                  <a:lnTo>
                    <a:pt x="462280" y="188455"/>
                  </a:lnTo>
                  <a:lnTo>
                    <a:pt x="437388" y="246583"/>
                  </a:lnTo>
                  <a:lnTo>
                    <a:pt x="434009" y="293916"/>
                  </a:lnTo>
                  <a:lnTo>
                    <a:pt x="469938" y="364223"/>
                  </a:lnTo>
                  <a:lnTo>
                    <a:pt x="498284" y="408330"/>
                  </a:lnTo>
                  <a:lnTo>
                    <a:pt x="513588" y="458762"/>
                  </a:lnTo>
                  <a:lnTo>
                    <a:pt x="513638" y="457758"/>
                  </a:lnTo>
                  <a:lnTo>
                    <a:pt x="513676" y="459028"/>
                  </a:lnTo>
                  <a:lnTo>
                    <a:pt x="513905" y="459790"/>
                  </a:lnTo>
                  <a:lnTo>
                    <a:pt x="513588" y="458762"/>
                  </a:lnTo>
                  <a:lnTo>
                    <a:pt x="510324" y="528955"/>
                  </a:lnTo>
                  <a:lnTo>
                    <a:pt x="557352" y="575906"/>
                  </a:lnTo>
                  <a:lnTo>
                    <a:pt x="567055" y="562457"/>
                  </a:lnTo>
                  <a:lnTo>
                    <a:pt x="582726" y="540753"/>
                  </a:lnTo>
                  <a:lnTo>
                    <a:pt x="585584" y="534797"/>
                  </a:lnTo>
                  <a:lnTo>
                    <a:pt x="586079" y="533781"/>
                  </a:lnTo>
                  <a:lnTo>
                    <a:pt x="602792" y="499008"/>
                  </a:lnTo>
                  <a:lnTo>
                    <a:pt x="602729" y="498246"/>
                  </a:lnTo>
                  <a:lnTo>
                    <a:pt x="602475" y="495071"/>
                  </a:lnTo>
                  <a:lnTo>
                    <a:pt x="599605" y="459028"/>
                  </a:lnTo>
                  <a:lnTo>
                    <a:pt x="599541" y="458254"/>
                  </a:lnTo>
                  <a:lnTo>
                    <a:pt x="599414" y="459028"/>
                  </a:lnTo>
                  <a:lnTo>
                    <a:pt x="599478" y="457504"/>
                  </a:lnTo>
                  <a:lnTo>
                    <a:pt x="599541" y="458254"/>
                  </a:lnTo>
                  <a:lnTo>
                    <a:pt x="599655" y="457504"/>
                  </a:lnTo>
                  <a:lnTo>
                    <a:pt x="606996" y="411949"/>
                  </a:lnTo>
                  <a:lnTo>
                    <a:pt x="607161" y="410972"/>
                  </a:lnTo>
                  <a:lnTo>
                    <a:pt x="607923" y="409663"/>
                  </a:lnTo>
                  <a:lnTo>
                    <a:pt x="646188" y="343789"/>
                  </a:lnTo>
                  <a:lnTo>
                    <a:pt x="646341" y="343535"/>
                  </a:lnTo>
                  <a:lnTo>
                    <a:pt x="646137" y="343789"/>
                  </a:lnTo>
                  <a:lnTo>
                    <a:pt x="675525" y="299758"/>
                  </a:lnTo>
                  <a:lnTo>
                    <a:pt x="676071" y="296329"/>
                  </a:lnTo>
                  <a:lnTo>
                    <a:pt x="676465" y="293916"/>
                  </a:lnTo>
                  <a:lnTo>
                    <a:pt x="683450" y="250647"/>
                  </a:lnTo>
                  <a:lnTo>
                    <a:pt x="683996" y="247218"/>
                  </a:lnTo>
                  <a:close/>
                </a:path>
                <a:path w="1294764" h="3810635">
                  <a:moveTo>
                    <a:pt x="884135" y="866660"/>
                  </a:moveTo>
                  <a:lnTo>
                    <a:pt x="866648" y="849147"/>
                  </a:lnTo>
                  <a:lnTo>
                    <a:pt x="690130" y="954100"/>
                  </a:lnTo>
                  <a:lnTo>
                    <a:pt x="658329" y="906386"/>
                  </a:lnTo>
                  <a:lnTo>
                    <a:pt x="578827" y="785558"/>
                  </a:lnTo>
                  <a:lnTo>
                    <a:pt x="497725" y="720331"/>
                  </a:lnTo>
                  <a:lnTo>
                    <a:pt x="402323" y="720331"/>
                  </a:lnTo>
                  <a:lnTo>
                    <a:pt x="297357" y="761707"/>
                  </a:lnTo>
                  <a:lnTo>
                    <a:pt x="249656" y="833285"/>
                  </a:lnTo>
                  <a:lnTo>
                    <a:pt x="233756" y="930236"/>
                  </a:lnTo>
                  <a:lnTo>
                    <a:pt x="249656" y="1059053"/>
                  </a:lnTo>
                  <a:lnTo>
                    <a:pt x="313270" y="1203858"/>
                  </a:lnTo>
                  <a:lnTo>
                    <a:pt x="426173" y="1300810"/>
                  </a:lnTo>
                  <a:lnTo>
                    <a:pt x="513626" y="1348536"/>
                  </a:lnTo>
                  <a:lnTo>
                    <a:pt x="602678" y="1364399"/>
                  </a:lnTo>
                  <a:lnTo>
                    <a:pt x="674243" y="1340535"/>
                  </a:lnTo>
                  <a:lnTo>
                    <a:pt x="713994" y="1300810"/>
                  </a:lnTo>
                  <a:lnTo>
                    <a:pt x="739432" y="1203858"/>
                  </a:lnTo>
                  <a:lnTo>
                    <a:pt x="731481" y="1090904"/>
                  </a:lnTo>
                  <a:lnTo>
                    <a:pt x="706043" y="995476"/>
                  </a:lnTo>
                  <a:lnTo>
                    <a:pt x="866648" y="906386"/>
                  </a:lnTo>
                  <a:lnTo>
                    <a:pt x="884135" y="866660"/>
                  </a:lnTo>
                  <a:close/>
                </a:path>
                <a:path w="1294764" h="3810635">
                  <a:moveTo>
                    <a:pt x="893686" y="19164"/>
                  </a:moveTo>
                  <a:lnTo>
                    <a:pt x="853922" y="0"/>
                  </a:lnTo>
                  <a:lnTo>
                    <a:pt x="737844" y="100253"/>
                  </a:lnTo>
                  <a:lnTo>
                    <a:pt x="869835" y="68402"/>
                  </a:lnTo>
                  <a:lnTo>
                    <a:pt x="890511" y="52539"/>
                  </a:lnTo>
                  <a:lnTo>
                    <a:pt x="893686" y="19164"/>
                  </a:lnTo>
                  <a:close/>
                </a:path>
                <a:path w="1294764" h="3810635">
                  <a:moveTo>
                    <a:pt x="1294384" y="3455543"/>
                  </a:moveTo>
                  <a:lnTo>
                    <a:pt x="1262608" y="3423742"/>
                  </a:lnTo>
                  <a:lnTo>
                    <a:pt x="1125842" y="3406241"/>
                  </a:lnTo>
                  <a:lnTo>
                    <a:pt x="973201" y="3406241"/>
                  </a:lnTo>
                  <a:lnTo>
                    <a:pt x="907986" y="3398304"/>
                  </a:lnTo>
                  <a:lnTo>
                    <a:pt x="892098" y="3350590"/>
                  </a:lnTo>
                  <a:lnTo>
                    <a:pt x="907986" y="3261537"/>
                  </a:lnTo>
                  <a:lnTo>
                    <a:pt x="917536" y="3108883"/>
                  </a:lnTo>
                  <a:lnTo>
                    <a:pt x="900049" y="2940329"/>
                  </a:lnTo>
                  <a:lnTo>
                    <a:pt x="876185" y="2716098"/>
                  </a:lnTo>
                  <a:lnTo>
                    <a:pt x="884135" y="2522055"/>
                  </a:lnTo>
                  <a:lnTo>
                    <a:pt x="884135" y="2458478"/>
                  </a:lnTo>
                  <a:lnTo>
                    <a:pt x="868248" y="2329662"/>
                  </a:lnTo>
                  <a:lnTo>
                    <a:pt x="864336" y="2326195"/>
                  </a:lnTo>
                  <a:lnTo>
                    <a:pt x="915949" y="2216721"/>
                  </a:lnTo>
                  <a:lnTo>
                    <a:pt x="907986" y="2064169"/>
                  </a:lnTo>
                  <a:lnTo>
                    <a:pt x="860298" y="1887639"/>
                  </a:lnTo>
                  <a:lnTo>
                    <a:pt x="852335" y="1734972"/>
                  </a:lnTo>
                  <a:lnTo>
                    <a:pt x="803325" y="1535772"/>
                  </a:lnTo>
                  <a:lnTo>
                    <a:pt x="860298" y="1517065"/>
                  </a:lnTo>
                  <a:lnTo>
                    <a:pt x="1005001" y="1404112"/>
                  </a:lnTo>
                  <a:lnTo>
                    <a:pt x="1133792" y="1268958"/>
                  </a:lnTo>
                  <a:lnTo>
                    <a:pt x="1270546" y="1114767"/>
                  </a:lnTo>
                  <a:lnTo>
                    <a:pt x="1278509" y="1051179"/>
                  </a:lnTo>
                  <a:lnTo>
                    <a:pt x="1278509" y="874649"/>
                  </a:lnTo>
                  <a:lnTo>
                    <a:pt x="1238745" y="601167"/>
                  </a:lnTo>
                  <a:lnTo>
                    <a:pt x="1262608" y="440499"/>
                  </a:lnTo>
                  <a:lnTo>
                    <a:pt x="1278509" y="375272"/>
                  </a:lnTo>
                  <a:lnTo>
                    <a:pt x="1254658" y="343535"/>
                  </a:lnTo>
                  <a:lnTo>
                    <a:pt x="1197406" y="311683"/>
                  </a:lnTo>
                  <a:lnTo>
                    <a:pt x="1157643" y="287832"/>
                  </a:lnTo>
                  <a:lnTo>
                    <a:pt x="1181506" y="143154"/>
                  </a:lnTo>
                  <a:lnTo>
                    <a:pt x="1165606" y="109778"/>
                  </a:lnTo>
                  <a:lnTo>
                    <a:pt x="1133792" y="119291"/>
                  </a:lnTo>
                  <a:lnTo>
                    <a:pt x="1117904" y="303695"/>
                  </a:lnTo>
                  <a:lnTo>
                    <a:pt x="1101991" y="351409"/>
                  </a:lnTo>
                  <a:lnTo>
                    <a:pt x="1094041" y="383260"/>
                  </a:lnTo>
                  <a:lnTo>
                    <a:pt x="1028852" y="359410"/>
                  </a:lnTo>
                  <a:lnTo>
                    <a:pt x="981138" y="359410"/>
                  </a:lnTo>
                  <a:lnTo>
                    <a:pt x="981138" y="391261"/>
                  </a:lnTo>
                  <a:lnTo>
                    <a:pt x="1012952" y="416636"/>
                  </a:lnTo>
                  <a:lnTo>
                    <a:pt x="1070190" y="416636"/>
                  </a:lnTo>
                  <a:lnTo>
                    <a:pt x="1109954" y="448500"/>
                  </a:lnTo>
                  <a:lnTo>
                    <a:pt x="1141755" y="504075"/>
                  </a:lnTo>
                  <a:lnTo>
                    <a:pt x="1173556" y="593166"/>
                  </a:lnTo>
                  <a:lnTo>
                    <a:pt x="1197406" y="769696"/>
                  </a:lnTo>
                  <a:lnTo>
                    <a:pt x="1197406" y="930236"/>
                  </a:lnTo>
                  <a:lnTo>
                    <a:pt x="1181506" y="1059053"/>
                  </a:lnTo>
                  <a:lnTo>
                    <a:pt x="1149705" y="1114767"/>
                  </a:lnTo>
                  <a:lnTo>
                    <a:pt x="1036802" y="1195857"/>
                  </a:lnTo>
                  <a:lnTo>
                    <a:pt x="915949" y="1268958"/>
                  </a:lnTo>
                  <a:lnTo>
                    <a:pt x="860298" y="1324673"/>
                  </a:lnTo>
                  <a:lnTo>
                    <a:pt x="755345" y="1404112"/>
                  </a:lnTo>
                  <a:lnTo>
                    <a:pt x="723544" y="1429626"/>
                  </a:lnTo>
                  <a:lnTo>
                    <a:pt x="723480" y="1429753"/>
                  </a:lnTo>
                  <a:lnTo>
                    <a:pt x="626529" y="1397774"/>
                  </a:lnTo>
                  <a:lnTo>
                    <a:pt x="505688" y="1413764"/>
                  </a:lnTo>
                  <a:lnTo>
                    <a:pt x="488124" y="1446885"/>
                  </a:lnTo>
                  <a:lnTo>
                    <a:pt x="465924" y="1437627"/>
                  </a:lnTo>
                  <a:lnTo>
                    <a:pt x="345071" y="1445488"/>
                  </a:lnTo>
                  <a:lnTo>
                    <a:pt x="240118" y="1526590"/>
                  </a:lnTo>
                  <a:lnTo>
                    <a:pt x="87464" y="1695246"/>
                  </a:lnTo>
                  <a:lnTo>
                    <a:pt x="7950" y="1831924"/>
                  </a:lnTo>
                  <a:lnTo>
                    <a:pt x="0" y="1879650"/>
                  </a:lnTo>
                  <a:lnTo>
                    <a:pt x="39751" y="1968741"/>
                  </a:lnTo>
                  <a:lnTo>
                    <a:pt x="127215" y="2008454"/>
                  </a:lnTo>
                  <a:lnTo>
                    <a:pt x="240118" y="2056180"/>
                  </a:lnTo>
                  <a:lnTo>
                    <a:pt x="329171" y="2080031"/>
                  </a:lnTo>
                  <a:lnTo>
                    <a:pt x="368922" y="2121408"/>
                  </a:lnTo>
                  <a:lnTo>
                    <a:pt x="345071" y="2176996"/>
                  </a:lnTo>
                  <a:lnTo>
                    <a:pt x="281470" y="2242223"/>
                  </a:lnTo>
                  <a:lnTo>
                    <a:pt x="200367" y="2250224"/>
                  </a:lnTo>
                  <a:lnTo>
                    <a:pt x="144716" y="2224709"/>
                  </a:lnTo>
                  <a:lnTo>
                    <a:pt x="111315" y="2250224"/>
                  </a:lnTo>
                  <a:lnTo>
                    <a:pt x="119265" y="2281948"/>
                  </a:lnTo>
                  <a:lnTo>
                    <a:pt x="184467" y="2305799"/>
                  </a:lnTo>
                  <a:lnTo>
                    <a:pt x="281470" y="2305799"/>
                  </a:lnTo>
                  <a:lnTo>
                    <a:pt x="368922" y="2281948"/>
                  </a:lnTo>
                  <a:lnTo>
                    <a:pt x="418223" y="2250224"/>
                  </a:lnTo>
                  <a:lnTo>
                    <a:pt x="450024" y="2192985"/>
                  </a:lnTo>
                  <a:lnTo>
                    <a:pt x="465924" y="2129269"/>
                  </a:lnTo>
                  <a:lnTo>
                    <a:pt x="426173" y="2072043"/>
                  </a:lnTo>
                  <a:lnTo>
                    <a:pt x="329171" y="2032317"/>
                  </a:lnTo>
                  <a:lnTo>
                    <a:pt x="216268" y="2000465"/>
                  </a:lnTo>
                  <a:lnTo>
                    <a:pt x="119265" y="1944878"/>
                  </a:lnTo>
                  <a:lnTo>
                    <a:pt x="95415" y="1895513"/>
                  </a:lnTo>
                  <a:lnTo>
                    <a:pt x="111315" y="1808073"/>
                  </a:lnTo>
                  <a:lnTo>
                    <a:pt x="184467" y="1695246"/>
                  </a:lnTo>
                  <a:lnTo>
                    <a:pt x="273507" y="1630019"/>
                  </a:lnTo>
                  <a:lnTo>
                    <a:pt x="410260" y="1582293"/>
                  </a:lnTo>
                  <a:lnTo>
                    <a:pt x="453377" y="1573187"/>
                  </a:lnTo>
                  <a:lnTo>
                    <a:pt x="457974" y="1647532"/>
                  </a:lnTo>
                  <a:lnTo>
                    <a:pt x="489775" y="1855787"/>
                  </a:lnTo>
                  <a:lnTo>
                    <a:pt x="489775" y="2040305"/>
                  </a:lnTo>
                  <a:lnTo>
                    <a:pt x="450024" y="2200846"/>
                  </a:lnTo>
                  <a:lnTo>
                    <a:pt x="426173" y="2289937"/>
                  </a:lnTo>
                  <a:lnTo>
                    <a:pt x="442061" y="2369388"/>
                  </a:lnTo>
                  <a:lnTo>
                    <a:pt x="458635" y="2381720"/>
                  </a:lnTo>
                  <a:lnTo>
                    <a:pt x="481825" y="2811513"/>
                  </a:lnTo>
                  <a:lnTo>
                    <a:pt x="481825" y="2916466"/>
                  </a:lnTo>
                  <a:lnTo>
                    <a:pt x="450024" y="3110471"/>
                  </a:lnTo>
                  <a:lnTo>
                    <a:pt x="442061" y="3334689"/>
                  </a:lnTo>
                  <a:lnTo>
                    <a:pt x="457974" y="3447592"/>
                  </a:lnTo>
                  <a:lnTo>
                    <a:pt x="442061" y="3511194"/>
                  </a:lnTo>
                  <a:lnTo>
                    <a:pt x="329171" y="3608209"/>
                  </a:lnTo>
                  <a:lnTo>
                    <a:pt x="279882" y="3729063"/>
                  </a:lnTo>
                  <a:lnTo>
                    <a:pt x="289420" y="3768814"/>
                  </a:lnTo>
                  <a:lnTo>
                    <a:pt x="376872" y="3810165"/>
                  </a:lnTo>
                  <a:lnTo>
                    <a:pt x="400723" y="3792664"/>
                  </a:lnTo>
                  <a:lnTo>
                    <a:pt x="410260" y="3721112"/>
                  </a:lnTo>
                  <a:lnTo>
                    <a:pt x="434124" y="3616147"/>
                  </a:lnTo>
                  <a:lnTo>
                    <a:pt x="473887" y="3568446"/>
                  </a:lnTo>
                  <a:lnTo>
                    <a:pt x="521576" y="3536645"/>
                  </a:lnTo>
                  <a:lnTo>
                    <a:pt x="562927" y="3495294"/>
                  </a:lnTo>
                  <a:lnTo>
                    <a:pt x="570877" y="3463493"/>
                  </a:lnTo>
                  <a:lnTo>
                    <a:pt x="547027" y="3423742"/>
                  </a:lnTo>
                  <a:lnTo>
                    <a:pt x="521576" y="3399891"/>
                  </a:lnTo>
                  <a:lnTo>
                    <a:pt x="505688" y="3302889"/>
                  </a:lnTo>
                  <a:lnTo>
                    <a:pt x="521576" y="3100921"/>
                  </a:lnTo>
                  <a:lnTo>
                    <a:pt x="578827" y="2868765"/>
                  </a:lnTo>
                  <a:lnTo>
                    <a:pt x="634479" y="2682697"/>
                  </a:lnTo>
                  <a:lnTo>
                    <a:pt x="651344" y="2466467"/>
                  </a:lnTo>
                  <a:lnTo>
                    <a:pt x="696556" y="2466467"/>
                  </a:lnTo>
                  <a:lnTo>
                    <a:pt x="788733" y="2771749"/>
                  </a:lnTo>
                  <a:lnTo>
                    <a:pt x="836434" y="2956229"/>
                  </a:lnTo>
                  <a:lnTo>
                    <a:pt x="852335" y="3116834"/>
                  </a:lnTo>
                  <a:lnTo>
                    <a:pt x="852335" y="3245637"/>
                  </a:lnTo>
                  <a:lnTo>
                    <a:pt x="828484" y="3342640"/>
                  </a:lnTo>
                  <a:lnTo>
                    <a:pt x="804633" y="3374440"/>
                  </a:lnTo>
                  <a:lnTo>
                    <a:pt x="804633" y="3406241"/>
                  </a:lnTo>
                  <a:lnTo>
                    <a:pt x="836434" y="3455543"/>
                  </a:lnTo>
                  <a:lnTo>
                    <a:pt x="892098" y="3471456"/>
                  </a:lnTo>
                  <a:lnTo>
                    <a:pt x="981138" y="3471456"/>
                  </a:lnTo>
                  <a:lnTo>
                    <a:pt x="1141755" y="3511194"/>
                  </a:lnTo>
                  <a:lnTo>
                    <a:pt x="1189456" y="3568446"/>
                  </a:lnTo>
                  <a:lnTo>
                    <a:pt x="1262608" y="3535057"/>
                  </a:lnTo>
                  <a:lnTo>
                    <a:pt x="1294384" y="3455543"/>
                  </a:lnTo>
                  <a:close/>
                </a:path>
              </a:pathLst>
            </a:custGeom>
            <a:solidFill>
              <a:srgbClr val="000000"/>
            </a:solidFill>
          </p:spPr>
          <p:txBody>
            <a:bodyPr wrap="square" lIns="0" tIns="0" rIns="0" bIns="0" rtlCol="0"/>
            <a:lstStyle/>
            <a:p>
              <a:endParaRPr/>
            </a:p>
          </p:txBody>
        </p:sp>
      </p:grpSp>
      <p:sp>
        <p:nvSpPr>
          <p:cNvPr id="17" name="Flèche droite à entaille 16"/>
          <p:cNvSpPr/>
          <p:nvPr/>
        </p:nvSpPr>
        <p:spPr>
          <a:xfrm>
            <a:off x="428596" y="3493132"/>
            <a:ext cx="1332000" cy="936000"/>
          </a:xfrm>
          <a:prstGeom prst="notchedRightArrow">
            <a:avLst/>
          </a:prstGeom>
          <a:solidFill>
            <a:schemeClr val="accent3">
              <a:lumMod val="60000"/>
              <a:lumOff val="40000"/>
            </a:schemeClr>
          </a:solidFill>
          <a:ln w="3175">
            <a:solidFill>
              <a:schemeClr val="tx1"/>
            </a:solidFill>
          </a:ln>
        </p:spPr>
        <p:txBody>
          <a:bodyPr wrap="none">
            <a:spAutoFit/>
          </a:bodyPr>
          <a:lstStyle/>
          <a:p>
            <a:pPr algn="ctr">
              <a:spcAft>
                <a:spcPts val="300"/>
              </a:spcAft>
            </a:pPr>
            <a:endParaRPr lang="fr-FR" sz="1200" dirty="0">
              <a:solidFill>
                <a:srgbClr val="FF0000"/>
              </a:solidFill>
            </a:endParaRPr>
          </a:p>
        </p:txBody>
      </p:sp>
      <p:sp>
        <p:nvSpPr>
          <p:cNvPr id="25" name="Rectangle 24"/>
          <p:cNvSpPr/>
          <p:nvPr/>
        </p:nvSpPr>
        <p:spPr>
          <a:xfrm>
            <a:off x="180000" y="1071546"/>
            <a:ext cx="6192000" cy="276999"/>
          </a:xfrm>
          <a:prstGeom prst="rect">
            <a:avLst/>
          </a:prstGeom>
          <a:solidFill>
            <a:schemeClr val="accent3">
              <a:lumMod val="20000"/>
              <a:lumOff val="80000"/>
            </a:schemeClr>
          </a:solidFill>
          <a:ln>
            <a:solidFill>
              <a:schemeClr val="bg1"/>
            </a:solidFill>
          </a:ln>
        </p:spPr>
        <p:txBody>
          <a:bodyPr wrap="square">
            <a:spAutoFit/>
          </a:bodyPr>
          <a:lstStyle/>
          <a:p>
            <a:r>
              <a:rPr lang="fr-FR" sz="1200" b="1" dirty="0" smtClean="0">
                <a:solidFill>
                  <a:srgbClr val="FF0000"/>
                </a:solidFill>
              </a:rPr>
              <a:t>II.</a:t>
            </a:r>
            <a:r>
              <a:rPr lang="ar-DZ" sz="1200" b="1" dirty="0" smtClean="0">
                <a:solidFill>
                  <a:srgbClr val="FF0000"/>
                </a:solidFill>
              </a:rPr>
              <a:t>4</a:t>
            </a:r>
            <a:r>
              <a:rPr lang="fr-FR" sz="1200" b="1" dirty="0" smtClean="0">
                <a:solidFill>
                  <a:srgbClr val="FF0000"/>
                </a:solidFill>
              </a:rPr>
              <a:t>.2. Respect des principes de l'éthique dans l'enseignement et la recherche</a:t>
            </a:r>
            <a:endParaRPr lang="fr-FR" sz="1200" dirty="0" smtClean="0">
              <a:solidFill>
                <a:srgbClr val="FF0000"/>
              </a:solidFill>
            </a:endParaRPr>
          </a:p>
        </p:txBody>
      </p:sp>
      <p:sp>
        <p:nvSpPr>
          <p:cNvPr id="30" name="Rectangle 29"/>
          <p:cNvSpPr/>
          <p:nvPr/>
        </p:nvSpPr>
        <p:spPr>
          <a:xfrm>
            <a:off x="7143768" y="4459839"/>
            <a:ext cx="1800000" cy="469359"/>
          </a:xfrm>
          <a:prstGeom prst="rect">
            <a:avLst/>
          </a:prstGeom>
          <a:solidFill>
            <a:schemeClr val="accent6">
              <a:lumMod val="20000"/>
              <a:lumOff val="80000"/>
            </a:schemeClr>
          </a:solidFill>
        </p:spPr>
        <p:txBody>
          <a:bodyPr wrap="square">
            <a:spAutoFit/>
          </a:bodyPr>
          <a:lstStyle/>
          <a:p>
            <a:pPr algn="r">
              <a:spcAft>
                <a:spcPts val="300"/>
              </a:spcAft>
            </a:pPr>
            <a:r>
              <a:rPr lang="ar-DZ" sz="1100" dirty="0" smtClean="0"/>
              <a:t>يجب عليه أيضًا ضمان مسؤوليات </a:t>
            </a:r>
            <a:r>
              <a:rPr lang="fr-FR" sz="1100" dirty="0" smtClean="0"/>
              <a:t> </a:t>
            </a:r>
            <a:r>
              <a:rPr lang="fr-FR" sz="1100" b="1" i="1" dirty="0" smtClean="0"/>
              <a:t>-</a:t>
            </a:r>
          </a:p>
          <a:p>
            <a:pPr algn="r"/>
            <a:r>
              <a:rPr lang="ar-DZ" sz="1100" dirty="0" smtClean="0"/>
              <a:t>الآخرين في المشروع المعني</a:t>
            </a:r>
            <a:r>
              <a:rPr lang="fr-FR" sz="1100" dirty="0" smtClean="0"/>
              <a:t> </a:t>
            </a:r>
            <a:endParaRPr lang="fr-FR" sz="1100" b="1" i="1" dirty="0" smtClean="0"/>
          </a:p>
        </p:txBody>
      </p:sp>
      <p:sp>
        <p:nvSpPr>
          <p:cNvPr id="32" name="Rectangle 31"/>
          <p:cNvSpPr/>
          <p:nvPr/>
        </p:nvSpPr>
        <p:spPr>
          <a:xfrm>
            <a:off x="6643702" y="5388533"/>
            <a:ext cx="2304000" cy="469359"/>
          </a:xfrm>
          <a:prstGeom prst="rect">
            <a:avLst/>
          </a:prstGeom>
          <a:solidFill>
            <a:schemeClr val="accent6">
              <a:lumMod val="20000"/>
              <a:lumOff val="80000"/>
            </a:schemeClr>
          </a:solidFill>
        </p:spPr>
        <p:txBody>
          <a:bodyPr>
            <a:spAutoFit/>
          </a:bodyPr>
          <a:lstStyle/>
          <a:p>
            <a:pPr algn="r">
              <a:spcAft>
                <a:spcPts val="300"/>
              </a:spcAft>
            </a:pPr>
            <a:r>
              <a:rPr lang="ar-DZ" sz="1100" dirty="0" smtClean="0"/>
              <a:t>يتمتع بالاستقلال التام والحرية التامة في التعبير</a:t>
            </a:r>
            <a:r>
              <a:rPr lang="fr-FR" sz="1100" dirty="0" smtClean="0"/>
              <a:t> </a:t>
            </a:r>
            <a:r>
              <a:rPr lang="fr-FR" sz="1100" b="1" i="1" dirty="0" smtClean="0"/>
              <a:t>-</a:t>
            </a:r>
          </a:p>
          <a:p>
            <a:pPr algn="r"/>
            <a:r>
              <a:rPr lang="ar-DZ" sz="1100" dirty="0" smtClean="0"/>
              <a:t> في ممارسة وظائفه التعليمية وأنشطته البحثية</a:t>
            </a:r>
            <a:endParaRPr lang="fr-FR" sz="1100" dirty="0"/>
          </a:p>
        </p:txBody>
      </p:sp>
      <p:sp>
        <p:nvSpPr>
          <p:cNvPr id="31" name="Rectangle 30"/>
          <p:cNvSpPr/>
          <p:nvPr/>
        </p:nvSpPr>
        <p:spPr>
          <a:xfrm>
            <a:off x="489918" y="3746818"/>
            <a:ext cx="1296000" cy="468000"/>
          </a:xfrm>
          <a:prstGeom prst="rect">
            <a:avLst/>
          </a:prstGeom>
        </p:spPr>
        <p:txBody>
          <a:bodyPr>
            <a:spAutoFit/>
          </a:bodyPr>
          <a:lstStyle/>
          <a:p>
            <a:pPr algn="ctr">
              <a:spcAft>
                <a:spcPts val="200"/>
              </a:spcAft>
            </a:pPr>
            <a:r>
              <a:rPr lang="fr-FR" sz="1100" b="1" dirty="0" smtClean="0">
                <a:solidFill>
                  <a:srgbClr val="FF0000"/>
                </a:solidFill>
              </a:rPr>
              <a:t>Mission de</a:t>
            </a:r>
          </a:p>
          <a:p>
            <a:pPr algn="ctr"/>
            <a:r>
              <a:rPr lang="fr-FR" sz="1100" b="1" dirty="0" smtClean="0">
                <a:solidFill>
                  <a:srgbClr val="FF0000"/>
                </a:solidFill>
              </a:rPr>
              <a:t> recherche</a:t>
            </a:r>
            <a:endParaRPr lang="fr-FR" sz="1100" dirty="0">
              <a:solidFill>
                <a:srgbClr val="FF0000"/>
              </a:solidFill>
            </a:endParaRPr>
          </a:p>
        </p:txBody>
      </p:sp>
      <p:sp>
        <p:nvSpPr>
          <p:cNvPr id="28" name="Rectangle 27"/>
          <p:cNvSpPr/>
          <p:nvPr/>
        </p:nvSpPr>
        <p:spPr>
          <a:xfrm>
            <a:off x="7143768" y="2214554"/>
            <a:ext cx="1764000" cy="469359"/>
          </a:xfrm>
          <a:prstGeom prst="rect">
            <a:avLst/>
          </a:prstGeom>
          <a:solidFill>
            <a:schemeClr val="accent6">
              <a:lumMod val="20000"/>
              <a:lumOff val="80000"/>
            </a:schemeClr>
          </a:solidFill>
        </p:spPr>
        <p:txBody>
          <a:bodyPr>
            <a:spAutoFit/>
          </a:bodyPr>
          <a:lstStyle/>
          <a:p>
            <a:pPr algn="r">
              <a:spcAft>
                <a:spcPts val="300"/>
              </a:spcAft>
            </a:pPr>
            <a:r>
              <a:rPr lang="ar-DZ" sz="1100" dirty="0" smtClean="0"/>
              <a:t>مطلوب منه أن يقوم بعمله البحثي </a:t>
            </a:r>
            <a:r>
              <a:rPr lang="fr-FR" sz="1100" dirty="0" smtClean="0"/>
              <a:t> </a:t>
            </a:r>
            <a:r>
              <a:rPr lang="fr-FR" sz="1100" b="1" i="1" dirty="0" smtClean="0"/>
              <a:t>-</a:t>
            </a:r>
          </a:p>
          <a:p>
            <a:pPr algn="r"/>
            <a:r>
              <a:rPr lang="ar-DZ" sz="1100" dirty="0" smtClean="0"/>
              <a:t>بإخلاص وحيادية في تفكيره</a:t>
            </a:r>
            <a:endParaRPr lang="fr-FR" dirty="0"/>
          </a:p>
        </p:txBody>
      </p:sp>
      <p:sp>
        <p:nvSpPr>
          <p:cNvPr id="35" name="Rectangle 34"/>
          <p:cNvSpPr/>
          <p:nvPr/>
        </p:nvSpPr>
        <p:spPr>
          <a:xfrm>
            <a:off x="6733718" y="3143248"/>
            <a:ext cx="2196000" cy="884858"/>
          </a:xfrm>
          <a:prstGeom prst="rect">
            <a:avLst/>
          </a:prstGeom>
          <a:solidFill>
            <a:schemeClr val="accent6">
              <a:lumMod val="20000"/>
              <a:lumOff val="80000"/>
            </a:schemeClr>
          </a:solidFill>
        </p:spPr>
        <p:txBody>
          <a:bodyPr>
            <a:spAutoFit/>
          </a:bodyPr>
          <a:lstStyle/>
          <a:p>
            <a:pPr algn="r">
              <a:spcAft>
                <a:spcPts val="300"/>
              </a:spcAft>
              <a:defRPr/>
            </a:pPr>
            <a:r>
              <a:rPr lang="ar-DZ" sz="1100" dirty="0" smtClean="0"/>
              <a:t>غالبًا ما يُطلب منه التفاعل مع أساتذة آخرين </a:t>
            </a:r>
            <a:r>
              <a:rPr lang="fr-FR" sz="1100" dirty="0" smtClean="0"/>
              <a:t> </a:t>
            </a:r>
            <a:r>
              <a:rPr lang="fr-FR" sz="1100" b="1" i="1" dirty="0" smtClean="0"/>
              <a:t>-</a:t>
            </a:r>
          </a:p>
          <a:p>
            <a:pPr algn="r">
              <a:spcAft>
                <a:spcPts val="300"/>
              </a:spcAft>
              <a:defRPr/>
            </a:pPr>
            <a:r>
              <a:rPr lang="ar-DZ" sz="1100" dirty="0" smtClean="0"/>
              <a:t>وطلاب الدكتوراه في مشروع بحث معين ؛ </a:t>
            </a:r>
          </a:p>
          <a:p>
            <a:pPr algn="r">
              <a:spcAft>
                <a:spcPts val="300"/>
              </a:spcAft>
              <a:defRPr/>
            </a:pPr>
            <a:r>
              <a:rPr lang="ar-DZ" sz="1100" dirty="0" smtClean="0"/>
              <a:t>لذلك يجب أن يتبنى سلوكًا مسئولا ويجب أن </a:t>
            </a:r>
            <a:endParaRPr lang="fr-FR" sz="1100" dirty="0" smtClean="0"/>
          </a:p>
          <a:p>
            <a:pPr algn="r">
              <a:defRPr/>
            </a:pPr>
            <a:r>
              <a:rPr lang="ar-DZ" sz="1100" dirty="0" smtClean="0"/>
              <a:t>يميز ما هو مقبول مما هو غير مقبول      </a:t>
            </a:r>
            <a:endParaRPr lang="fr-FR" sz="1100" dirty="0"/>
          </a:p>
        </p:txBody>
      </p:sp>
      <p:sp>
        <p:nvSpPr>
          <p:cNvPr id="26" name="Rectangle 25"/>
          <p:cNvSpPr/>
          <p:nvPr/>
        </p:nvSpPr>
        <p:spPr>
          <a:xfrm>
            <a:off x="616528" y="214290"/>
            <a:ext cx="7956000" cy="288000"/>
          </a:xfrm>
          <a:prstGeom prst="rect">
            <a:avLst/>
          </a:prstGeom>
          <a:solidFill>
            <a:schemeClr val="accent3">
              <a:lumMod val="20000"/>
              <a:lumOff val="80000"/>
            </a:schemeClr>
          </a:solidFill>
        </p:spPr>
        <p:txBody>
          <a:bodyPr wrap="square">
            <a:spAutoFit/>
          </a:bodyPr>
          <a:lstStyle/>
          <a:p>
            <a:pPr algn="ctr">
              <a:spcAft>
                <a:spcPts val="1200"/>
              </a:spcAft>
            </a:pPr>
            <a:r>
              <a:rPr lang="fr-FR" sz="1300" b="1" dirty="0" smtClean="0">
                <a:ea typeface="Times New Roman" pitchFamily="18" charset="0"/>
                <a:cs typeface="Times New Roman" pitchFamily="18" charset="0"/>
              </a:rPr>
              <a:t>CHAP. II :</a:t>
            </a:r>
            <a:r>
              <a:rPr lang="fr-FR" sz="1300" dirty="0" smtClean="0">
                <a:ea typeface="Times New Roman" pitchFamily="18" charset="0"/>
                <a:cs typeface="Arial" pitchFamily="34" charset="0"/>
              </a:rPr>
              <a:t> </a:t>
            </a:r>
            <a:r>
              <a:rPr lang="fr-FR" sz="1300" b="1" dirty="0" smtClean="0">
                <a:ea typeface="Times New Roman" pitchFamily="18" charset="0"/>
                <a:cs typeface="Times New Roman" pitchFamily="18" charset="0"/>
              </a:rPr>
              <a:t>RAPPEL SUR LA CHARTE DE DÉONTOLOGIE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ET D’ÉTHIQUE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UNIVERSITAIRES</a:t>
            </a:r>
          </a:p>
          <a:p>
            <a:pPr lvl="0" algn="ctr" eaLnBrk="0" fontAlgn="base" hangingPunct="0">
              <a:spcBef>
                <a:spcPct val="0"/>
              </a:spcBef>
              <a:spcAft>
                <a:spcPts val="600"/>
              </a:spcAft>
            </a:pPr>
            <a:endParaRPr lang="fr-FR" sz="1400" b="1" dirty="0" smtClean="0">
              <a:ea typeface="Times New Roman" pitchFamily="18" charset="0"/>
              <a:cs typeface="Times New Roman" pitchFamily="18" charset="0"/>
            </a:endParaRPr>
          </a:p>
        </p:txBody>
      </p:sp>
      <p:sp>
        <p:nvSpPr>
          <p:cNvPr id="27" name="Rectangle 2"/>
          <p:cNvSpPr>
            <a:spLocks noChangeArrowheads="1"/>
          </p:cNvSpPr>
          <p:nvPr/>
        </p:nvSpPr>
        <p:spPr bwMode="auto">
          <a:xfrm>
            <a:off x="214282" y="642918"/>
            <a:ext cx="3708000" cy="2616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defRPr/>
            </a:pPr>
            <a:r>
              <a:rPr lang="fr-FR" sz="1100" b="1" dirty="0" smtClean="0"/>
              <a:t>II.4.  RECHERCHE INTEGRE ET RESPONSABLE</a:t>
            </a:r>
            <a:endParaRPr lang="fr-FR" sz="1100" dirty="0" smtClean="0"/>
          </a:p>
        </p:txBody>
      </p:sp>
      <p:sp>
        <p:nvSpPr>
          <p:cNvPr id="29" name="Rectangle 28"/>
          <p:cNvSpPr/>
          <p:nvPr/>
        </p:nvSpPr>
        <p:spPr>
          <a:xfrm>
            <a:off x="6670766" y="1071546"/>
            <a:ext cx="2258952" cy="252000"/>
          </a:xfrm>
          <a:prstGeom prst="rect">
            <a:avLst/>
          </a:prstGeom>
          <a:solidFill>
            <a:schemeClr val="accent6">
              <a:lumMod val="20000"/>
              <a:lumOff val="80000"/>
            </a:schemeClr>
          </a:solidFill>
        </p:spPr>
        <p:txBody>
          <a:bodyPr wrap="none">
            <a:spAutoFit/>
          </a:bodyPr>
          <a:lstStyle/>
          <a:p>
            <a:r>
              <a:rPr lang="ar-DZ" sz="1200" b="1" dirty="0" smtClean="0">
                <a:solidFill>
                  <a:srgbClr val="FF0000"/>
                </a:solidFill>
              </a:rPr>
              <a:t>احترام مبادئ الأخلاق في التدريس والبحث</a:t>
            </a:r>
            <a:endParaRPr lang="fr-FR" sz="1200" b="1"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42</a:t>
            </a:fld>
            <a:endParaRPr lang="fr-FR"/>
          </a:p>
        </p:txBody>
      </p:sp>
      <p:sp>
        <p:nvSpPr>
          <p:cNvPr id="7" name="Rectangle 6"/>
          <p:cNvSpPr/>
          <p:nvPr/>
        </p:nvSpPr>
        <p:spPr>
          <a:xfrm>
            <a:off x="180000" y="1049521"/>
            <a:ext cx="1476000" cy="276999"/>
          </a:xfrm>
          <a:prstGeom prst="rect">
            <a:avLst/>
          </a:prstGeom>
          <a:solidFill>
            <a:schemeClr val="accent3">
              <a:lumMod val="20000"/>
              <a:lumOff val="80000"/>
            </a:schemeClr>
          </a:solidFill>
          <a:ln>
            <a:solidFill>
              <a:schemeClr val="bg1"/>
            </a:solidFill>
          </a:ln>
        </p:spPr>
        <p:txBody>
          <a:bodyPr wrap="square">
            <a:spAutoFit/>
          </a:bodyPr>
          <a:lstStyle/>
          <a:p>
            <a:r>
              <a:rPr lang="fr-FR" sz="1200" b="1" dirty="0" smtClean="0">
                <a:solidFill>
                  <a:srgbClr val="FF0000"/>
                </a:solidFill>
              </a:rPr>
              <a:t>II.</a:t>
            </a:r>
            <a:r>
              <a:rPr lang="ar-DZ" sz="1200" b="1" dirty="0" smtClean="0">
                <a:solidFill>
                  <a:srgbClr val="FF0000"/>
                </a:solidFill>
              </a:rPr>
              <a:t>4</a:t>
            </a:r>
            <a:r>
              <a:rPr lang="fr-FR" sz="1200" b="1" dirty="0" smtClean="0">
                <a:solidFill>
                  <a:srgbClr val="FF0000"/>
                </a:solidFill>
              </a:rPr>
              <a:t>.3. Le plagiat </a:t>
            </a:r>
            <a:endParaRPr lang="fr-FR" sz="1200" dirty="0" smtClean="0">
              <a:solidFill>
                <a:srgbClr val="FF0000"/>
              </a:solidFill>
            </a:endParaRPr>
          </a:p>
        </p:txBody>
      </p:sp>
      <p:sp>
        <p:nvSpPr>
          <p:cNvPr id="8" name="Rectangle à coins arrondis 7"/>
          <p:cNvSpPr/>
          <p:nvPr/>
        </p:nvSpPr>
        <p:spPr>
          <a:xfrm>
            <a:off x="357158" y="1754499"/>
            <a:ext cx="4176000" cy="817245"/>
          </a:xfrm>
          <a:prstGeom prst="roundRect">
            <a:avLst/>
          </a:prstGeom>
          <a:solidFill>
            <a:schemeClr val="accent3">
              <a:lumMod val="60000"/>
              <a:lumOff val="40000"/>
            </a:schemeClr>
          </a:solidFill>
          <a:ln>
            <a:solidFill>
              <a:schemeClr val="bg1"/>
            </a:solidFill>
          </a:ln>
        </p:spPr>
        <p:txBody>
          <a:bodyPr wrap="square">
            <a:spAutoFit/>
          </a:bodyPr>
          <a:lstStyle/>
          <a:p>
            <a:pPr algn="ctr">
              <a:spcAft>
                <a:spcPts val="300"/>
              </a:spcAft>
            </a:pPr>
            <a:r>
              <a:rPr lang="fr-FR" sz="1400" b="1" i="1" dirty="0" smtClean="0"/>
              <a:t>Le plagiat :</a:t>
            </a:r>
          </a:p>
          <a:p>
            <a:pPr algn="ctr">
              <a:spcAft>
                <a:spcPts val="300"/>
              </a:spcAft>
            </a:pPr>
            <a:r>
              <a:rPr lang="fr-FR" sz="1200" b="1" dirty="0" smtClean="0"/>
              <a:t> </a:t>
            </a:r>
            <a:r>
              <a:rPr lang="fr-FR" sz="1100" dirty="0" smtClean="0"/>
              <a:t>Acte de quelqu'un qui, dans le domaine scientifique, artistique  </a:t>
            </a:r>
          </a:p>
          <a:p>
            <a:pPr algn="ctr">
              <a:spcAft>
                <a:spcPts val="300"/>
              </a:spcAft>
            </a:pPr>
            <a:r>
              <a:rPr lang="fr-FR" sz="1100" dirty="0" smtClean="0"/>
              <a:t>ou littéraire, donne pour sien ce qu'il a pris à l'œuvre d'un autre</a:t>
            </a:r>
            <a:endParaRPr lang="fr-FR" sz="1100" dirty="0"/>
          </a:p>
        </p:txBody>
      </p:sp>
      <p:sp>
        <p:nvSpPr>
          <p:cNvPr id="12" name="Rectangle 11"/>
          <p:cNvSpPr/>
          <p:nvPr/>
        </p:nvSpPr>
        <p:spPr>
          <a:xfrm>
            <a:off x="142844" y="6357958"/>
            <a:ext cx="8820000"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714480" y="4286256"/>
            <a:ext cx="4212000" cy="707886"/>
          </a:xfrm>
          <a:prstGeom prst="rect">
            <a:avLst/>
          </a:prstGeom>
          <a:solidFill>
            <a:schemeClr val="accent3">
              <a:lumMod val="20000"/>
              <a:lumOff val="80000"/>
            </a:schemeClr>
          </a:solidFill>
          <a:ln>
            <a:solidFill>
              <a:schemeClr val="bg1"/>
            </a:solidFill>
          </a:ln>
        </p:spPr>
        <p:txBody>
          <a:bodyPr wrap="square">
            <a:spAutoFit/>
          </a:bodyPr>
          <a:lstStyle/>
          <a:p>
            <a:pPr algn="just">
              <a:spcAft>
                <a:spcPts val="300"/>
              </a:spcAft>
              <a:buFont typeface="Wingdings" pitchFamily="2" charset="2"/>
              <a:buChar char="v"/>
            </a:pPr>
            <a:r>
              <a:rPr lang="fr-FR" sz="1300" b="1" dirty="0" smtClean="0"/>
              <a:t>  </a:t>
            </a:r>
            <a:r>
              <a:rPr lang="fr-FR" sz="1100" dirty="0" smtClean="0"/>
              <a:t>Présenter quelque chose (idée, texte, tableau,</a:t>
            </a:r>
            <a:r>
              <a:rPr lang="ar-DZ" sz="1100" dirty="0" smtClean="0"/>
              <a:t> </a:t>
            </a:r>
            <a:r>
              <a:rPr lang="fr-FR" sz="1100" dirty="0" smtClean="0"/>
              <a:t>graphique,… )</a:t>
            </a:r>
            <a:endParaRPr lang="ar-DZ" sz="1100" dirty="0" smtClean="0"/>
          </a:p>
          <a:p>
            <a:pPr algn="just">
              <a:spcAft>
                <a:spcPts val="300"/>
              </a:spcAft>
            </a:pPr>
            <a:r>
              <a:rPr lang="ar-DZ" sz="1100" dirty="0" smtClean="0"/>
              <a:t>     </a:t>
            </a:r>
            <a:r>
              <a:rPr lang="fr-FR" sz="1100" dirty="0" smtClean="0"/>
              <a:t> comme une production personnelle alors qu’il s’agit en réalité </a:t>
            </a:r>
            <a:endParaRPr lang="ar-DZ" sz="1100" dirty="0" smtClean="0"/>
          </a:p>
          <a:p>
            <a:pPr algn="just">
              <a:spcAft>
                <a:spcPts val="300"/>
              </a:spcAft>
            </a:pPr>
            <a:r>
              <a:rPr lang="ar-DZ" sz="1100" dirty="0" smtClean="0"/>
              <a:t>      </a:t>
            </a:r>
            <a:r>
              <a:rPr lang="fr-FR" sz="1100" dirty="0" smtClean="0"/>
              <a:t>de quelque chose produite</a:t>
            </a:r>
            <a:r>
              <a:rPr lang="ar-DZ" sz="1100" dirty="0" smtClean="0"/>
              <a:t> </a:t>
            </a:r>
            <a:r>
              <a:rPr lang="fr-FR" sz="1100" dirty="0" smtClean="0"/>
              <a:t>par quelqu’un d’autre</a:t>
            </a:r>
          </a:p>
        </p:txBody>
      </p:sp>
      <p:sp>
        <p:nvSpPr>
          <p:cNvPr id="15" name="Rectangle 14"/>
          <p:cNvSpPr/>
          <p:nvPr/>
        </p:nvSpPr>
        <p:spPr>
          <a:xfrm>
            <a:off x="1714480" y="5357826"/>
            <a:ext cx="4356000" cy="292388"/>
          </a:xfrm>
          <a:prstGeom prst="rect">
            <a:avLst/>
          </a:prstGeom>
          <a:solidFill>
            <a:schemeClr val="accent3">
              <a:lumMod val="20000"/>
              <a:lumOff val="80000"/>
            </a:schemeClr>
          </a:solidFill>
          <a:ln>
            <a:solidFill>
              <a:schemeClr val="bg1"/>
            </a:solidFill>
          </a:ln>
        </p:spPr>
        <p:txBody>
          <a:bodyPr wrap="square">
            <a:spAutoFit/>
          </a:bodyPr>
          <a:lstStyle/>
          <a:p>
            <a:pPr algn="just">
              <a:spcAft>
                <a:spcPts val="300"/>
              </a:spcAft>
              <a:buFont typeface="Wingdings" pitchFamily="2" charset="2"/>
              <a:buChar char="v"/>
            </a:pPr>
            <a:r>
              <a:rPr lang="fr-FR" sz="1300" b="1" dirty="0" smtClean="0"/>
              <a:t>  </a:t>
            </a:r>
            <a:r>
              <a:rPr lang="fr-FR" sz="1100" dirty="0" smtClean="0"/>
              <a:t>Acte, souvent intentionnel, réalisé sans l’attribuer à son auteur </a:t>
            </a:r>
          </a:p>
        </p:txBody>
      </p:sp>
      <p:sp>
        <p:nvSpPr>
          <p:cNvPr id="18" name="Flèche droite à entaille 17"/>
          <p:cNvSpPr/>
          <p:nvPr/>
        </p:nvSpPr>
        <p:spPr>
          <a:xfrm>
            <a:off x="276728" y="4593265"/>
            <a:ext cx="1152000" cy="550247"/>
          </a:xfrm>
          <a:prstGeom prst="notchedRightArrow">
            <a:avLst/>
          </a:prstGeom>
          <a:solidFill>
            <a:schemeClr val="accent3">
              <a:lumMod val="60000"/>
              <a:lumOff val="40000"/>
            </a:schemeClr>
          </a:solidFill>
          <a:ln w="3175">
            <a:solidFill>
              <a:schemeClr val="tx1"/>
            </a:solidFill>
          </a:ln>
        </p:spPr>
        <p:txBody>
          <a:bodyPr wrap="none">
            <a:spAutoFit/>
          </a:bodyPr>
          <a:lstStyle/>
          <a:p>
            <a:r>
              <a:rPr lang="fr-FR" sz="1200" b="1" dirty="0" smtClean="0">
                <a:solidFill>
                  <a:srgbClr val="FF0000"/>
                </a:solidFill>
              </a:rPr>
              <a:t>Le plagiat </a:t>
            </a:r>
            <a:endParaRPr lang="fr-FR" sz="1200" b="1" dirty="0">
              <a:solidFill>
                <a:srgbClr val="FF0000"/>
              </a:solidFill>
            </a:endParaRPr>
          </a:p>
        </p:txBody>
      </p:sp>
      <p:sp>
        <p:nvSpPr>
          <p:cNvPr id="11" name="Rectangle 10"/>
          <p:cNvSpPr/>
          <p:nvPr/>
        </p:nvSpPr>
        <p:spPr>
          <a:xfrm>
            <a:off x="1714480" y="6000768"/>
            <a:ext cx="4104000" cy="292388"/>
          </a:xfrm>
          <a:prstGeom prst="rect">
            <a:avLst/>
          </a:prstGeom>
          <a:solidFill>
            <a:schemeClr val="accent3">
              <a:lumMod val="20000"/>
              <a:lumOff val="80000"/>
            </a:schemeClr>
          </a:solidFill>
          <a:ln>
            <a:solidFill>
              <a:schemeClr val="bg1"/>
            </a:solidFill>
          </a:ln>
        </p:spPr>
        <p:txBody>
          <a:bodyPr wrap="square">
            <a:spAutoFit/>
          </a:bodyPr>
          <a:lstStyle/>
          <a:p>
            <a:pPr algn="just">
              <a:spcAft>
                <a:spcPts val="300"/>
              </a:spcAft>
              <a:buFont typeface="Wingdings" pitchFamily="2" charset="2"/>
              <a:buChar char="v"/>
            </a:pPr>
            <a:r>
              <a:rPr lang="fr-FR" sz="1300" b="1" dirty="0" smtClean="0"/>
              <a:t>  </a:t>
            </a:r>
            <a:r>
              <a:rPr lang="fr-FR" sz="1100" dirty="0" smtClean="0"/>
              <a:t>Acte grave qui va à l’encontre des principes déontologiques</a:t>
            </a:r>
          </a:p>
        </p:txBody>
      </p:sp>
      <p:sp>
        <p:nvSpPr>
          <p:cNvPr id="19" name="Rectangle 18"/>
          <p:cNvSpPr/>
          <p:nvPr/>
        </p:nvSpPr>
        <p:spPr>
          <a:xfrm>
            <a:off x="1714480" y="3429000"/>
            <a:ext cx="3924000" cy="500137"/>
          </a:xfrm>
          <a:prstGeom prst="rect">
            <a:avLst/>
          </a:prstGeom>
          <a:solidFill>
            <a:schemeClr val="accent3">
              <a:lumMod val="20000"/>
              <a:lumOff val="80000"/>
            </a:schemeClr>
          </a:solidFill>
        </p:spPr>
        <p:txBody>
          <a:bodyPr wrap="square">
            <a:spAutoFit/>
          </a:bodyPr>
          <a:lstStyle/>
          <a:p>
            <a:pPr algn="just">
              <a:spcAft>
                <a:spcPts val="300"/>
              </a:spcAft>
              <a:buFont typeface="Wingdings" pitchFamily="2" charset="2"/>
              <a:buChar char="v"/>
            </a:pPr>
            <a:r>
              <a:rPr lang="fr-FR" sz="1300" b="1" dirty="0" smtClean="0"/>
              <a:t>  </a:t>
            </a:r>
            <a:r>
              <a:rPr lang="fr-FR" sz="1100" dirty="0" smtClean="0"/>
              <a:t>Ce qui est emprunté, copié, démarqué sans l’autorisation </a:t>
            </a:r>
            <a:endParaRPr lang="ar-DZ" sz="1100" dirty="0" smtClean="0"/>
          </a:p>
          <a:p>
            <a:pPr algn="just">
              <a:spcAft>
                <a:spcPts val="300"/>
              </a:spcAft>
            </a:pPr>
            <a:r>
              <a:rPr lang="ar-DZ" sz="1100" dirty="0" smtClean="0"/>
              <a:t>       </a:t>
            </a:r>
            <a:r>
              <a:rPr lang="fr-FR" sz="1100" dirty="0" smtClean="0"/>
              <a:t>et la référence de son auteur</a:t>
            </a:r>
          </a:p>
        </p:txBody>
      </p:sp>
      <p:pic>
        <p:nvPicPr>
          <p:cNvPr id="4098" name="Picture 2" descr="Le plagiat, réalité du monde académique…"/>
          <p:cNvPicPr>
            <a:picLocks noChangeAspect="1" noChangeArrowheads="1"/>
          </p:cNvPicPr>
          <p:nvPr/>
        </p:nvPicPr>
        <p:blipFill>
          <a:blip r:embed="rId3" cstate="print"/>
          <a:srcRect/>
          <a:stretch>
            <a:fillRect/>
          </a:stretch>
        </p:blipFill>
        <p:spPr bwMode="auto">
          <a:xfrm>
            <a:off x="4714876" y="785795"/>
            <a:ext cx="1143008" cy="841670"/>
          </a:xfrm>
          <a:prstGeom prst="rect">
            <a:avLst/>
          </a:prstGeom>
          <a:noFill/>
        </p:spPr>
      </p:pic>
      <p:pic>
        <p:nvPicPr>
          <p:cNvPr id="4100" name="Picture 4" descr="Citing… Solusi Mengatasi Plagiat - Kompasiana.com"/>
          <p:cNvPicPr>
            <a:picLocks noChangeAspect="1" noChangeArrowheads="1"/>
          </p:cNvPicPr>
          <p:nvPr/>
        </p:nvPicPr>
        <p:blipFill>
          <a:blip r:embed="rId4"/>
          <a:srcRect/>
          <a:stretch>
            <a:fillRect/>
          </a:stretch>
        </p:blipFill>
        <p:spPr bwMode="auto">
          <a:xfrm>
            <a:off x="4813884" y="1714488"/>
            <a:ext cx="1044000" cy="1003110"/>
          </a:xfrm>
          <a:prstGeom prst="rect">
            <a:avLst/>
          </a:prstGeom>
          <a:noFill/>
        </p:spPr>
      </p:pic>
      <p:sp>
        <p:nvSpPr>
          <p:cNvPr id="22" name="Rectangle 21"/>
          <p:cNvSpPr/>
          <p:nvPr/>
        </p:nvSpPr>
        <p:spPr>
          <a:xfrm>
            <a:off x="1000100" y="3786190"/>
            <a:ext cx="642942"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8295305" y="1071546"/>
            <a:ext cx="562975" cy="252000"/>
          </a:xfrm>
          <a:prstGeom prst="rect">
            <a:avLst/>
          </a:prstGeom>
          <a:solidFill>
            <a:schemeClr val="accent6">
              <a:lumMod val="20000"/>
              <a:lumOff val="80000"/>
            </a:schemeClr>
          </a:solidFill>
        </p:spPr>
        <p:txBody>
          <a:bodyPr wrap="none">
            <a:spAutoFit/>
          </a:bodyPr>
          <a:lstStyle/>
          <a:p>
            <a:r>
              <a:rPr lang="ar-DZ" sz="1200" b="1" dirty="0" smtClean="0">
                <a:solidFill>
                  <a:srgbClr val="FF0000"/>
                </a:solidFill>
              </a:rPr>
              <a:t>الانتحال</a:t>
            </a:r>
            <a:endParaRPr lang="fr-FR" sz="1200" dirty="0">
              <a:solidFill>
                <a:srgbClr val="FF0000"/>
              </a:solidFill>
            </a:endParaRPr>
          </a:p>
        </p:txBody>
      </p:sp>
      <p:sp>
        <p:nvSpPr>
          <p:cNvPr id="23" name="Rectangle à coins arrondis 22"/>
          <p:cNvSpPr/>
          <p:nvPr/>
        </p:nvSpPr>
        <p:spPr>
          <a:xfrm>
            <a:off x="6086280" y="1785217"/>
            <a:ext cx="2772000" cy="715089"/>
          </a:xfrm>
          <a:prstGeom prst="roundRect">
            <a:avLst/>
          </a:prstGeom>
          <a:solidFill>
            <a:schemeClr val="accent6">
              <a:lumMod val="60000"/>
              <a:lumOff val="40000"/>
            </a:schemeClr>
          </a:solidFill>
        </p:spPr>
        <p:txBody>
          <a:bodyPr wrap="square">
            <a:spAutoFit/>
          </a:bodyPr>
          <a:lstStyle/>
          <a:p>
            <a:pPr algn="ctr"/>
            <a:r>
              <a:rPr lang="ar-DZ" sz="1200" b="1" dirty="0" smtClean="0"/>
              <a:t>الانتحال : </a:t>
            </a:r>
          </a:p>
          <a:p>
            <a:pPr algn="ctr"/>
            <a:r>
              <a:rPr lang="ar-DZ" sz="1200" b="1" dirty="0" smtClean="0">
                <a:solidFill>
                  <a:srgbClr val="FF0000"/>
                </a:solidFill>
              </a:rPr>
              <a:t> </a:t>
            </a:r>
            <a:r>
              <a:rPr lang="ar-DZ" sz="1200" dirty="0" smtClean="0"/>
              <a:t>فعل شخص ما ، في المجال العلمي أو الفني</a:t>
            </a:r>
          </a:p>
          <a:p>
            <a:pPr algn="ctr"/>
            <a:r>
              <a:rPr lang="ar-DZ" sz="1200" dirty="0" smtClean="0"/>
              <a:t> أو الأدبي ، يعطي لنفسه ما أخذ من عمل شخص آخر</a:t>
            </a:r>
            <a:endParaRPr lang="fr-FR" sz="1200" dirty="0"/>
          </a:p>
        </p:txBody>
      </p:sp>
      <p:sp>
        <p:nvSpPr>
          <p:cNvPr id="26" name="Rectangle 25"/>
          <p:cNvSpPr/>
          <p:nvPr/>
        </p:nvSpPr>
        <p:spPr>
          <a:xfrm>
            <a:off x="6013718" y="3500438"/>
            <a:ext cx="2916000" cy="430887"/>
          </a:xfrm>
          <a:prstGeom prst="rect">
            <a:avLst/>
          </a:prstGeom>
          <a:solidFill>
            <a:schemeClr val="accent6">
              <a:lumMod val="20000"/>
              <a:lumOff val="80000"/>
            </a:schemeClr>
          </a:solidFill>
        </p:spPr>
        <p:txBody>
          <a:bodyPr>
            <a:spAutoFit/>
          </a:bodyPr>
          <a:lstStyle/>
          <a:p>
            <a:pPr algn="ctr">
              <a:defRPr/>
            </a:pPr>
            <a:r>
              <a:rPr lang="ar-DZ" sz="1100" b="1" i="1" dirty="0" smtClean="0"/>
              <a:t>-</a:t>
            </a:r>
            <a:r>
              <a:rPr lang="ar-DZ" sz="1100" dirty="0" smtClean="0"/>
              <a:t>  ما يتم استعارته ونسخه وتمييزه دون إذن ومرجعية من مؤلفه</a:t>
            </a:r>
            <a:endParaRPr lang="fr-FR" sz="1100" dirty="0" smtClean="0"/>
          </a:p>
          <a:p>
            <a:pPr algn="ctr">
              <a:defRPr/>
            </a:pPr>
            <a:endParaRPr lang="fr-FR" sz="1100" dirty="0" smtClean="0"/>
          </a:p>
        </p:txBody>
      </p:sp>
      <p:sp>
        <p:nvSpPr>
          <p:cNvPr id="27" name="Rectangle 26"/>
          <p:cNvSpPr/>
          <p:nvPr/>
        </p:nvSpPr>
        <p:spPr>
          <a:xfrm>
            <a:off x="6357950" y="4286256"/>
            <a:ext cx="2592000" cy="684000"/>
          </a:xfrm>
          <a:prstGeom prst="rect">
            <a:avLst/>
          </a:prstGeom>
          <a:solidFill>
            <a:schemeClr val="accent6">
              <a:lumMod val="20000"/>
              <a:lumOff val="80000"/>
            </a:schemeClr>
          </a:solidFill>
        </p:spPr>
        <p:txBody>
          <a:bodyPr wrap="square">
            <a:spAutoFit/>
          </a:bodyPr>
          <a:lstStyle/>
          <a:p>
            <a:pPr algn="r">
              <a:spcAft>
                <a:spcPts val="300"/>
              </a:spcAft>
            </a:pPr>
            <a:r>
              <a:rPr lang="ar-DZ" sz="1100" dirty="0" smtClean="0"/>
              <a:t> </a:t>
            </a:r>
            <a:r>
              <a:rPr lang="ar-DZ" sz="1100" b="1" i="1" dirty="0" smtClean="0"/>
              <a:t>- </a:t>
            </a:r>
            <a:r>
              <a:rPr lang="ar-DZ" sz="1100" dirty="0" smtClean="0"/>
              <a:t> تقديم شيء ما (فكرة ، نص ، جدول ، رسم بياني ،  </a:t>
            </a:r>
            <a:endParaRPr lang="fr-FR" sz="1100" dirty="0" smtClean="0"/>
          </a:p>
          <a:p>
            <a:pPr algn="r">
              <a:spcAft>
                <a:spcPts val="300"/>
              </a:spcAft>
            </a:pPr>
            <a:r>
              <a:rPr lang="ar-DZ" sz="1100" dirty="0" err="1" smtClean="0"/>
              <a:t>إلخ</a:t>
            </a:r>
            <a:r>
              <a:rPr lang="ar-DZ" sz="1100" dirty="0" smtClean="0"/>
              <a:t>) كإنتاج شخصي عندما يكون في الواقع شيئًا </a:t>
            </a:r>
            <a:endParaRPr lang="fr-FR" sz="1100" dirty="0" smtClean="0"/>
          </a:p>
          <a:p>
            <a:pPr algn="r"/>
            <a:r>
              <a:rPr lang="ar-DZ" sz="1100" dirty="0" smtClean="0"/>
              <a:t> ينتجه شخص آخر</a:t>
            </a:r>
            <a:endParaRPr lang="ar-DZ" dirty="0" smtClean="0"/>
          </a:p>
        </p:txBody>
      </p:sp>
      <p:sp>
        <p:nvSpPr>
          <p:cNvPr id="20" name="Accolade ouvrante 19"/>
          <p:cNvSpPr/>
          <p:nvPr/>
        </p:nvSpPr>
        <p:spPr>
          <a:xfrm>
            <a:off x="1571604" y="3357562"/>
            <a:ext cx="180000" cy="29880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Rectangle 27"/>
          <p:cNvSpPr/>
          <p:nvPr/>
        </p:nvSpPr>
        <p:spPr>
          <a:xfrm>
            <a:off x="6357950" y="5357826"/>
            <a:ext cx="2592000" cy="261610"/>
          </a:xfrm>
          <a:prstGeom prst="rect">
            <a:avLst/>
          </a:prstGeom>
          <a:solidFill>
            <a:schemeClr val="accent6">
              <a:lumMod val="20000"/>
              <a:lumOff val="80000"/>
            </a:schemeClr>
          </a:solidFill>
        </p:spPr>
        <p:txBody>
          <a:bodyPr wrap="none">
            <a:spAutoFit/>
          </a:bodyPr>
          <a:lstStyle/>
          <a:p>
            <a:r>
              <a:rPr lang="ar-DZ" sz="1100" dirty="0" smtClean="0"/>
              <a:t> </a:t>
            </a:r>
            <a:r>
              <a:rPr lang="ar-DZ" sz="1100" b="1" i="1" dirty="0" smtClean="0"/>
              <a:t>-  </a:t>
            </a:r>
            <a:r>
              <a:rPr lang="ar-DZ" sz="1100" dirty="0" smtClean="0"/>
              <a:t>فعل ، غالبًا عن قصد ، يتم تنفيذه دون نسبته إلى مؤلفه</a:t>
            </a:r>
            <a:endParaRPr lang="fr-FR" sz="1100" dirty="0"/>
          </a:p>
        </p:txBody>
      </p:sp>
      <p:sp>
        <p:nvSpPr>
          <p:cNvPr id="29" name="Rectangle 28"/>
          <p:cNvSpPr/>
          <p:nvPr/>
        </p:nvSpPr>
        <p:spPr>
          <a:xfrm>
            <a:off x="6896788" y="6000768"/>
            <a:ext cx="2052000" cy="261610"/>
          </a:xfrm>
          <a:prstGeom prst="rect">
            <a:avLst/>
          </a:prstGeom>
          <a:solidFill>
            <a:schemeClr val="accent6">
              <a:lumMod val="20000"/>
              <a:lumOff val="80000"/>
            </a:schemeClr>
          </a:solidFill>
        </p:spPr>
        <p:txBody>
          <a:bodyPr wrap="none">
            <a:spAutoFit/>
          </a:bodyPr>
          <a:lstStyle/>
          <a:p>
            <a:r>
              <a:rPr lang="ar-DZ" sz="1100" b="1" i="1" dirty="0" smtClean="0"/>
              <a:t> - </a:t>
            </a:r>
            <a:r>
              <a:rPr lang="ar-DZ" sz="1100" dirty="0" smtClean="0"/>
              <a:t>عمل خطير يتعارض مع المبادئ الأخلاقية</a:t>
            </a:r>
            <a:endParaRPr lang="fr-FR" sz="1100" dirty="0"/>
          </a:p>
        </p:txBody>
      </p:sp>
      <p:sp>
        <p:nvSpPr>
          <p:cNvPr id="30" name="Rectangle 29"/>
          <p:cNvSpPr/>
          <p:nvPr/>
        </p:nvSpPr>
        <p:spPr>
          <a:xfrm>
            <a:off x="928662" y="2786058"/>
            <a:ext cx="571504"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5429256" y="2643182"/>
            <a:ext cx="500066"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616528" y="214290"/>
            <a:ext cx="7956000" cy="288000"/>
          </a:xfrm>
          <a:prstGeom prst="rect">
            <a:avLst/>
          </a:prstGeom>
          <a:solidFill>
            <a:schemeClr val="accent3">
              <a:lumMod val="20000"/>
              <a:lumOff val="80000"/>
            </a:schemeClr>
          </a:solidFill>
        </p:spPr>
        <p:txBody>
          <a:bodyPr wrap="square">
            <a:spAutoFit/>
          </a:bodyPr>
          <a:lstStyle/>
          <a:p>
            <a:pPr algn="ctr">
              <a:spcAft>
                <a:spcPts val="1200"/>
              </a:spcAft>
            </a:pPr>
            <a:r>
              <a:rPr lang="fr-FR" sz="1300" b="1" dirty="0" smtClean="0">
                <a:ea typeface="Times New Roman" pitchFamily="18" charset="0"/>
                <a:cs typeface="Times New Roman" pitchFamily="18" charset="0"/>
              </a:rPr>
              <a:t>CHAP. II :</a:t>
            </a:r>
            <a:r>
              <a:rPr lang="fr-FR" sz="1300" dirty="0" smtClean="0">
                <a:ea typeface="Times New Roman" pitchFamily="18" charset="0"/>
                <a:cs typeface="Arial" pitchFamily="34" charset="0"/>
              </a:rPr>
              <a:t> </a:t>
            </a:r>
            <a:r>
              <a:rPr lang="fr-FR" sz="1300" b="1" dirty="0" smtClean="0">
                <a:ea typeface="Times New Roman" pitchFamily="18" charset="0"/>
                <a:cs typeface="Times New Roman" pitchFamily="18" charset="0"/>
              </a:rPr>
              <a:t>RAPPEL SUR LA CHARTE DE DÉONTOLOGIE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ET D’ÉTHIQUE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UNIVERSITAIRES</a:t>
            </a:r>
          </a:p>
          <a:p>
            <a:pPr lvl="0" algn="ctr" eaLnBrk="0" fontAlgn="base" hangingPunct="0">
              <a:spcBef>
                <a:spcPct val="0"/>
              </a:spcBef>
              <a:spcAft>
                <a:spcPts val="600"/>
              </a:spcAft>
            </a:pPr>
            <a:endParaRPr lang="fr-FR" sz="1400" b="1" dirty="0" smtClean="0">
              <a:ea typeface="Times New Roman" pitchFamily="18" charset="0"/>
              <a:cs typeface="Times New Roman" pitchFamily="18" charset="0"/>
            </a:endParaRPr>
          </a:p>
        </p:txBody>
      </p:sp>
      <p:sp>
        <p:nvSpPr>
          <p:cNvPr id="32" name="Rectangle 2"/>
          <p:cNvSpPr>
            <a:spLocks noChangeArrowheads="1"/>
          </p:cNvSpPr>
          <p:nvPr/>
        </p:nvSpPr>
        <p:spPr bwMode="auto">
          <a:xfrm>
            <a:off x="214282" y="642918"/>
            <a:ext cx="3708000" cy="2616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defRPr/>
            </a:pPr>
            <a:r>
              <a:rPr lang="fr-FR" sz="1100" b="1" dirty="0" smtClean="0"/>
              <a:t>II.4.  RECHERCHE INTEGRE ET RESPONSABLE</a:t>
            </a:r>
            <a:endParaRPr lang="fr-FR" sz="11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43</a:t>
            </a:fld>
            <a:endParaRPr lang="fr-FR"/>
          </a:p>
        </p:txBody>
      </p:sp>
      <p:sp>
        <p:nvSpPr>
          <p:cNvPr id="4" name="Rectangle à coins arrondis 3"/>
          <p:cNvSpPr/>
          <p:nvPr/>
        </p:nvSpPr>
        <p:spPr>
          <a:xfrm>
            <a:off x="394314" y="2084660"/>
            <a:ext cx="4392000" cy="629960"/>
          </a:xfrm>
          <a:prstGeom prst="roundRect">
            <a:avLst/>
          </a:prstGeom>
          <a:solidFill>
            <a:schemeClr val="accent3">
              <a:lumMod val="60000"/>
              <a:lumOff val="40000"/>
            </a:schemeClr>
          </a:solidFill>
          <a:ln>
            <a:solidFill>
              <a:schemeClr val="bg1"/>
            </a:solidFill>
          </a:ln>
        </p:spPr>
        <p:txBody>
          <a:bodyPr wrap="square">
            <a:spAutoFit/>
          </a:bodyPr>
          <a:lstStyle/>
          <a:p>
            <a:pPr algn="just">
              <a:spcAft>
                <a:spcPts val="600"/>
              </a:spcAft>
              <a:buFont typeface="Wingdings" pitchFamily="2" charset="2"/>
              <a:buChar char="§"/>
            </a:pPr>
            <a:r>
              <a:rPr lang="fr-FR" sz="1300" b="1" dirty="0" smtClean="0"/>
              <a:t>  </a:t>
            </a:r>
            <a:r>
              <a:rPr lang="fr-FR" sz="1200" dirty="0" smtClean="0"/>
              <a:t>Du type du contenu plagié : texte, image, dessin, formule,… </a:t>
            </a:r>
          </a:p>
          <a:p>
            <a:pPr algn="just">
              <a:buFont typeface="Wingdings" pitchFamily="2" charset="2"/>
              <a:buChar char="§"/>
            </a:pPr>
            <a:r>
              <a:rPr lang="fr-FR" sz="1200" dirty="0" smtClean="0"/>
              <a:t>  Du support : document imprimé, document électronique,… </a:t>
            </a:r>
          </a:p>
        </p:txBody>
      </p:sp>
      <p:sp>
        <p:nvSpPr>
          <p:cNvPr id="7" name="Rectangle 6"/>
          <p:cNvSpPr/>
          <p:nvPr/>
        </p:nvSpPr>
        <p:spPr>
          <a:xfrm>
            <a:off x="180000" y="1049521"/>
            <a:ext cx="1476000" cy="276999"/>
          </a:xfrm>
          <a:prstGeom prst="rect">
            <a:avLst/>
          </a:prstGeom>
          <a:solidFill>
            <a:schemeClr val="accent3">
              <a:lumMod val="20000"/>
              <a:lumOff val="80000"/>
            </a:schemeClr>
          </a:solidFill>
          <a:ln>
            <a:solidFill>
              <a:schemeClr val="bg1"/>
            </a:solidFill>
          </a:ln>
        </p:spPr>
        <p:txBody>
          <a:bodyPr wrap="square">
            <a:spAutoFit/>
          </a:bodyPr>
          <a:lstStyle/>
          <a:p>
            <a:r>
              <a:rPr lang="fr-FR" sz="1200" b="1" dirty="0" smtClean="0">
                <a:solidFill>
                  <a:srgbClr val="FF0000"/>
                </a:solidFill>
              </a:rPr>
              <a:t>II.</a:t>
            </a:r>
            <a:r>
              <a:rPr lang="ar-DZ" sz="1200" b="1" dirty="0" smtClean="0">
                <a:solidFill>
                  <a:srgbClr val="FF0000"/>
                </a:solidFill>
              </a:rPr>
              <a:t>4</a:t>
            </a:r>
            <a:r>
              <a:rPr lang="fr-FR" sz="1200" b="1" dirty="0" smtClean="0">
                <a:solidFill>
                  <a:srgbClr val="FF0000"/>
                </a:solidFill>
              </a:rPr>
              <a:t>.3. Le plagiat </a:t>
            </a:r>
            <a:endParaRPr lang="fr-FR" sz="1200" dirty="0" smtClean="0">
              <a:solidFill>
                <a:srgbClr val="FF0000"/>
              </a:solidFill>
            </a:endParaRPr>
          </a:p>
        </p:txBody>
      </p:sp>
      <p:sp>
        <p:nvSpPr>
          <p:cNvPr id="8" name="Rectangle avec flèche vers le bas 7"/>
          <p:cNvSpPr/>
          <p:nvPr/>
        </p:nvSpPr>
        <p:spPr>
          <a:xfrm>
            <a:off x="1571604" y="1647339"/>
            <a:ext cx="2088000" cy="396000"/>
          </a:xfrm>
          <a:prstGeom prst="downArrowCallout">
            <a:avLst/>
          </a:prstGeom>
          <a:solidFill>
            <a:schemeClr val="accent3">
              <a:lumMod val="60000"/>
              <a:lumOff val="40000"/>
            </a:schemeClr>
          </a:solidFill>
          <a:ln w="3175">
            <a:solidFill>
              <a:schemeClr val="tx1"/>
            </a:solidFill>
          </a:ln>
        </p:spPr>
        <p:txBody>
          <a:bodyPr wrap="square">
            <a:spAutoFit/>
          </a:bodyPr>
          <a:lstStyle/>
          <a:p>
            <a:pPr algn="ctr"/>
            <a:r>
              <a:rPr lang="fr-FR" sz="1100" b="1" dirty="0" smtClean="0"/>
              <a:t>Le plagiat est indépendant   </a:t>
            </a:r>
          </a:p>
        </p:txBody>
      </p:sp>
      <p:sp>
        <p:nvSpPr>
          <p:cNvPr id="9" name="Rectangle à coins arrondis 8"/>
          <p:cNvSpPr/>
          <p:nvPr/>
        </p:nvSpPr>
        <p:spPr>
          <a:xfrm>
            <a:off x="642910" y="3210752"/>
            <a:ext cx="3924000" cy="504000"/>
          </a:xfrm>
          <a:prstGeom prst="roundRect">
            <a:avLst/>
          </a:prstGeom>
          <a:solidFill>
            <a:schemeClr val="accent3">
              <a:lumMod val="20000"/>
              <a:lumOff val="80000"/>
            </a:schemeClr>
          </a:solidFill>
          <a:ln>
            <a:solidFill>
              <a:schemeClr val="bg1"/>
            </a:solidFill>
          </a:ln>
        </p:spPr>
        <p:txBody>
          <a:bodyPr wrap="square">
            <a:spAutoFit/>
          </a:bodyPr>
          <a:lstStyle/>
          <a:p>
            <a:pPr algn="ctr">
              <a:spcAft>
                <a:spcPts val="300"/>
              </a:spcAft>
            </a:pPr>
            <a:r>
              <a:rPr lang="fr-FR" sz="1100" dirty="0" smtClean="0"/>
              <a:t>Dans tous les cas, l’acte est considéré</a:t>
            </a:r>
            <a:r>
              <a:rPr lang="ar-DZ" sz="1100" dirty="0" smtClean="0"/>
              <a:t> </a:t>
            </a:r>
            <a:r>
              <a:rPr lang="fr-FR" sz="1100" dirty="0" smtClean="0"/>
              <a:t>comme un plagiat si</a:t>
            </a:r>
            <a:endParaRPr lang="ar-DZ" sz="1100" dirty="0" smtClean="0"/>
          </a:p>
          <a:p>
            <a:pPr algn="ctr">
              <a:spcAft>
                <a:spcPts val="300"/>
              </a:spcAft>
            </a:pPr>
            <a:r>
              <a:rPr lang="ar-DZ" sz="1100" dirty="0" smtClean="0"/>
              <a:t> </a:t>
            </a:r>
            <a:r>
              <a:rPr lang="fr-FR" sz="1100" dirty="0" smtClean="0"/>
              <a:t>la référence de son auteur n’est pas mentionnée clairement</a:t>
            </a:r>
            <a:endParaRPr lang="fr-FR" sz="1100" dirty="0"/>
          </a:p>
        </p:txBody>
      </p:sp>
      <p:sp>
        <p:nvSpPr>
          <p:cNvPr id="10" name="Rectangle à coins arrondis 9"/>
          <p:cNvSpPr/>
          <p:nvPr/>
        </p:nvSpPr>
        <p:spPr>
          <a:xfrm>
            <a:off x="714348" y="3994884"/>
            <a:ext cx="3816000" cy="720000"/>
          </a:xfrm>
          <a:prstGeom prst="roundRect">
            <a:avLst/>
          </a:prstGeom>
          <a:solidFill>
            <a:schemeClr val="accent3">
              <a:lumMod val="20000"/>
              <a:lumOff val="80000"/>
            </a:schemeClr>
          </a:solidFill>
          <a:ln>
            <a:solidFill>
              <a:schemeClr val="bg1"/>
            </a:solidFill>
          </a:ln>
        </p:spPr>
        <p:txBody>
          <a:bodyPr wrap="square">
            <a:spAutoFit/>
          </a:bodyPr>
          <a:lstStyle/>
          <a:p>
            <a:pPr algn="ctr">
              <a:spcAft>
                <a:spcPts val="300"/>
              </a:spcAft>
            </a:pPr>
            <a:r>
              <a:rPr lang="fr-FR" sz="1100" dirty="0" smtClean="0"/>
              <a:t>Même si l’auteur donne son accord pour une</a:t>
            </a:r>
          </a:p>
          <a:p>
            <a:pPr algn="ctr">
              <a:spcAft>
                <a:spcPts val="300"/>
              </a:spcAft>
            </a:pPr>
            <a:r>
              <a:rPr lang="fr-FR" sz="1100" dirty="0" smtClean="0"/>
              <a:t> reproduction</a:t>
            </a:r>
            <a:r>
              <a:rPr lang="ar-DZ" sz="1100" dirty="0" smtClean="0"/>
              <a:t> </a:t>
            </a:r>
            <a:r>
              <a:rPr lang="fr-FR" sz="1100" dirty="0" smtClean="0"/>
              <a:t>partielle ou totale, l’omission de la</a:t>
            </a:r>
          </a:p>
          <a:p>
            <a:pPr algn="ctr">
              <a:spcAft>
                <a:spcPts val="300"/>
              </a:spcAft>
            </a:pPr>
            <a:r>
              <a:rPr lang="fr-FR" sz="1100" dirty="0" smtClean="0"/>
              <a:t> mention de cette source est considérée comme un plagiat</a:t>
            </a:r>
          </a:p>
        </p:txBody>
      </p:sp>
      <p:sp>
        <p:nvSpPr>
          <p:cNvPr id="12" name="Rectangle 11"/>
          <p:cNvSpPr/>
          <p:nvPr/>
        </p:nvSpPr>
        <p:spPr>
          <a:xfrm>
            <a:off x="142844" y="6286520"/>
            <a:ext cx="8820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146" name="Picture 2" descr="Plagiat durant vos études : quels sont les risques et sanctions ? |  Compilatio"/>
          <p:cNvPicPr>
            <a:picLocks noChangeAspect="1" noChangeArrowheads="1"/>
          </p:cNvPicPr>
          <p:nvPr/>
        </p:nvPicPr>
        <p:blipFill>
          <a:blip r:embed="rId3" cstate="print"/>
          <a:srcRect/>
          <a:stretch>
            <a:fillRect/>
          </a:stretch>
        </p:blipFill>
        <p:spPr bwMode="auto">
          <a:xfrm>
            <a:off x="4722421" y="5500702"/>
            <a:ext cx="1492653" cy="1080000"/>
          </a:xfrm>
          <a:prstGeom prst="rect">
            <a:avLst/>
          </a:prstGeom>
          <a:noFill/>
        </p:spPr>
      </p:pic>
      <p:pic>
        <p:nvPicPr>
          <p:cNvPr id="6153" name="Picture 9" descr="Le plagiat - Définition | Conséquence | l'éviter"/>
          <p:cNvPicPr>
            <a:picLocks noChangeAspect="1" noChangeArrowheads="1"/>
          </p:cNvPicPr>
          <p:nvPr/>
        </p:nvPicPr>
        <p:blipFill>
          <a:blip r:embed="rId4"/>
          <a:srcRect/>
          <a:stretch>
            <a:fillRect/>
          </a:stretch>
        </p:blipFill>
        <p:spPr bwMode="auto">
          <a:xfrm>
            <a:off x="4786314" y="1000110"/>
            <a:ext cx="1188000" cy="942569"/>
          </a:xfrm>
          <a:prstGeom prst="rect">
            <a:avLst/>
          </a:prstGeom>
          <a:noFill/>
        </p:spPr>
      </p:pic>
      <p:sp>
        <p:nvSpPr>
          <p:cNvPr id="18" name="Rectangle à coins arrondis 17"/>
          <p:cNvSpPr/>
          <p:nvPr/>
        </p:nvSpPr>
        <p:spPr>
          <a:xfrm>
            <a:off x="5572132" y="2139182"/>
            <a:ext cx="3312000" cy="504000"/>
          </a:xfrm>
          <a:prstGeom prst="roundRect">
            <a:avLst/>
          </a:prstGeom>
          <a:solidFill>
            <a:schemeClr val="accent6">
              <a:lumMod val="60000"/>
              <a:lumOff val="40000"/>
            </a:schemeClr>
          </a:solidFill>
        </p:spPr>
        <p:txBody>
          <a:bodyPr>
            <a:spAutoFit/>
          </a:bodyPr>
          <a:lstStyle/>
          <a:p>
            <a:pPr algn="r">
              <a:spcAft>
                <a:spcPts val="300"/>
              </a:spcAft>
              <a:defRPr/>
            </a:pPr>
            <a:r>
              <a:rPr lang="ar-DZ" sz="1100" dirty="0" smtClean="0"/>
              <a:t> </a:t>
            </a:r>
            <a:r>
              <a:rPr lang="ar-DZ" sz="1200" b="1" i="1" dirty="0" smtClean="0"/>
              <a:t>-</a:t>
            </a:r>
            <a:r>
              <a:rPr lang="ar-DZ" sz="1200" dirty="0" smtClean="0"/>
              <a:t>  نوع المحتوى المسروق : نص ، صورة ، رسم ، صيغة ، </a:t>
            </a:r>
            <a:r>
              <a:rPr lang="ar-DZ" sz="1200" dirty="0" err="1" smtClean="0"/>
              <a:t>إلخ</a:t>
            </a:r>
            <a:endParaRPr lang="ar-DZ" sz="1200" dirty="0" smtClean="0"/>
          </a:p>
          <a:p>
            <a:pPr algn="r">
              <a:defRPr/>
            </a:pPr>
            <a:r>
              <a:rPr lang="ar-DZ" sz="1100" b="1" i="1" dirty="0" smtClean="0"/>
              <a:t> </a:t>
            </a:r>
            <a:r>
              <a:rPr lang="ar-DZ" sz="1200" b="1" i="1" dirty="0" smtClean="0"/>
              <a:t>-</a:t>
            </a:r>
            <a:r>
              <a:rPr lang="ar-DZ" sz="1200" dirty="0" smtClean="0"/>
              <a:t>  الدعم : مستند مطبوع ، مستند إلكتروني</a:t>
            </a:r>
            <a:r>
              <a:rPr lang="ar-DZ" sz="1200" b="1" dirty="0" smtClean="0"/>
              <a:t> </a:t>
            </a:r>
            <a:endParaRPr lang="fr-FR" sz="1200" b="1" dirty="0"/>
          </a:p>
        </p:txBody>
      </p:sp>
      <p:sp>
        <p:nvSpPr>
          <p:cNvPr id="11" name="Rectangle à coins arrondis 10"/>
          <p:cNvSpPr/>
          <p:nvPr/>
        </p:nvSpPr>
        <p:spPr>
          <a:xfrm>
            <a:off x="642910" y="4981411"/>
            <a:ext cx="3996000" cy="519291"/>
          </a:xfrm>
          <a:prstGeom prst="roundRect">
            <a:avLst/>
          </a:prstGeom>
          <a:solidFill>
            <a:schemeClr val="accent3">
              <a:lumMod val="20000"/>
              <a:lumOff val="80000"/>
            </a:schemeClr>
          </a:solidFill>
          <a:ln>
            <a:solidFill>
              <a:schemeClr val="bg1"/>
            </a:solidFill>
          </a:ln>
        </p:spPr>
        <p:txBody>
          <a:bodyPr wrap="square">
            <a:spAutoFit/>
          </a:bodyPr>
          <a:lstStyle/>
          <a:p>
            <a:pPr algn="ctr">
              <a:spcAft>
                <a:spcPts val="300"/>
              </a:spcAft>
            </a:pPr>
            <a:r>
              <a:rPr lang="fr-FR" sz="1100" dirty="0" smtClean="0"/>
              <a:t>Certains sites d’internet sont en accès libre ; le site doit être </a:t>
            </a:r>
          </a:p>
          <a:p>
            <a:pPr algn="ctr"/>
            <a:r>
              <a:rPr lang="fr-FR" sz="1100" dirty="0" smtClean="0"/>
              <a:t>mentionné afin de retrouver facilement l’origine de la source</a:t>
            </a:r>
          </a:p>
        </p:txBody>
      </p:sp>
      <p:sp>
        <p:nvSpPr>
          <p:cNvPr id="19" name="Rectangle avec flèche vers le bas 18"/>
          <p:cNvSpPr/>
          <p:nvPr/>
        </p:nvSpPr>
        <p:spPr>
          <a:xfrm>
            <a:off x="6980337" y="1640240"/>
            <a:ext cx="1051891" cy="360000"/>
          </a:xfrm>
          <a:prstGeom prst="downArrowCallout">
            <a:avLst/>
          </a:prstGeom>
          <a:solidFill>
            <a:schemeClr val="accent6">
              <a:lumMod val="60000"/>
              <a:lumOff val="40000"/>
            </a:schemeClr>
          </a:solidFill>
          <a:ln w="3175">
            <a:solidFill>
              <a:schemeClr val="tx1"/>
            </a:solidFill>
          </a:ln>
        </p:spPr>
        <p:txBody>
          <a:bodyPr wrap="none">
            <a:spAutoFit/>
          </a:bodyPr>
          <a:lstStyle/>
          <a:p>
            <a:pPr algn="r">
              <a:defRPr/>
            </a:pPr>
            <a:r>
              <a:rPr lang="ar-DZ" sz="1100" b="1" dirty="0" smtClean="0"/>
              <a:t>الانتحال مستقل عن</a:t>
            </a:r>
            <a:endParaRPr lang="fr-FR" sz="1100" b="1" dirty="0" smtClean="0"/>
          </a:p>
        </p:txBody>
      </p:sp>
      <p:sp>
        <p:nvSpPr>
          <p:cNvPr id="21" name="Rectangle à coins arrondis 20"/>
          <p:cNvSpPr/>
          <p:nvPr/>
        </p:nvSpPr>
        <p:spPr>
          <a:xfrm>
            <a:off x="6378776" y="3124023"/>
            <a:ext cx="1908000" cy="504000"/>
          </a:xfrm>
          <a:prstGeom prst="roundRect">
            <a:avLst/>
          </a:prstGeom>
          <a:solidFill>
            <a:schemeClr val="accent6">
              <a:lumMod val="20000"/>
              <a:lumOff val="80000"/>
            </a:schemeClr>
          </a:solidFill>
        </p:spPr>
        <p:txBody>
          <a:bodyPr>
            <a:spAutoFit/>
          </a:bodyPr>
          <a:lstStyle/>
          <a:p>
            <a:pPr algn="ctr">
              <a:spcAft>
                <a:spcPts val="300"/>
              </a:spcAft>
              <a:defRPr/>
            </a:pPr>
            <a:r>
              <a:rPr lang="ar-DZ" sz="1100" dirty="0" smtClean="0"/>
              <a:t>في جميع الحالات ، يعتبر الفعل انتحال</a:t>
            </a:r>
            <a:endParaRPr lang="fr-FR" sz="1100" dirty="0" smtClean="0"/>
          </a:p>
          <a:p>
            <a:pPr algn="ctr">
              <a:defRPr/>
            </a:pPr>
            <a:r>
              <a:rPr lang="ar-DZ" sz="1100" dirty="0" smtClean="0"/>
              <a:t> إذا لم يتم ذكر مرجع مؤلفها بوضوح</a:t>
            </a:r>
            <a:endParaRPr lang="fr-FR" sz="1100" dirty="0"/>
          </a:p>
        </p:txBody>
      </p:sp>
      <p:sp>
        <p:nvSpPr>
          <p:cNvPr id="22" name="Rectangle à coins arrondis 21"/>
          <p:cNvSpPr/>
          <p:nvPr/>
        </p:nvSpPr>
        <p:spPr>
          <a:xfrm>
            <a:off x="6086842" y="4000504"/>
            <a:ext cx="2664000" cy="504000"/>
          </a:xfrm>
          <a:prstGeom prst="roundRect">
            <a:avLst/>
          </a:prstGeom>
          <a:solidFill>
            <a:schemeClr val="accent6">
              <a:lumMod val="20000"/>
              <a:lumOff val="80000"/>
            </a:schemeClr>
          </a:solidFill>
        </p:spPr>
        <p:txBody>
          <a:bodyPr>
            <a:spAutoFit/>
          </a:bodyPr>
          <a:lstStyle/>
          <a:p>
            <a:pPr algn="ctr">
              <a:spcAft>
                <a:spcPts val="300"/>
              </a:spcAft>
              <a:defRPr/>
            </a:pPr>
            <a:r>
              <a:rPr lang="ar-DZ" sz="1100" dirty="0" smtClean="0"/>
              <a:t>حتى إذا وافق المؤلف على الاستنساخ الجزئي أو الكلي ،</a:t>
            </a:r>
            <a:endParaRPr lang="fr-FR" sz="1100" dirty="0" smtClean="0"/>
          </a:p>
          <a:p>
            <a:pPr algn="ctr">
              <a:defRPr/>
            </a:pPr>
            <a:r>
              <a:rPr lang="ar-DZ" sz="1100" dirty="0" smtClean="0"/>
              <a:t> فإن حذف ذكر هذا المصدر يعتبر انتحال</a:t>
            </a:r>
            <a:endParaRPr lang="fr-FR" sz="1100" dirty="0" smtClean="0"/>
          </a:p>
        </p:txBody>
      </p:sp>
      <p:sp>
        <p:nvSpPr>
          <p:cNvPr id="23" name="Rectangle à coins arrondis 22"/>
          <p:cNvSpPr/>
          <p:nvPr/>
        </p:nvSpPr>
        <p:spPr>
          <a:xfrm>
            <a:off x="6122842" y="4909973"/>
            <a:ext cx="2664000" cy="504000"/>
          </a:xfrm>
          <a:prstGeom prst="roundRect">
            <a:avLst/>
          </a:prstGeom>
          <a:solidFill>
            <a:schemeClr val="accent6">
              <a:lumMod val="20000"/>
              <a:lumOff val="80000"/>
            </a:schemeClr>
          </a:solidFill>
        </p:spPr>
        <p:txBody>
          <a:bodyPr wrap="square">
            <a:spAutoFit/>
          </a:bodyPr>
          <a:lstStyle/>
          <a:p>
            <a:pPr algn="ctr">
              <a:spcAft>
                <a:spcPts val="300"/>
              </a:spcAft>
              <a:defRPr/>
            </a:pPr>
            <a:r>
              <a:rPr lang="ar-DZ" sz="1100" dirty="0" smtClean="0"/>
              <a:t>يمكن الوصول إلى بعض مواقع الويب مجانًا ؛ يجب ذكر</a:t>
            </a:r>
          </a:p>
          <a:p>
            <a:pPr algn="ctr">
              <a:spcAft>
                <a:spcPts val="300"/>
              </a:spcAft>
              <a:defRPr/>
            </a:pPr>
            <a:r>
              <a:rPr lang="ar-DZ" sz="1100" dirty="0" smtClean="0"/>
              <a:t> الموقع من أجل العثور بسهولة على أصل المصدر</a:t>
            </a:r>
            <a:endParaRPr lang="fr-FR" dirty="0"/>
          </a:p>
        </p:txBody>
      </p:sp>
      <p:cxnSp>
        <p:nvCxnSpPr>
          <p:cNvPr id="26" name="Connecteur droit 25"/>
          <p:cNvCxnSpPr/>
          <p:nvPr/>
        </p:nvCxnSpPr>
        <p:spPr>
          <a:xfrm rot="16200000" flipH="1">
            <a:off x="3719256" y="3719264"/>
            <a:ext cx="34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16528" y="214290"/>
            <a:ext cx="7956000" cy="288000"/>
          </a:xfrm>
          <a:prstGeom prst="rect">
            <a:avLst/>
          </a:prstGeom>
          <a:solidFill>
            <a:schemeClr val="accent3">
              <a:lumMod val="20000"/>
              <a:lumOff val="80000"/>
            </a:schemeClr>
          </a:solidFill>
        </p:spPr>
        <p:txBody>
          <a:bodyPr wrap="square">
            <a:spAutoFit/>
          </a:bodyPr>
          <a:lstStyle/>
          <a:p>
            <a:pPr algn="ctr">
              <a:spcAft>
                <a:spcPts val="1200"/>
              </a:spcAft>
            </a:pPr>
            <a:r>
              <a:rPr lang="fr-FR" sz="1300" b="1" dirty="0" smtClean="0">
                <a:ea typeface="Times New Roman" pitchFamily="18" charset="0"/>
                <a:cs typeface="Times New Roman" pitchFamily="18" charset="0"/>
              </a:rPr>
              <a:t>CHAP. II :</a:t>
            </a:r>
            <a:r>
              <a:rPr lang="fr-FR" sz="1300" dirty="0" smtClean="0">
                <a:ea typeface="Times New Roman" pitchFamily="18" charset="0"/>
                <a:cs typeface="Arial" pitchFamily="34" charset="0"/>
              </a:rPr>
              <a:t> </a:t>
            </a:r>
            <a:r>
              <a:rPr lang="fr-FR" sz="1300" b="1" dirty="0" smtClean="0">
                <a:ea typeface="Times New Roman" pitchFamily="18" charset="0"/>
                <a:cs typeface="Times New Roman" pitchFamily="18" charset="0"/>
              </a:rPr>
              <a:t>RAPPEL SUR LA CHARTE DE DÉONTOLOGIE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ET D’ÉTHIQUE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UNIVERSITAIRES</a:t>
            </a:r>
          </a:p>
          <a:p>
            <a:pPr lvl="0" algn="ctr" eaLnBrk="0" fontAlgn="base" hangingPunct="0">
              <a:spcBef>
                <a:spcPct val="0"/>
              </a:spcBef>
              <a:spcAft>
                <a:spcPts val="600"/>
              </a:spcAft>
            </a:pPr>
            <a:endParaRPr lang="fr-FR" sz="1400" b="1" dirty="0" smtClean="0">
              <a:ea typeface="Times New Roman" pitchFamily="18" charset="0"/>
              <a:cs typeface="Times New Roman" pitchFamily="18" charset="0"/>
            </a:endParaRPr>
          </a:p>
        </p:txBody>
      </p:sp>
      <p:sp>
        <p:nvSpPr>
          <p:cNvPr id="25" name="Rectangle 2"/>
          <p:cNvSpPr>
            <a:spLocks noChangeArrowheads="1"/>
          </p:cNvSpPr>
          <p:nvPr/>
        </p:nvSpPr>
        <p:spPr bwMode="auto">
          <a:xfrm>
            <a:off x="214282" y="642918"/>
            <a:ext cx="3708000" cy="2616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defRPr/>
            </a:pPr>
            <a:r>
              <a:rPr lang="fr-FR" sz="1100" b="1" dirty="0" smtClean="0"/>
              <a:t>II.4.  RECHERCHE INTEGRE ET RESPONSABLE</a:t>
            </a:r>
            <a:endParaRPr lang="fr-FR" sz="1100" dirty="0" smtClean="0"/>
          </a:p>
        </p:txBody>
      </p:sp>
      <p:sp>
        <p:nvSpPr>
          <p:cNvPr id="27" name="Rectangle 26"/>
          <p:cNvSpPr/>
          <p:nvPr/>
        </p:nvSpPr>
        <p:spPr>
          <a:xfrm>
            <a:off x="8286776" y="1033860"/>
            <a:ext cx="562975" cy="252000"/>
          </a:xfrm>
          <a:prstGeom prst="rect">
            <a:avLst/>
          </a:prstGeom>
          <a:solidFill>
            <a:schemeClr val="accent6">
              <a:lumMod val="20000"/>
              <a:lumOff val="80000"/>
            </a:schemeClr>
          </a:solidFill>
        </p:spPr>
        <p:txBody>
          <a:bodyPr wrap="none">
            <a:spAutoFit/>
          </a:bodyPr>
          <a:lstStyle/>
          <a:p>
            <a:r>
              <a:rPr lang="ar-DZ" sz="1200" b="1" dirty="0" smtClean="0">
                <a:solidFill>
                  <a:srgbClr val="FF0000"/>
                </a:solidFill>
              </a:rPr>
              <a:t>الانتحال</a:t>
            </a:r>
            <a:endParaRPr lang="fr-FR" sz="1200" dirty="0">
              <a:solidFill>
                <a:srgbClr val="FF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44</a:t>
            </a:fld>
            <a:endParaRPr lang="fr-FR"/>
          </a:p>
        </p:txBody>
      </p:sp>
      <p:sp>
        <p:nvSpPr>
          <p:cNvPr id="4" name="Rectangle avec flèche vers le bas 3"/>
          <p:cNvSpPr/>
          <p:nvPr/>
        </p:nvSpPr>
        <p:spPr>
          <a:xfrm>
            <a:off x="756562" y="1643050"/>
            <a:ext cx="3744000" cy="400764"/>
          </a:xfrm>
          <a:prstGeom prst="downArrowCallout">
            <a:avLst/>
          </a:prstGeom>
          <a:solidFill>
            <a:schemeClr val="accent3">
              <a:lumMod val="60000"/>
              <a:lumOff val="40000"/>
            </a:schemeClr>
          </a:solidFill>
          <a:ln w="3175">
            <a:solidFill>
              <a:schemeClr val="tx1"/>
            </a:solidFill>
          </a:ln>
        </p:spPr>
        <p:txBody>
          <a:bodyPr>
            <a:spAutoFit/>
          </a:bodyPr>
          <a:lstStyle/>
          <a:p>
            <a:r>
              <a:rPr lang="fr-FR" sz="1100" b="1" dirty="0" smtClean="0"/>
              <a:t>Les actes suivants sont considérés comme plagiat </a:t>
            </a:r>
            <a:endParaRPr lang="fr-FR" sz="1100" b="1" dirty="0"/>
          </a:p>
        </p:txBody>
      </p:sp>
      <p:sp>
        <p:nvSpPr>
          <p:cNvPr id="7" name="Rectangle 6"/>
          <p:cNvSpPr/>
          <p:nvPr/>
        </p:nvSpPr>
        <p:spPr>
          <a:xfrm>
            <a:off x="180000" y="1071546"/>
            <a:ext cx="1476000" cy="276999"/>
          </a:xfrm>
          <a:prstGeom prst="rect">
            <a:avLst/>
          </a:prstGeom>
          <a:solidFill>
            <a:schemeClr val="accent3">
              <a:lumMod val="20000"/>
              <a:lumOff val="80000"/>
            </a:schemeClr>
          </a:solidFill>
          <a:ln>
            <a:solidFill>
              <a:schemeClr val="bg1"/>
            </a:solidFill>
          </a:ln>
        </p:spPr>
        <p:txBody>
          <a:bodyPr wrap="square">
            <a:spAutoFit/>
          </a:bodyPr>
          <a:lstStyle/>
          <a:p>
            <a:r>
              <a:rPr lang="fr-FR" sz="1200" b="1" dirty="0" smtClean="0">
                <a:solidFill>
                  <a:srgbClr val="FF0000"/>
                </a:solidFill>
              </a:rPr>
              <a:t>II.</a:t>
            </a:r>
            <a:r>
              <a:rPr lang="ar-DZ" sz="1200" b="1" dirty="0" smtClean="0">
                <a:solidFill>
                  <a:srgbClr val="FF0000"/>
                </a:solidFill>
              </a:rPr>
              <a:t>4</a:t>
            </a:r>
            <a:r>
              <a:rPr lang="fr-FR" sz="1200" b="1" dirty="0" smtClean="0">
                <a:solidFill>
                  <a:srgbClr val="FF0000"/>
                </a:solidFill>
              </a:rPr>
              <a:t>.3. Le plagiat </a:t>
            </a:r>
            <a:endParaRPr lang="fr-FR" sz="1200" dirty="0" smtClean="0">
              <a:solidFill>
                <a:srgbClr val="FF0000"/>
              </a:solidFill>
            </a:endParaRPr>
          </a:p>
        </p:txBody>
      </p:sp>
      <p:sp>
        <p:nvSpPr>
          <p:cNvPr id="8" name="Rectangle 7"/>
          <p:cNvSpPr/>
          <p:nvPr/>
        </p:nvSpPr>
        <p:spPr>
          <a:xfrm>
            <a:off x="214282" y="2214554"/>
            <a:ext cx="4860000" cy="2340000"/>
          </a:xfrm>
          <a:prstGeom prst="rect">
            <a:avLst/>
          </a:prstGeom>
          <a:solidFill>
            <a:schemeClr val="accent3">
              <a:lumMod val="20000"/>
              <a:lumOff val="80000"/>
            </a:schemeClr>
          </a:solidFill>
        </p:spPr>
        <p:txBody>
          <a:bodyPr wrap="square">
            <a:spAutoFit/>
          </a:bodyPr>
          <a:lstStyle/>
          <a:p>
            <a:pPr lvl="0">
              <a:spcAft>
                <a:spcPts val="300"/>
              </a:spcAft>
              <a:buFont typeface="Wingdings" pitchFamily="2" charset="2"/>
              <a:buChar char="v"/>
            </a:pPr>
            <a:r>
              <a:rPr lang="fr-FR" sz="1300" b="1" dirty="0" smtClean="0"/>
              <a:t>  </a:t>
            </a:r>
            <a:r>
              <a:rPr lang="fr-FR" sz="1200" dirty="0" smtClean="0"/>
              <a:t>Copier textuellement un passage d'un support quelconque sans</a:t>
            </a:r>
          </a:p>
          <a:p>
            <a:pPr lvl="0">
              <a:spcAft>
                <a:spcPts val="1800"/>
              </a:spcAft>
            </a:pPr>
            <a:r>
              <a:rPr lang="fr-FR" sz="1200" dirty="0" smtClean="0"/>
              <a:t>      le mettre entre guillemets et d’indiquer clairement sa provenance.   </a:t>
            </a:r>
          </a:p>
          <a:p>
            <a:pPr lvl="0">
              <a:spcAft>
                <a:spcPts val="300"/>
              </a:spcAft>
              <a:buFont typeface="Wingdings" pitchFamily="2" charset="2"/>
              <a:buChar char="v"/>
            </a:pPr>
            <a:r>
              <a:rPr lang="fr-FR" sz="1200" dirty="0" smtClean="0"/>
              <a:t>  Insérer des images, des graphiques, des données, … etc. provenant</a:t>
            </a:r>
          </a:p>
          <a:p>
            <a:pPr lvl="0">
              <a:spcAft>
                <a:spcPts val="1800"/>
              </a:spcAft>
            </a:pPr>
            <a:r>
              <a:rPr lang="fr-FR" sz="1200" dirty="0" smtClean="0"/>
              <a:t>     d’autres sources sans indiquer la source. </a:t>
            </a:r>
          </a:p>
          <a:p>
            <a:pPr lvl="0">
              <a:buFont typeface="Wingdings" pitchFamily="2" charset="2"/>
              <a:buChar char="v"/>
            </a:pPr>
            <a:r>
              <a:rPr lang="fr-FR" sz="1200" dirty="0" smtClean="0"/>
              <a:t>  Résumer l'idée originale d'un auteur en l'exprimant dans ses </a:t>
            </a:r>
          </a:p>
          <a:p>
            <a:pPr lvl="0">
              <a:spcAft>
                <a:spcPts val="1800"/>
              </a:spcAft>
            </a:pPr>
            <a:r>
              <a:rPr lang="fr-FR" sz="1200" dirty="0" smtClean="0"/>
              <a:t>      propres mots, mais en omettant d'en indiquer la source. </a:t>
            </a:r>
          </a:p>
          <a:p>
            <a:pPr lvl="0">
              <a:buFont typeface="Wingdings" pitchFamily="2" charset="2"/>
              <a:buChar char="v"/>
            </a:pPr>
            <a:r>
              <a:rPr lang="fr-FR" sz="1200" dirty="0" smtClean="0"/>
              <a:t>  Traduire partiellement ou totalement un texte sans en </a:t>
            </a:r>
            <a:endParaRPr lang="ar-DZ" sz="1200" dirty="0" smtClean="0"/>
          </a:p>
          <a:p>
            <a:pPr lvl="0"/>
            <a:r>
              <a:rPr lang="ar-DZ" sz="1200" dirty="0" smtClean="0"/>
              <a:t>     </a:t>
            </a:r>
            <a:r>
              <a:rPr lang="fr-FR" sz="1200" dirty="0" smtClean="0"/>
              <a:t>mentionner</a:t>
            </a:r>
            <a:r>
              <a:rPr lang="ar-DZ" sz="1200" dirty="0" smtClean="0"/>
              <a:t> </a:t>
            </a:r>
            <a:r>
              <a:rPr lang="fr-FR" sz="1200" dirty="0" smtClean="0"/>
              <a:t>la provenance.</a:t>
            </a:r>
          </a:p>
          <a:p>
            <a:endParaRPr lang="fr-FR" dirty="0"/>
          </a:p>
        </p:txBody>
      </p:sp>
      <p:pic>
        <p:nvPicPr>
          <p:cNvPr id="7170" name="Picture 2" descr="Suspicion de plagiat dans travaux étudiants, comment réagir ? | Compilatio"/>
          <p:cNvPicPr>
            <a:picLocks noChangeAspect="1" noChangeArrowheads="1"/>
          </p:cNvPicPr>
          <p:nvPr/>
        </p:nvPicPr>
        <p:blipFill>
          <a:blip r:embed="rId3"/>
          <a:srcRect/>
          <a:stretch>
            <a:fillRect/>
          </a:stretch>
        </p:blipFill>
        <p:spPr bwMode="auto">
          <a:xfrm>
            <a:off x="3686644" y="3857628"/>
            <a:ext cx="3600000" cy="3600000"/>
          </a:xfrm>
          <a:prstGeom prst="rect">
            <a:avLst/>
          </a:prstGeom>
          <a:noFill/>
        </p:spPr>
      </p:pic>
      <p:sp>
        <p:nvSpPr>
          <p:cNvPr id="10" name="Rectangle 9"/>
          <p:cNvSpPr/>
          <p:nvPr/>
        </p:nvSpPr>
        <p:spPr>
          <a:xfrm>
            <a:off x="142844" y="6357958"/>
            <a:ext cx="8820000"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6143636" y="2214549"/>
            <a:ext cx="2628000" cy="2268000"/>
          </a:xfrm>
          <a:prstGeom prst="rect">
            <a:avLst/>
          </a:prstGeom>
          <a:solidFill>
            <a:schemeClr val="accent6">
              <a:lumMod val="20000"/>
              <a:lumOff val="80000"/>
            </a:schemeClr>
          </a:solidFill>
        </p:spPr>
        <p:txBody>
          <a:bodyPr wrap="square">
            <a:spAutoFit/>
          </a:bodyPr>
          <a:lstStyle/>
          <a:p>
            <a:pPr algn="ctr">
              <a:spcAft>
                <a:spcPts val="300"/>
              </a:spcAft>
              <a:defRPr/>
            </a:pPr>
            <a:r>
              <a:rPr lang="ar-DZ" sz="1100" b="1" i="1" dirty="0" smtClean="0"/>
              <a:t>-</a:t>
            </a:r>
            <a:r>
              <a:rPr lang="ar-DZ" sz="1100" dirty="0" smtClean="0"/>
              <a:t> نسخ حرفيا مقطعًا نصيًا من أي دعم دون وضعه </a:t>
            </a:r>
          </a:p>
          <a:p>
            <a:pPr algn="ctr">
              <a:defRPr/>
            </a:pPr>
            <a:r>
              <a:rPr lang="ar-DZ" sz="1100" dirty="0" smtClean="0"/>
              <a:t>بين علامتي اقتباس والإشارة إلى مصدره بوضوح</a:t>
            </a:r>
            <a:endParaRPr lang="fr-FR" sz="1100" dirty="0" smtClean="0"/>
          </a:p>
        </p:txBody>
      </p:sp>
      <p:sp>
        <p:nvSpPr>
          <p:cNvPr id="12" name="Rectangle 11"/>
          <p:cNvSpPr/>
          <p:nvPr/>
        </p:nvSpPr>
        <p:spPr>
          <a:xfrm>
            <a:off x="6215074" y="2857496"/>
            <a:ext cx="2484000" cy="469359"/>
          </a:xfrm>
          <a:prstGeom prst="rect">
            <a:avLst/>
          </a:prstGeom>
          <a:solidFill>
            <a:schemeClr val="accent6">
              <a:lumMod val="20000"/>
              <a:lumOff val="80000"/>
            </a:schemeClr>
          </a:solidFill>
        </p:spPr>
        <p:txBody>
          <a:bodyPr>
            <a:spAutoFit/>
          </a:bodyPr>
          <a:lstStyle/>
          <a:p>
            <a:pPr algn="r">
              <a:spcAft>
                <a:spcPts val="300"/>
              </a:spcAft>
            </a:pPr>
            <a:r>
              <a:rPr lang="ar-DZ" sz="1100" dirty="0" smtClean="0"/>
              <a:t>من</a:t>
            </a:r>
            <a:r>
              <a:rPr lang="en-US" sz="1100" dirty="0" smtClean="0"/>
              <a:t> </a:t>
            </a:r>
            <a:r>
              <a:rPr lang="ar-DZ" sz="1100" dirty="0" smtClean="0"/>
              <a:t>إدخال الصور والرسوم البيانية والبيانات ... </a:t>
            </a:r>
            <a:r>
              <a:rPr lang="ar-DZ" sz="1100" dirty="0" err="1" smtClean="0"/>
              <a:t>إلخ</a:t>
            </a:r>
            <a:r>
              <a:rPr lang="en-US" sz="1100" dirty="0" smtClean="0"/>
              <a:t> </a:t>
            </a:r>
            <a:r>
              <a:rPr lang="ar-DZ" sz="1100" b="1" i="1" dirty="0" smtClean="0"/>
              <a:t>-</a:t>
            </a:r>
            <a:r>
              <a:rPr lang="ar-DZ" sz="1100" dirty="0" smtClean="0"/>
              <a:t> </a:t>
            </a:r>
          </a:p>
          <a:p>
            <a:pPr algn="r"/>
            <a:r>
              <a:rPr lang="ar-DZ" sz="1100" dirty="0" smtClean="0"/>
              <a:t>مصادر أخرى دون الإشارة إلى المصدر</a:t>
            </a:r>
            <a:endParaRPr lang="fr-FR" sz="1100" dirty="0" smtClean="0"/>
          </a:p>
        </p:txBody>
      </p:sp>
      <p:sp>
        <p:nvSpPr>
          <p:cNvPr id="13" name="Rectangle 12"/>
          <p:cNvSpPr/>
          <p:nvPr/>
        </p:nvSpPr>
        <p:spPr>
          <a:xfrm>
            <a:off x="6215074" y="3500438"/>
            <a:ext cx="2556000" cy="469359"/>
          </a:xfrm>
          <a:prstGeom prst="rect">
            <a:avLst/>
          </a:prstGeom>
          <a:solidFill>
            <a:schemeClr val="accent6">
              <a:lumMod val="20000"/>
              <a:lumOff val="80000"/>
            </a:schemeClr>
          </a:solidFill>
        </p:spPr>
        <p:txBody>
          <a:bodyPr>
            <a:spAutoFit/>
          </a:bodyPr>
          <a:lstStyle/>
          <a:p>
            <a:pPr algn="r">
              <a:spcAft>
                <a:spcPts val="300"/>
              </a:spcAft>
            </a:pPr>
            <a:r>
              <a:rPr lang="ar-DZ" sz="1100" dirty="0" smtClean="0"/>
              <a:t>تلخيص فكرة المؤلف الأصلية عن طريق </a:t>
            </a:r>
            <a:r>
              <a:rPr lang="ar-DZ" sz="1100" dirty="0" err="1" smtClean="0"/>
              <a:t>التعبيرعنها</a:t>
            </a:r>
            <a:r>
              <a:rPr lang="en-US" sz="1100" dirty="0" smtClean="0"/>
              <a:t> </a:t>
            </a:r>
            <a:r>
              <a:rPr lang="ar-DZ" sz="1100" b="1" i="1" dirty="0" smtClean="0"/>
              <a:t>-</a:t>
            </a:r>
            <a:r>
              <a:rPr lang="ar-DZ" sz="1100" dirty="0" smtClean="0"/>
              <a:t> </a:t>
            </a:r>
          </a:p>
          <a:p>
            <a:pPr algn="r"/>
            <a:r>
              <a:rPr lang="ar-DZ" sz="1100" dirty="0" smtClean="0"/>
              <a:t> بكلماته الخاصة ، مع حذف الإشارة إلى المصدر</a:t>
            </a:r>
            <a:endParaRPr lang="fr-FR" sz="1100" dirty="0"/>
          </a:p>
        </p:txBody>
      </p:sp>
      <p:sp>
        <p:nvSpPr>
          <p:cNvPr id="14" name="Rectangle 13"/>
          <p:cNvSpPr/>
          <p:nvPr/>
        </p:nvSpPr>
        <p:spPr>
          <a:xfrm>
            <a:off x="6572264" y="4071942"/>
            <a:ext cx="2160000" cy="261610"/>
          </a:xfrm>
          <a:prstGeom prst="rect">
            <a:avLst/>
          </a:prstGeom>
          <a:solidFill>
            <a:schemeClr val="accent6">
              <a:lumMod val="20000"/>
              <a:lumOff val="80000"/>
            </a:schemeClr>
          </a:solidFill>
        </p:spPr>
        <p:txBody>
          <a:bodyPr wrap="none">
            <a:spAutoFit/>
          </a:bodyPr>
          <a:lstStyle/>
          <a:p>
            <a:r>
              <a:rPr lang="ar-DZ" sz="1100" dirty="0" smtClean="0"/>
              <a:t>ترجمة نص جزئيًا أو كليًا دون ذكر مصدره</a:t>
            </a:r>
            <a:r>
              <a:rPr lang="en-US" sz="1100" dirty="0" smtClean="0"/>
              <a:t> </a:t>
            </a:r>
            <a:r>
              <a:rPr lang="ar-DZ" sz="1100" b="1" i="1" dirty="0" smtClean="0"/>
              <a:t>-</a:t>
            </a:r>
            <a:r>
              <a:rPr lang="ar-DZ" sz="1100" dirty="0" smtClean="0"/>
              <a:t> </a:t>
            </a:r>
            <a:endParaRPr lang="fr-FR" sz="1100" dirty="0"/>
          </a:p>
        </p:txBody>
      </p:sp>
      <p:sp>
        <p:nvSpPr>
          <p:cNvPr id="15" name="Rectangle avec flèche vers le bas 14"/>
          <p:cNvSpPr/>
          <p:nvPr/>
        </p:nvSpPr>
        <p:spPr>
          <a:xfrm>
            <a:off x="6544897" y="1643050"/>
            <a:ext cx="1813317" cy="396000"/>
          </a:xfrm>
          <a:prstGeom prst="downArrowCallout">
            <a:avLst/>
          </a:prstGeom>
          <a:solidFill>
            <a:schemeClr val="accent6">
              <a:lumMod val="40000"/>
              <a:lumOff val="60000"/>
            </a:schemeClr>
          </a:solidFill>
          <a:ln w="3175">
            <a:solidFill>
              <a:schemeClr val="tx1"/>
            </a:solidFill>
          </a:ln>
        </p:spPr>
        <p:txBody>
          <a:bodyPr wrap="none">
            <a:spAutoFit/>
          </a:bodyPr>
          <a:lstStyle/>
          <a:p>
            <a:r>
              <a:rPr lang="ar-DZ" sz="1200" b="1" dirty="0" smtClean="0"/>
              <a:t>تعتبر كسرقة علمية الأفعال التالية</a:t>
            </a:r>
            <a:endParaRPr lang="fr-FR" sz="1200" b="1" dirty="0"/>
          </a:p>
        </p:txBody>
      </p:sp>
      <p:cxnSp>
        <p:nvCxnSpPr>
          <p:cNvPr id="17" name="Connecteur droit 16"/>
          <p:cNvCxnSpPr/>
          <p:nvPr/>
        </p:nvCxnSpPr>
        <p:spPr>
          <a:xfrm rot="5400000">
            <a:off x="4036215" y="3178173"/>
            <a:ext cx="3071834"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16528" y="214290"/>
            <a:ext cx="7956000" cy="288000"/>
          </a:xfrm>
          <a:prstGeom prst="rect">
            <a:avLst/>
          </a:prstGeom>
          <a:solidFill>
            <a:schemeClr val="accent3">
              <a:lumMod val="20000"/>
              <a:lumOff val="80000"/>
            </a:schemeClr>
          </a:solidFill>
        </p:spPr>
        <p:txBody>
          <a:bodyPr wrap="square">
            <a:spAutoFit/>
          </a:bodyPr>
          <a:lstStyle/>
          <a:p>
            <a:pPr algn="ctr">
              <a:spcAft>
                <a:spcPts val="1200"/>
              </a:spcAft>
            </a:pPr>
            <a:r>
              <a:rPr lang="fr-FR" sz="1300" b="1" dirty="0" smtClean="0">
                <a:ea typeface="Times New Roman" pitchFamily="18" charset="0"/>
                <a:cs typeface="Times New Roman" pitchFamily="18" charset="0"/>
              </a:rPr>
              <a:t>CHAP. II :</a:t>
            </a:r>
            <a:r>
              <a:rPr lang="fr-FR" sz="1300" dirty="0" smtClean="0">
                <a:ea typeface="Times New Roman" pitchFamily="18" charset="0"/>
                <a:cs typeface="Arial" pitchFamily="34" charset="0"/>
              </a:rPr>
              <a:t> </a:t>
            </a:r>
            <a:r>
              <a:rPr lang="fr-FR" sz="1300" b="1" dirty="0" smtClean="0">
                <a:ea typeface="Times New Roman" pitchFamily="18" charset="0"/>
                <a:cs typeface="Times New Roman" pitchFamily="18" charset="0"/>
              </a:rPr>
              <a:t>RAPPEL SUR LA CHARTE DE DÉONTOLOGIE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ET D’ÉTHIQUE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UNIVERSITAIRES</a:t>
            </a:r>
          </a:p>
          <a:p>
            <a:pPr lvl="0" algn="ctr" eaLnBrk="0" fontAlgn="base" hangingPunct="0">
              <a:spcBef>
                <a:spcPct val="0"/>
              </a:spcBef>
              <a:spcAft>
                <a:spcPts val="600"/>
              </a:spcAft>
            </a:pPr>
            <a:endParaRPr lang="fr-FR" sz="1400" b="1" dirty="0" smtClean="0">
              <a:ea typeface="Times New Roman" pitchFamily="18" charset="0"/>
              <a:cs typeface="Times New Roman" pitchFamily="18" charset="0"/>
            </a:endParaRPr>
          </a:p>
        </p:txBody>
      </p:sp>
      <p:sp>
        <p:nvSpPr>
          <p:cNvPr id="19" name="Rectangle 2"/>
          <p:cNvSpPr>
            <a:spLocks noChangeArrowheads="1"/>
          </p:cNvSpPr>
          <p:nvPr/>
        </p:nvSpPr>
        <p:spPr bwMode="auto">
          <a:xfrm>
            <a:off x="214282" y="642918"/>
            <a:ext cx="3708000" cy="2616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defRPr/>
            </a:pPr>
            <a:r>
              <a:rPr lang="fr-FR" sz="1100" b="1" dirty="0" smtClean="0"/>
              <a:t>II.4.  RECHERCHE INTEGRE ET RESPONSABLE</a:t>
            </a:r>
            <a:endParaRPr lang="fr-FR" sz="1100" dirty="0" smtClean="0"/>
          </a:p>
        </p:txBody>
      </p:sp>
      <p:sp>
        <p:nvSpPr>
          <p:cNvPr id="20" name="Rectangle 19"/>
          <p:cNvSpPr/>
          <p:nvPr/>
        </p:nvSpPr>
        <p:spPr>
          <a:xfrm>
            <a:off x="8286776" y="1033860"/>
            <a:ext cx="562975" cy="252000"/>
          </a:xfrm>
          <a:prstGeom prst="rect">
            <a:avLst/>
          </a:prstGeom>
          <a:solidFill>
            <a:schemeClr val="accent6">
              <a:lumMod val="20000"/>
              <a:lumOff val="80000"/>
            </a:schemeClr>
          </a:solidFill>
        </p:spPr>
        <p:txBody>
          <a:bodyPr wrap="none">
            <a:spAutoFit/>
          </a:bodyPr>
          <a:lstStyle/>
          <a:p>
            <a:r>
              <a:rPr lang="ar-DZ" sz="1200" b="1" dirty="0" smtClean="0">
                <a:solidFill>
                  <a:srgbClr val="FF0000"/>
                </a:solidFill>
              </a:rPr>
              <a:t>الانتحال</a:t>
            </a:r>
            <a:endParaRPr lang="fr-FR" sz="1200" dirty="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45</a:t>
            </a:fld>
            <a:endParaRPr lang="fr-FR"/>
          </a:p>
        </p:txBody>
      </p:sp>
      <p:sp>
        <p:nvSpPr>
          <p:cNvPr id="6" name="Rectangle 5"/>
          <p:cNvSpPr/>
          <p:nvPr/>
        </p:nvSpPr>
        <p:spPr>
          <a:xfrm>
            <a:off x="180000" y="1071546"/>
            <a:ext cx="2664000" cy="276999"/>
          </a:xfrm>
          <a:prstGeom prst="rect">
            <a:avLst/>
          </a:prstGeom>
          <a:solidFill>
            <a:schemeClr val="accent3">
              <a:lumMod val="20000"/>
              <a:lumOff val="80000"/>
            </a:schemeClr>
          </a:solidFill>
          <a:ln>
            <a:solidFill>
              <a:schemeClr val="bg1"/>
            </a:solidFill>
          </a:ln>
        </p:spPr>
        <p:txBody>
          <a:bodyPr wrap="square">
            <a:spAutoFit/>
          </a:bodyPr>
          <a:lstStyle/>
          <a:p>
            <a:r>
              <a:rPr lang="fr-FR" sz="1200" b="1" dirty="0" smtClean="0">
                <a:solidFill>
                  <a:srgbClr val="FF0000"/>
                </a:solidFill>
              </a:rPr>
              <a:t>II.</a:t>
            </a:r>
            <a:r>
              <a:rPr lang="ar-DZ" sz="1200" b="1" dirty="0" smtClean="0">
                <a:solidFill>
                  <a:srgbClr val="FF0000"/>
                </a:solidFill>
              </a:rPr>
              <a:t>4</a:t>
            </a:r>
            <a:r>
              <a:rPr lang="fr-FR" sz="1200" b="1" dirty="0" smtClean="0">
                <a:solidFill>
                  <a:srgbClr val="FF0000"/>
                </a:solidFill>
              </a:rPr>
              <a:t>.4. Conséquences du  plagiat </a:t>
            </a:r>
            <a:endParaRPr lang="fr-FR" sz="1200" dirty="0" smtClean="0">
              <a:solidFill>
                <a:srgbClr val="FF0000"/>
              </a:solidFill>
            </a:endParaRPr>
          </a:p>
        </p:txBody>
      </p:sp>
      <p:sp>
        <p:nvSpPr>
          <p:cNvPr id="7" name="Rectangle à coins arrondis 6"/>
          <p:cNvSpPr/>
          <p:nvPr/>
        </p:nvSpPr>
        <p:spPr>
          <a:xfrm>
            <a:off x="357158" y="1817430"/>
            <a:ext cx="4140000" cy="540000"/>
          </a:xfrm>
          <a:prstGeom prst="roundRect">
            <a:avLst/>
          </a:prstGeom>
          <a:solidFill>
            <a:schemeClr val="accent3">
              <a:lumMod val="60000"/>
              <a:lumOff val="40000"/>
            </a:schemeClr>
          </a:solidFill>
          <a:ln>
            <a:solidFill>
              <a:schemeClr val="bg1"/>
            </a:solidFill>
          </a:ln>
        </p:spPr>
        <p:txBody>
          <a:bodyPr wrap="square">
            <a:spAutoFit/>
          </a:bodyPr>
          <a:lstStyle/>
          <a:p>
            <a:pPr algn="ctr">
              <a:spcAft>
                <a:spcPts val="300"/>
              </a:spcAft>
            </a:pPr>
            <a:r>
              <a:rPr lang="fr-FR" sz="1200" dirty="0" smtClean="0"/>
              <a:t>Le plagiat universitaire est particulièrement grave, car il</a:t>
            </a:r>
          </a:p>
          <a:p>
            <a:pPr algn="ctr">
              <a:spcAft>
                <a:spcPts val="300"/>
              </a:spcAft>
            </a:pPr>
            <a:r>
              <a:rPr lang="fr-FR" sz="1200" dirty="0" smtClean="0"/>
              <a:t> touche aux bases essentielles de l'enseignement supérieur</a:t>
            </a:r>
            <a:endParaRPr lang="fr-FR" sz="1200" dirty="0"/>
          </a:p>
        </p:txBody>
      </p:sp>
      <p:sp>
        <p:nvSpPr>
          <p:cNvPr id="8" name="Flèche droite à entaille 7"/>
          <p:cNvSpPr/>
          <p:nvPr/>
        </p:nvSpPr>
        <p:spPr>
          <a:xfrm>
            <a:off x="214282" y="4429132"/>
            <a:ext cx="1188000" cy="550247"/>
          </a:xfrm>
          <a:prstGeom prst="notchedRightArrow">
            <a:avLst/>
          </a:prstGeom>
          <a:solidFill>
            <a:schemeClr val="accent3">
              <a:lumMod val="60000"/>
              <a:lumOff val="40000"/>
            </a:schemeClr>
          </a:solidFill>
          <a:ln w="3175">
            <a:solidFill>
              <a:schemeClr val="tx1"/>
            </a:solidFill>
          </a:ln>
        </p:spPr>
        <p:txBody>
          <a:bodyPr wrap="none">
            <a:spAutoFit/>
          </a:bodyPr>
          <a:lstStyle/>
          <a:p>
            <a:r>
              <a:rPr lang="fr-FR" sz="1200" b="1" dirty="0" smtClean="0">
                <a:solidFill>
                  <a:srgbClr val="FF0000"/>
                </a:solidFill>
              </a:rPr>
              <a:t>Le plagiat </a:t>
            </a:r>
            <a:endParaRPr lang="fr-FR" sz="1200" b="1" dirty="0">
              <a:solidFill>
                <a:srgbClr val="FF0000"/>
              </a:solidFill>
            </a:endParaRPr>
          </a:p>
        </p:txBody>
      </p:sp>
      <p:sp>
        <p:nvSpPr>
          <p:cNvPr id="10" name="Rectangle 9"/>
          <p:cNvSpPr/>
          <p:nvPr/>
        </p:nvSpPr>
        <p:spPr>
          <a:xfrm>
            <a:off x="1681884" y="3000301"/>
            <a:ext cx="4176000" cy="500137"/>
          </a:xfrm>
          <a:prstGeom prst="rect">
            <a:avLst/>
          </a:prstGeom>
          <a:solidFill>
            <a:schemeClr val="accent3">
              <a:lumMod val="20000"/>
              <a:lumOff val="80000"/>
            </a:schemeClr>
          </a:solidFill>
        </p:spPr>
        <p:txBody>
          <a:bodyPr wrap="square">
            <a:spAutoFit/>
          </a:bodyPr>
          <a:lstStyle/>
          <a:p>
            <a:pPr lvl="0" algn="just">
              <a:spcAft>
                <a:spcPts val="300"/>
              </a:spcAft>
              <a:buFont typeface="Wingdings" pitchFamily="2" charset="2"/>
              <a:buChar char="v"/>
            </a:pPr>
            <a:r>
              <a:rPr lang="fr-FR" sz="1300" b="1" dirty="0" smtClean="0"/>
              <a:t>  </a:t>
            </a:r>
            <a:r>
              <a:rPr lang="fr-FR" sz="1100" dirty="0" smtClean="0"/>
              <a:t>Va à l’encontre des principes de l’éthique</a:t>
            </a:r>
            <a:r>
              <a:rPr lang="en-US" sz="1100" dirty="0" smtClean="0"/>
              <a:t> </a:t>
            </a:r>
            <a:r>
              <a:rPr lang="fr-FR" sz="1100" dirty="0" smtClean="0"/>
              <a:t>et de la déontologie</a:t>
            </a:r>
          </a:p>
          <a:p>
            <a:pPr lvl="0" algn="just">
              <a:spcAft>
                <a:spcPts val="300"/>
              </a:spcAft>
            </a:pPr>
            <a:r>
              <a:rPr lang="fr-FR" sz="1100" dirty="0" smtClean="0"/>
              <a:t>       universitaire entravant ainsi le chemin de la recherche  </a:t>
            </a:r>
          </a:p>
        </p:txBody>
      </p:sp>
      <p:sp>
        <p:nvSpPr>
          <p:cNvPr id="11" name="Rectangle 10"/>
          <p:cNvSpPr/>
          <p:nvPr/>
        </p:nvSpPr>
        <p:spPr>
          <a:xfrm>
            <a:off x="1714480" y="3855380"/>
            <a:ext cx="4356000" cy="288000"/>
          </a:xfrm>
          <a:prstGeom prst="rect">
            <a:avLst/>
          </a:prstGeom>
          <a:solidFill>
            <a:schemeClr val="accent3">
              <a:lumMod val="20000"/>
              <a:lumOff val="80000"/>
            </a:schemeClr>
          </a:solidFill>
        </p:spPr>
        <p:txBody>
          <a:bodyPr wrap="square">
            <a:spAutoFit/>
          </a:bodyPr>
          <a:lstStyle/>
          <a:p>
            <a:pPr lvl="0">
              <a:buFont typeface="Wingdings" pitchFamily="2" charset="2"/>
              <a:buChar char="v"/>
            </a:pPr>
            <a:r>
              <a:rPr lang="fr-FR" sz="1300" b="1" dirty="0" smtClean="0"/>
              <a:t>  </a:t>
            </a:r>
            <a:r>
              <a:rPr lang="fr-FR" sz="1100" dirty="0" smtClean="0"/>
              <a:t>Banalise la propriété intellectuelle et tue la création scientifique</a:t>
            </a:r>
          </a:p>
        </p:txBody>
      </p:sp>
      <p:sp>
        <p:nvSpPr>
          <p:cNvPr id="12" name="Rectangle 11"/>
          <p:cNvSpPr/>
          <p:nvPr/>
        </p:nvSpPr>
        <p:spPr>
          <a:xfrm>
            <a:off x="1714480" y="4500570"/>
            <a:ext cx="4104000" cy="500137"/>
          </a:xfrm>
          <a:prstGeom prst="rect">
            <a:avLst/>
          </a:prstGeom>
          <a:solidFill>
            <a:schemeClr val="accent3">
              <a:lumMod val="20000"/>
              <a:lumOff val="80000"/>
            </a:schemeClr>
          </a:solidFill>
        </p:spPr>
        <p:txBody>
          <a:bodyPr wrap="square">
            <a:spAutoFit/>
          </a:bodyPr>
          <a:lstStyle/>
          <a:p>
            <a:pPr lvl="0">
              <a:spcAft>
                <a:spcPts val="300"/>
              </a:spcAft>
              <a:buFont typeface="Wingdings" pitchFamily="2" charset="2"/>
              <a:buChar char="v"/>
            </a:pPr>
            <a:r>
              <a:rPr lang="fr-FR" sz="1300" b="1" dirty="0" smtClean="0"/>
              <a:t>  </a:t>
            </a:r>
            <a:r>
              <a:rPr lang="fr-FR" sz="1100" dirty="0" smtClean="0"/>
              <a:t>Va à l’encontre de la pédagogie et détruit ainsi la relation de</a:t>
            </a:r>
          </a:p>
          <a:p>
            <a:pPr lvl="0">
              <a:spcAft>
                <a:spcPts val="300"/>
              </a:spcAft>
            </a:pPr>
            <a:r>
              <a:rPr lang="fr-FR" sz="1100" dirty="0" smtClean="0"/>
              <a:t>       confiance enseignants-étudiants</a:t>
            </a:r>
          </a:p>
        </p:txBody>
      </p:sp>
      <p:sp>
        <p:nvSpPr>
          <p:cNvPr id="14" name="Rectangle 13"/>
          <p:cNvSpPr/>
          <p:nvPr/>
        </p:nvSpPr>
        <p:spPr>
          <a:xfrm>
            <a:off x="1714480" y="5351190"/>
            <a:ext cx="2419252" cy="292388"/>
          </a:xfrm>
          <a:prstGeom prst="rect">
            <a:avLst/>
          </a:prstGeom>
          <a:solidFill>
            <a:schemeClr val="accent3">
              <a:lumMod val="20000"/>
              <a:lumOff val="80000"/>
            </a:schemeClr>
          </a:solidFill>
        </p:spPr>
        <p:txBody>
          <a:bodyPr wrap="none">
            <a:spAutoFit/>
          </a:bodyPr>
          <a:lstStyle/>
          <a:p>
            <a:pPr>
              <a:buFont typeface="Wingdings" pitchFamily="2" charset="2"/>
              <a:buChar char="v"/>
            </a:pPr>
            <a:r>
              <a:rPr lang="fr-FR" sz="1300" b="1" dirty="0" smtClean="0"/>
              <a:t>  </a:t>
            </a:r>
            <a:r>
              <a:rPr lang="fr-FR" sz="1100" dirty="0" smtClean="0"/>
              <a:t>Pénalise les personnes honnêtes</a:t>
            </a:r>
          </a:p>
        </p:txBody>
      </p:sp>
      <p:sp>
        <p:nvSpPr>
          <p:cNvPr id="17" name="Rectangle 16"/>
          <p:cNvSpPr/>
          <p:nvPr/>
        </p:nvSpPr>
        <p:spPr>
          <a:xfrm>
            <a:off x="142844" y="6286520"/>
            <a:ext cx="8820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194" name="Picture 2" descr="Répertoire des outils anti plagiat - Prévention et détection - Thot Cursus"/>
          <p:cNvPicPr>
            <a:picLocks noChangeAspect="1" noChangeArrowheads="1"/>
          </p:cNvPicPr>
          <p:nvPr/>
        </p:nvPicPr>
        <p:blipFill>
          <a:blip r:embed="rId3" cstate="print"/>
          <a:srcRect/>
          <a:stretch>
            <a:fillRect/>
          </a:stretch>
        </p:blipFill>
        <p:spPr bwMode="auto">
          <a:xfrm>
            <a:off x="4714876" y="1663434"/>
            <a:ext cx="1643074" cy="836872"/>
          </a:xfrm>
          <a:prstGeom prst="rect">
            <a:avLst/>
          </a:prstGeom>
          <a:noFill/>
        </p:spPr>
      </p:pic>
      <p:sp>
        <p:nvSpPr>
          <p:cNvPr id="13" name="Rectangle 12"/>
          <p:cNvSpPr/>
          <p:nvPr/>
        </p:nvSpPr>
        <p:spPr>
          <a:xfrm>
            <a:off x="1714480" y="5961396"/>
            <a:ext cx="3096000" cy="468000"/>
          </a:xfrm>
          <a:prstGeom prst="rect">
            <a:avLst/>
          </a:prstGeom>
          <a:solidFill>
            <a:schemeClr val="accent3">
              <a:lumMod val="20000"/>
              <a:lumOff val="80000"/>
            </a:schemeClr>
          </a:solidFill>
        </p:spPr>
        <p:txBody>
          <a:bodyPr wrap="square">
            <a:spAutoFit/>
          </a:bodyPr>
          <a:lstStyle/>
          <a:p>
            <a:pPr lvl="0">
              <a:buFont typeface="Wingdings" pitchFamily="2" charset="2"/>
              <a:buChar char="v"/>
            </a:pPr>
            <a:r>
              <a:rPr lang="fr-FR" sz="1300" b="1" dirty="0" smtClean="0"/>
              <a:t>  </a:t>
            </a:r>
            <a:r>
              <a:rPr lang="fr-FR" sz="1100" dirty="0" smtClean="0"/>
              <a:t>Peut nuire à la réputation d’une institution</a:t>
            </a:r>
            <a:endParaRPr lang="ar-DZ" sz="1100" dirty="0" smtClean="0"/>
          </a:p>
          <a:p>
            <a:pPr lvl="0"/>
            <a:r>
              <a:rPr lang="ar-DZ" sz="1100" dirty="0" smtClean="0"/>
              <a:t>      </a:t>
            </a:r>
            <a:r>
              <a:rPr lang="fr-FR" sz="1100" dirty="0" smtClean="0"/>
              <a:t>(université, institut, école,…) </a:t>
            </a:r>
          </a:p>
        </p:txBody>
      </p:sp>
      <p:sp>
        <p:nvSpPr>
          <p:cNvPr id="18" name="Rectangle à coins arrondis 17"/>
          <p:cNvSpPr/>
          <p:nvPr/>
        </p:nvSpPr>
        <p:spPr>
          <a:xfrm>
            <a:off x="6518842" y="1781992"/>
            <a:ext cx="2268000" cy="504000"/>
          </a:xfrm>
          <a:prstGeom prst="roundRect">
            <a:avLst/>
          </a:prstGeom>
          <a:solidFill>
            <a:schemeClr val="accent6">
              <a:lumMod val="60000"/>
              <a:lumOff val="40000"/>
            </a:schemeClr>
          </a:solidFill>
        </p:spPr>
        <p:txBody>
          <a:bodyPr wrap="square">
            <a:spAutoFit/>
          </a:bodyPr>
          <a:lstStyle/>
          <a:p>
            <a:pPr algn="ctr">
              <a:spcAft>
                <a:spcPts val="300"/>
              </a:spcAft>
            </a:pPr>
            <a:r>
              <a:rPr lang="ar-DZ" sz="1200" dirty="0" smtClean="0"/>
              <a:t>الانتحال الأكاديمي خطير بشكل خاص لأنه</a:t>
            </a:r>
          </a:p>
          <a:p>
            <a:pPr algn="ctr"/>
            <a:r>
              <a:rPr lang="ar-DZ" sz="1200" dirty="0" smtClean="0"/>
              <a:t>يؤثر على الأسس الأساسية للتعليم العالي</a:t>
            </a:r>
            <a:endParaRPr lang="fr-FR" sz="1200" dirty="0"/>
          </a:p>
        </p:txBody>
      </p:sp>
      <p:sp>
        <p:nvSpPr>
          <p:cNvPr id="15" name="Accolade ouvrante 14"/>
          <p:cNvSpPr/>
          <p:nvPr/>
        </p:nvSpPr>
        <p:spPr>
          <a:xfrm>
            <a:off x="1500166" y="2935148"/>
            <a:ext cx="180000" cy="35280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Rectangle 18"/>
          <p:cNvSpPr/>
          <p:nvPr/>
        </p:nvSpPr>
        <p:spPr>
          <a:xfrm>
            <a:off x="6842280" y="2998113"/>
            <a:ext cx="2016000" cy="469359"/>
          </a:xfrm>
          <a:prstGeom prst="rect">
            <a:avLst/>
          </a:prstGeom>
          <a:solidFill>
            <a:schemeClr val="accent6">
              <a:lumMod val="20000"/>
              <a:lumOff val="80000"/>
            </a:schemeClr>
          </a:solidFill>
        </p:spPr>
        <p:txBody>
          <a:bodyPr>
            <a:spAutoFit/>
          </a:bodyPr>
          <a:lstStyle/>
          <a:p>
            <a:pPr algn="ctr">
              <a:spcAft>
                <a:spcPts val="300"/>
              </a:spcAft>
            </a:pPr>
            <a:r>
              <a:rPr lang="ar-DZ" sz="1100" dirty="0" smtClean="0"/>
              <a:t>يتعارض مع مبادئ الأخلاق وعلم الأخلاق </a:t>
            </a:r>
          </a:p>
          <a:p>
            <a:pPr algn="ctr"/>
            <a:r>
              <a:rPr lang="ar-DZ" sz="1100" dirty="0" smtClean="0"/>
              <a:t>الأكاديمي ، مما يعيق مسار البحث</a:t>
            </a:r>
            <a:endParaRPr lang="fr-FR" sz="1100" dirty="0"/>
          </a:p>
        </p:txBody>
      </p:sp>
      <p:sp>
        <p:nvSpPr>
          <p:cNvPr id="20" name="Rectangle 19"/>
          <p:cNvSpPr/>
          <p:nvPr/>
        </p:nvSpPr>
        <p:spPr>
          <a:xfrm>
            <a:off x="6770280" y="3857628"/>
            <a:ext cx="2088000" cy="261610"/>
          </a:xfrm>
          <a:prstGeom prst="rect">
            <a:avLst/>
          </a:prstGeom>
          <a:solidFill>
            <a:schemeClr val="accent6">
              <a:lumMod val="20000"/>
              <a:lumOff val="80000"/>
            </a:schemeClr>
          </a:solidFill>
        </p:spPr>
        <p:txBody>
          <a:bodyPr wrap="none">
            <a:spAutoFit/>
          </a:bodyPr>
          <a:lstStyle/>
          <a:p>
            <a:r>
              <a:rPr lang="ar-DZ" sz="1100" dirty="0" smtClean="0"/>
              <a:t>يقلل من الملكية الفكرية ويقتل الإبداع العلمي</a:t>
            </a:r>
            <a:endParaRPr lang="fr-FR" sz="1100" dirty="0"/>
          </a:p>
        </p:txBody>
      </p:sp>
      <p:sp>
        <p:nvSpPr>
          <p:cNvPr id="21" name="Rectangle 20"/>
          <p:cNvSpPr/>
          <p:nvPr/>
        </p:nvSpPr>
        <p:spPr>
          <a:xfrm>
            <a:off x="6842280" y="4533198"/>
            <a:ext cx="2052000" cy="469359"/>
          </a:xfrm>
          <a:prstGeom prst="rect">
            <a:avLst/>
          </a:prstGeom>
          <a:solidFill>
            <a:schemeClr val="accent6">
              <a:lumMod val="20000"/>
              <a:lumOff val="80000"/>
            </a:schemeClr>
          </a:solidFill>
        </p:spPr>
        <p:txBody>
          <a:bodyPr>
            <a:spAutoFit/>
          </a:bodyPr>
          <a:lstStyle/>
          <a:p>
            <a:pPr algn="ctr">
              <a:spcAft>
                <a:spcPts val="300"/>
              </a:spcAft>
            </a:pPr>
            <a:r>
              <a:rPr lang="ar-DZ" sz="1100" dirty="0" smtClean="0"/>
              <a:t>يتعارض مع أصول التدريس وبالتالي</a:t>
            </a:r>
            <a:r>
              <a:rPr lang="ar-DZ" sz="1100" b="1" dirty="0" smtClean="0"/>
              <a:t> </a:t>
            </a:r>
            <a:r>
              <a:rPr lang="ar-DZ" sz="1100" dirty="0" smtClean="0"/>
              <a:t>يدمر </a:t>
            </a:r>
          </a:p>
          <a:p>
            <a:pPr algn="ctr"/>
            <a:r>
              <a:rPr lang="ar-DZ" sz="1100" dirty="0" smtClean="0"/>
              <a:t>علاقة الثقة بين الأستاذ والطالب</a:t>
            </a:r>
            <a:endParaRPr lang="fr-FR" sz="1100" dirty="0"/>
          </a:p>
        </p:txBody>
      </p:sp>
      <p:sp>
        <p:nvSpPr>
          <p:cNvPr id="22" name="Rectangle 21"/>
          <p:cNvSpPr/>
          <p:nvPr/>
        </p:nvSpPr>
        <p:spPr>
          <a:xfrm>
            <a:off x="8001024" y="5381968"/>
            <a:ext cx="832279" cy="261610"/>
          </a:xfrm>
          <a:prstGeom prst="rect">
            <a:avLst/>
          </a:prstGeom>
          <a:solidFill>
            <a:schemeClr val="accent6">
              <a:lumMod val="20000"/>
              <a:lumOff val="80000"/>
            </a:schemeClr>
          </a:solidFill>
        </p:spPr>
        <p:txBody>
          <a:bodyPr wrap="none">
            <a:spAutoFit/>
          </a:bodyPr>
          <a:lstStyle/>
          <a:p>
            <a:r>
              <a:rPr lang="ar-DZ" sz="1100" dirty="0" smtClean="0"/>
              <a:t>يعاقب الشرفاء</a:t>
            </a:r>
            <a:endParaRPr lang="fr-FR" sz="1100" dirty="0"/>
          </a:p>
        </p:txBody>
      </p:sp>
      <p:sp>
        <p:nvSpPr>
          <p:cNvPr id="23" name="Rectangle 22"/>
          <p:cNvSpPr/>
          <p:nvPr/>
        </p:nvSpPr>
        <p:spPr>
          <a:xfrm>
            <a:off x="6050280" y="6034520"/>
            <a:ext cx="2808000" cy="261610"/>
          </a:xfrm>
          <a:prstGeom prst="rect">
            <a:avLst/>
          </a:prstGeom>
          <a:solidFill>
            <a:schemeClr val="accent6">
              <a:lumMod val="20000"/>
              <a:lumOff val="80000"/>
            </a:schemeClr>
          </a:solidFill>
        </p:spPr>
        <p:txBody>
          <a:bodyPr wrap="none">
            <a:spAutoFit/>
          </a:bodyPr>
          <a:lstStyle/>
          <a:p>
            <a:r>
              <a:rPr lang="ar-DZ" sz="1100" dirty="0" smtClean="0"/>
              <a:t>يمكن أن يضر بسمعة مؤسسة (جامعة ، معهد ، مدرسة ، </a:t>
            </a:r>
            <a:r>
              <a:rPr lang="ar-DZ" sz="1100" dirty="0" err="1" smtClean="0"/>
              <a:t>إلخ</a:t>
            </a:r>
            <a:r>
              <a:rPr lang="ar-DZ" sz="1100" dirty="0" smtClean="0"/>
              <a:t>)</a:t>
            </a:r>
            <a:endParaRPr lang="fr-FR" sz="1100" dirty="0"/>
          </a:p>
        </p:txBody>
      </p:sp>
      <p:sp>
        <p:nvSpPr>
          <p:cNvPr id="24" name="Rectangle 23"/>
          <p:cNvSpPr/>
          <p:nvPr/>
        </p:nvSpPr>
        <p:spPr>
          <a:xfrm>
            <a:off x="616528" y="214290"/>
            <a:ext cx="7956000" cy="288000"/>
          </a:xfrm>
          <a:prstGeom prst="rect">
            <a:avLst/>
          </a:prstGeom>
          <a:solidFill>
            <a:schemeClr val="accent3">
              <a:lumMod val="20000"/>
              <a:lumOff val="80000"/>
            </a:schemeClr>
          </a:solidFill>
        </p:spPr>
        <p:txBody>
          <a:bodyPr wrap="square">
            <a:spAutoFit/>
          </a:bodyPr>
          <a:lstStyle/>
          <a:p>
            <a:pPr algn="ctr">
              <a:spcAft>
                <a:spcPts val="1200"/>
              </a:spcAft>
            </a:pPr>
            <a:r>
              <a:rPr lang="fr-FR" sz="1300" b="1" dirty="0" smtClean="0">
                <a:ea typeface="Times New Roman" pitchFamily="18" charset="0"/>
                <a:cs typeface="Times New Roman" pitchFamily="18" charset="0"/>
              </a:rPr>
              <a:t>CHAP. II :</a:t>
            </a:r>
            <a:r>
              <a:rPr lang="fr-FR" sz="1300" dirty="0" smtClean="0">
                <a:ea typeface="Times New Roman" pitchFamily="18" charset="0"/>
                <a:cs typeface="Arial" pitchFamily="34" charset="0"/>
              </a:rPr>
              <a:t> </a:t>
            </a:r>
            <a:r>
              <a:rPr lang="fr-FR" sz="1300" b="1" dirty="0" smtClean="0">
                <a:ea typeface="Times New Roman" pitchFamily="18" charset="0"/>
                <a:cs typeface="Times New Roman" pitchFamily="18" charset="0"/>
              </a:rPr>
              <a:t>RAPPEL SUR LA CHARTE DE DÉONTOLOGIE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ET D’ÉTHIQUE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UNIVERSITAIRES</a:t>
            </a:r>
          </a:p>
          <a:p>
            <a:pPr lvl="0" algn="ctr" eaLnBrk="0" fontAlgn="base" hangingPunct="0">
              <a:spcBef>
                <a:spcPct val="0"/>
              </a:spcBef>
              <a:spcAft>
                <a:spcPts val="600"/>
              </a:spcAft>
            </a:pPr>
            <a:endParaRPr lang="fr-FR" sz="1400" b="1" dirty="0" smtClean="0">
              <a:ea typeface="Times New Roman" pitchFamily="18" charset="0"/>
              <a:cs typeface="Times New Roman" pitchFamily="18" charset="0"/>
            </a:endParaRPr>
          </a:p>
        </p:txBody>
      </p:sp>
      <p:sp>
        <p:nvSpPr>
          <p:cNvPr id="25" name="Rectangle 2"/>
          <p:cNvSpPr>
            <a:spLocks noChangeArrowheads="1"/>
          </p:cNvSpPr>
          <p:nvPr/>
        </p:nvSpPr>
        <p:spPr bwMode="auto">
          <a:xfrm>
            <a:off x="214282" y="642918"/>
            <a:ext cx="3708000" cy="2616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defRPr/>
            </a:pPr>
            <a:r>
              <a:rPr lang="fr-FR" sz="1100" b="1" dirty="0" smtClean="0"/>
              <a:t>II.4.  RECHERCHE INTEGRE ET RESPONSABLE</a:t>
            </a:r>
            <a:endParaRPr lang="fr-FR" sz="1100" dirty="0" smtClean="0"/>
          </a:p>
        </p:txBody>
      </p:sp>
      <p:sp>
        <p:nvSpPr>
          <p:cNvPr id="26" name="Rectangle 25"/>
          <p:cNvSpPr/>
          <p:nvPr/>
        </p:nvSpPr>
        <p:spPr>
          <a:xfrm>
            <a:off x="7925011" y="1071546"/>
            <a:ext cx="933269" cy="252000"/>
          </a:xfrm>
          <a:prstGeom prst="rect">
            <a:avLst/>
          </a:prstGeom>
          <a:solidFill>
            <a:schemeClr val="accent6">
              <a:lumMod val="20000"/>
              <a:lumOff val="80000"/>
            </a:schemeClr>
          </a:solidFill>
        </p:spPr>
        <p:txBody>
          <a:bodyPr wrap="none">
            <a:spAutoFit/>
          </a:bodyPr>
          <a:lstStyle/>
          <a:p>
            <a:r>
              <a:rPr lang="ar-DZ" sz="1200" b="1" dirty="0" smtClean="0">
                <a:solidFill>
                  <a:srgbClr val="FF0000"/>
                </a:solidFill>
              </a:rPr>
              <a:t>عواقب الانتحال</a:t>
            </a:r>
            <a:endParaRPr lang="fr-FR" sz="1200" b="1" dirty="0">
              <a:solidFill>
                <a:srgbClr val="FF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46</a:t>
            </a:fld>
            <a:endParaRPr lang="fr-FR"/>
          </a:p>
        </p:txBody>
      </p:sp>
      <p:sp>
        <p:nvSpPr>
          <p:cNvPr id="6" name="Rectangle 5"/>
          <p:cNvSpPr/>
          <p:nvPr/>
        </p:nvSpPr>
        <p:spPr>
          <a:xfrm>
            <a:off x="180000" y="1071546"/>
            <a:ext cx="2916000" cy="276999"/>
          </a:xfrm>
          <a:prstGeom prst="rect">
            <a:avLst/>
          </a:prstGeom>
          <a:solidFill>
            <a:schemeClr val="accent3">
              <a:lumMod val="20000"/>
              <a:lumOff val="80000"/>
            </a:schemeClr>
          </a:solidFill>
          <a:ln>
            <a:solidFill>
              <a:schemeClr val="bg1"/>
            </a:solidFill>
          </a:ln>
        </p:spPr>
        <p:txBody>
          <a:bodyPr wrap="square">
            <a:spAutoFit/>
          </a:bodyPr>
          <a:lstStyle/>
          <a:p>
            <a:r>
              <a:rPr lang="fr-FR" sz="1200" b="1" dirty="0" smtClean="0">
                <a:solidFill>
                  <a:srgbClr val="FF0000"/>
                </a:solidFill>
              </a:rPr>
              <a:t>II.</a:t>
            </a:r>
            <a:r>
              <a:rPr lang="ar-DZ" sz="1200" b="1" dirty="0" smtClean="0">
                <a:solidFill>
                  <a:srgbClr val="FF0000"/>
                </a:solidFill>
              </a:rPr>
              <a:t>4</a:t>
            </a:r>
            <a:r>
              <a:rPr lang="fr-FR" sz="1200" b="1" dirty="0" smtClean="0">
                <a:solidFill>
                  <a:srgbClr val="FF0000"/>
                </a:solidFill>
              </a:rPr>
              <a:t>.5. Sanctions contre le plagiaire </a:t>
            </a:r>
            <a:endParaRPr lang="fr-FR" sz="1200" dirty="0" smtClean="0">
              <a:solidFill>
                <a:srgbClr val="FF0000"/>
              </a:solidFill>
            </a:endParaRPr>
          </a:p>
        </p:txBody>
      </p:sp>
      <p:sp>
        <p:nvSpPr>
          <p:cNvPr id="7" name="Rectangle à coins arrondis 6"/>
          <p:cNvSpPr/>
          <p:nvPr/>
        </p:nvSpPr>
        <p:spPr>
          <a:xfrm>
            <a:off x="609752" y="2128715"/>
            <a:ext cx="4248000" cy="749141"/>
          </a:xfrm>
          <a:prstGeom prst="roundRect">
            <a:avLst/>
          </a:prstGeom>
          <a:solidFill>
            <a:schemeClr val="accent3">
              <a:lumMod val="20000"/>
              <a:lumOff val="80000"/>
            </a:schemeClr>
          </a:solidFill>
          <a:ln>
            <a:solidFill>
              <a:schemeClr val="bg1"/>
            </a:solidFill>
          </a:ln>
        </p:spPr>
        <p:txBody>
          <a:bodyPr wrap="square">
            <a:spAutoFit/>
          </a:bodyPr>
          <a:lstStyle/>
          <a:p>
            <a:pPr algn="ctr">
              <a:spcAft>
                <a:spcPts val="300"/>
              </a:spcAft>
            </a:pPr>
            <a:r>
              <a:rPr lang="fr-FR" sz="1100" dirty="0" smtClean="0"/>
              <a:t>Selon la gravité (étendue et nature du plagiat) du plagiat et selon </a:t>
            </a:r>
            <a:endParaRPr lang="ar-DZ" sz="1100" dirty="0" smtClean="0"/>
          </a:p>
          <a:p>
            <a:pPr algn="ctr">
              <a:spcAft>
                <a:spcPts val="300"/>
              </a:spcAft>
            </a:pPr>
            <a:r>
              <a:rPr lang="fr-FR" sz="1100" dirty="0" smtClean="0"/>
              <a:t>la réglementation de l’institution de la victime, le plagiaire peut</a:t>
            </a:r>
            <a:endParaRPr lang="ar-DZ" sz="1100" dirty="0" smtClean="0"/>
          </a:p>
          <a:p>
            <a:pPr algn="ctr">
              <a:spcAft>
                <a:spcPts val="300"/>
              </a:spcAft>
            </a:pPr>
            <a:r>
              <a:rPr lang="fr-FR" sz="1100" dirty="0" smtClean="0"/>
              <a:t> encourir des sanctions disciplinaires, voire juridiques</a:t>
            </a:r>
            <a:endParaRPr lang="fr-FR" sz="1100" dirty="0"/>
          </a:p>
        </p:txBody>
      </p:sp>
      <p:sp>
        <p:nvSpPr>
          <p:cNvPr id="8" name="Rectangle à coins arrondis 7"/>
          <p:cNvSpPr/>
          <p:nvPr/>
        </p:nvSpPr>
        <p:spPr>
          <a:xfrm>
            <a:off x="857224" y="3590037"/>
            <a:ext cx="3744000" cy="519291"/>
          </a:xfrm>
          <a:prstGeom prst="roundRect">
            <a:avLst/>
          </a:prstGeom>
          <a:solidFill>
            <a:schemeClr val="accent3">
              <a:lumMod val="20000"/>
              <a:lumOff val="80000"/>
            </a:schemeClr>
          </a:solidFill>
          <a:ln>
            <a:solidFill>
              <a:schemeClr val="bg1"/>
            </a:solidFill>
          </a:ln>
        </p:spPr>
        <p:txBody>
          <a:bodyPr wrap="square">
            <a:spAutoFit/>
          </a:bodyPr>
          <a:lstStyle/>
          <a:p>
            <a:pPr algn="ctr">
              <a:spcAft>
                <a:spcPts val="300"/>
              </a:spcAft>
            </a:pPr>
            <a:r>
              <a:rPr lang="fr-FR" sz="1100" dirty="0" smtClean="0"/>
              <a:t>La sanction peut être une annulation d’une thèse, une </a:t>
            </a:r>
          </a:p>
          <a:p>
            <a:pPr algn="ctr">
              <a:spcAft>
                <a:spcPts val="300"/>
              </a:spcAft>
            </a:pPr>
            <a:r>
              <a:rPr lang="fr-FR" sz="1100" dirty="0" smtClean="0"/>
              <a:t>annulation de promotion, une rétractation d’un article,… </a:t>
            </a:r>
          </a:p>
        </p:txBody>
      </p:sp>
      <p:pic>
        <p:nvPicPr>
          <p:cNvPr id="3074" name="Picture 2" descr="Faltas cometidas por empleados y tiempo que tiene empleador para aplicar  sanciones | Actualícese"/>
          <p:cNvPicPr>
            <a:picLocks noChangeAspect="1" noChangeArrowheads="1"/>
          </p:cNvPicPr>
          <p:nvPr/>
        </p:nvPicPr>
        <p:blipFill>
          <a:blip r:embed="rId3"/>
          <a:srcRect/>
          <a:stretch>
            <a:fillRect/>
          </a:stretch>
        </p:blipFill>
        <p:spPr bwMode="auto">
          <a:xfrm>
            <a:off x="5786446" y="4578155"/>
            <a:ext cx="3132000" cy="1708365"/>
          </a:xfrm>
          <a:prstGeom prst="rect">
            <a:avLst/>
          </a:prstGeom>
          <a:noFill/>
        </p:spPr>
      </p:pic>
      <p:pic>
        <p:nvPicPr>
          <p:cNvPr id="3076" name="Picture 4" descr="TERMINACIÓN DE CONTRATO Y SUS CAUSAS: CAUSAS DE TERMINACIÓN DE CONTRATO"/>
          <p:cNvPicPr>
            <a:picLocks noChangeAspect="1" noChangeArrowheads="1"/>
          </p:cNvPicPr>
          <p:nvPr/>
        </p:nvPicPr>
        <p:blipFill>
          <a:blip r:embed="rId4"/>
          <a:srcRect/>
          <a:stretch>
            <a:fillRect/>
          </a:stretch>
        </p:blipFill>
        <p:spPr bwMode="auto">
          <a:xfrm>
            <a:off x="857224" y="4572008"/>
            <a:ext cx="1436268" cy="1584000"/>
          </a:xfrm>
          <a:prstGeom prst="rect">
            <a:avLst/>
          </a:prstGeom>
          <a:noFill/>
        </p:spPr>
      </p:pic>
      <p:pic>
        <p:nvPicPr>
          <p:cNvPr id="3079" name="Picture 7" descr="C:\Users\BENABDELLAH\Desktop\zero-plagiat.png"/>
          <p:cNvPicPr>
            <a:picLocks noChangeAspect="1" noChangeArrowheads="1"/>
          </p:cNvPicPr>
          <p:nvPr/>
        </p:nvPicPr>
        <p:blipFill>
          <a:blip r:embed="rId5"/>
          <a:srcRect/>
          <a:stretch>
            <a:fillRect/>
          </a:stretch>
        </p:blipFill>
        <p:spPr bwMode="auto">
          <a:xfrm>
            <a:off x="3714744" y="4929198"/>
            <a:ext cx="1549536" cy="756000"/>
          </a:xfrm>
          <a:prstGeom prst="rect">
            <a:avLst/>
          </a:prstGeom>
          <a:noFill/>
        </p:spPr>
      </p:pic>
      <p:sp>
        <p:nvSpPr>
          <p:cNvPr id="15" name="Rectangle à coins arrondis 14"/>
          <p:cNvSpPr/>
          <p:nvPr/>
        </p:nvSpPr>
        <p:spPr>
          <a:xfrm>
            <a:off x="6267966" y="2101496"/>
            <a:ext cx="2376000" cy="756000"/>
          </a:xfrm>
          <a:prstGeom prst="roundRect">
            <a:avLst/>
          </a:prstGeom>
          <a:solidFill>
            <a:schemeClr val="accent6">
              <a:lumMod val="20000"/>
              <a:lumOff val="80000"/>
            </a:schemeClr>
          </a:solidFill>
        </p:spPr>
        <p:txBody>
          <a:bodyPr>
            <a:spAutoFit/>
          </a:bodyPr>
          <a:lstStyle/>
          <a:p>
            <a:pPr algn="ctr">
              <a:spcAft>
                <a:spcPts val="300"/>
              </a:spcAft>
            </a:pPr>
            <a:r>
              <a:rPr lang="ar-DZ" sz="1200" dirty="0" smtClean="0"/>
              <a:t>اعتمادًا على خطورة الانتحال (مداه وطبيعته)</a:t>
            </a:r>
          </a:p>
          <a:p>
            <a:pPr algn="ctr">
              <a:spcAft>
                <a:spcPts val="300"/>
              </a:spcAft>
            </a:pPr>
            <a:r>
              <a:rPr lang="ar-DZ" sz="1200" dirty="0" smtClean="0"/>
              <a:t> ووفقًا للوائح مؤسسة الضحية ، قد يتعرض  </a:t>
            </a:r>
          </a:p>
          <a:p>
            <a:pPr algn="ctr"/>
            <a:r>
              <a:rPr lang="ar-DZ" sz="1200" dirty="0" smtClean="0"/>
              <a:t>الانتحال لعقوبات تأديبية أو حتى قانونية</a:t>
            </a:r>
            <a:endParaRPr lang="fr-FR" sz="1200" dirty="0" smtClean="0"/>
          </a:p>
        </p:txBody>
      </p:sp>
      <p:sp>
        <p:nvSpPr>
          <p:cNvPr id="16" name="Rectangle à coins arrondis 15"/>
          <p:cNvSpPr/>
          <p:nvPr/>
        </p:nvSpPr>
        <p:spPr>
          <a:xfrm>
            <a:off x="6448528" y="3531942"/>
            <a:ext cx="2124000" cy="540000"/>
          </a:xfrm>
          <a:prstGeom prst="roundRect">
            <a:avLst/>
          </a:prstGeom>
          <a:solidFill>
            <a:schemeClr val="accent6">
              <a:lumMod val="20000"/>
              <a:lumOff val="80000"/>
            </a:schemeClr>
          </a:solidFill>
        </p:spPr>
        <p:txBody>
          <a:bodyPr wrap="square">
            <a:spAutoFit/>
          </a:bodyPr>
          <a:lstStyle/>
          <a:p>
            <a:pPr algn="ctr">
              <a:spcAft>
                <a:spcPts val="300"/>
              </a:spcAft>
            </a:pPr>
            <a:r>
              <a:rPr lang="ar-DZ" sz="1200" dirty="0" smtClean="0"/>
              <a:t>يمكن أن تكون العقوبة إلغاء أطروحة أو</a:t>
            </a:r>
            <a:endParaRPr lang="fr-FR" sz="1200" dirty="0" smtClean="0"/>
          </a:p>
          <a:p>
            <a:pPr algn="ctr"/>
            <a:r>
              <a:rPr lang="ar-DZ" sz="1200" dirty="0" smtClean="0"/>
              <a:t> إلغاء ترقية </a:t>
            </a:r>
            <a:r>
              <a:rPr lang="ar-DZ" sz="1200" dirty="0" err="1" smtClean="0"/>
              <a:t>أوسحب</a:t>
            </a:r>
            <a:r>
              <a:rPr lang="ar-DZ" sz="1200" dirty="0" smtClean="0"/>
              <a:t> مقال ، ...</a:t>
            </a:r>
            <a:endParaRPr lang="fr-FR" sz="1200" dirty="0" smtClean="0"/>
          </a:p>
        </p:txBody>
      </p:sp>
      <p:sp>
        <p:nvSpPr>
          <p:cNvPr id="17" name="Flèche vers le bas 16"/>
          <p:cNvSpPr/>
          <p:nvPr/>
        </p:nvSpPr>
        <p:spPr>
          <a:xfrm>
            <a:off x="2571736" y="3071810"/>
            <a:ext cx="357190" cy="285752"/>
          </a:xfrm>
          <a:prstGeom prst="downArrow">
            <a:avLst/>
          </a:prstGeom>
          <a:solidFill>
            <a:schemeClr val="accent3">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8" name="Flèche vers le bas 17"/>
          <p:cNvSpPr/>
          <p:nvPr/>
        </p:nvSpPr>
        <p:spPr>
          <a:xfrm>
            <a:off x="7286644" y="3071810"/>
            <a:ext cx="357190" cy="285752"/>
          </a:xfrm>
          <a:prstGeom prst="downArrow">
            <a:avLst/>
          </a:prstGeom>
          <a:solidFill>
            <a:schemeClr val="accent6">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cxnSp>
        <p:nvCxnSpPr>
          <p:cNvPr id="20" name="Connecteur droit 19"/>
          <p:cNvCxnSpPr/>
          <p:nvPr/>
        </p:nvCxnSpPr>
        <p:spPr>
          <a:xfrm rot="16200000" flipH="1">
            <a:off x="4456694" y="3115679"/>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42844" y="6286520"/>
            <a:ext cx="8820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616528" y="214290"/>
            <a:ext cx="7956000" cy="288000"/>
          </a:xfrm>
          <a:prstGeom prst="rect">
            <a:avLst/>
          </a:prstGeom>
          <a:solidFill>
            <a:schemeClr val="accent3">
              <a:lumMod val="20000"/>
              <a:lumOff val="80000"/>
            </a:schemeClr>
          </a:solidFill>
        </p:spPr>
        <p:txBody>
          <a:bodyPr wrap="square">
            <a:spAutoFit/>
          </a:bodyPr>
          <a:lstStyle/>
          <a:p>
            <a:pPr algn="ctr">
              <a:spcAft>
                <a:spcPts val="1200"/>
              </a:spcAft>
            </a:pPr>
            <a:r>
              <a:rPr lang="fr-FR" sz="1300" b="1" dirty="0" smtClean="0">
                <a:ea typeface="Times New Roman" pitchFamily="18" charset="0"/>
                <a:cs typeface="Times New Roman" pitchFamily="18" charset="0"/>
              </a:rPr>
              <a:t>CHAP. II :</a:t>
            </a:r>
            <a:r>
              <a:rPr lang="fr-FR" sz="1300" dirty="0" smtClean="0">
                <a:ea typeface="Times New Roman" pitchFamily="18" charset="0"/>
                <a:cs typeface="Arial" pitchFamily="34" charset="0"/>
              </a:rPr>
              <a:t> </a:t>
            </a:r>
            <a:r>
              <a:rPr lang="fr-FR" sz="1300" b="1" dirty="0" smtClean="0">
                <a:ea typeface="Times New Roman" pitchFamily="18" charset="0"/>
                <a:cs typeface="Times New Roman" pitchFamily="18" charset="0"/>
              </a:rPr>
              <a:t>RAPPEL SUR LA CHARTE DE DÉONTOLOGIE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ET D’ÉTHIQUE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UNIVERSITAIRES</a:t>
            </a:r>
          </a:p>
          <a:p>
            <a:pPr lvl="0" algn="ctr" eaLnBrk="0" fontAlgn="base" hangingPunct="0">
              <a:spcBef>
                <a:spcPct val="0"/>
              </a:spcBef>
              <a:spcAft>
                <a:spcPts val="600"/>
              </a:spcAft>
            </a:pPr>
            <a:endParaRPr lang="fr-FR" sz="1400" b="1" dirty="0" smtClean="0">
              <a:ea typeface="Times New Roman" pitchFamily="18" charset="0"/>
              <a:cs typeface="Times New Roman" pitchFamily="18" charset="0"/>
            </a:endParaRPr>
          </a:p>
        </p:txBody>
      </p:sp>
      <p:sp>
        <p:nvSpPr>
          <p:cNvPr id="22" name="Rectangle 2"/>
          <p:cNvSpPr>
            <a:spLocks noChangeArrowheads="1"/>
          </p:cNvSpPr>
          <p:nvPr/>
        </p:nvSpPr>
        <p:spPr bwMode="auto">
          <a:xfrm>
            <a:off x="214282" y="642918"/>
            <a:ext cx="3708000" cy="2616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defRPr/>
            </a:pPr>
            <a:r>
              <a:rPr lang="fr-FR" sz="1100" b="1" dirty="0" smtClean="0"/>
              <a:t>II.4.  RECHERCHE INTEGRE ET RESPONSABLE</a:t>
            </a:r>
            <a:endParaRPr lang="fr-FR" sz="1100" dirty="0" smtClean="0"/>
          </a:p>
        </p:txBody>
      </p:sp>
      <p:sp>
        <p:nvSpPr>
          <p:cNvPr id="23" name="Rectangle 22"/>
          <p:cNvSpPr/>
          <p:nvPr/>
        </p:nvSpPr>
        <p:spPr>
          <a:xfrm>
            <a:off x="7666928" y="1071546"/>
            <a:ext cx="1191352" cy="252000"/>
          </a:xfrm>
          <a:prstGeom prst="rect">
            <a:avLst/>
          </a:prstGeom>
          <a:solidFill>
            <a:schemeClr val="accent6">
              <a:lumMod val="20000"/>
              <a:lumOff val="80000"/>
            </a:schemeClr>
          </a:solidFill>
        </p:spPr>
        <p:txBody>
          <a:bodyPr wrap="none">
            <a:spAutoFit/>
          </a:bodyPr>
          <a:lstStyle/>
          <a:p>
            <a:r>
              <a:rPr lang="ar-DZ" sz="1200" b="1" dirty="0" smtClean="0">
                <a:solidFill>
                  <a:srgbClr val="FF0000"/>
                </a:solidFill>
              </a:rPr>
              <a:t>عقوبات ضد الانتحال</a:t>
            </a:r>
            <a:endParaRPr lang="fr-FR" sz="1200" b="1" dirty="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47</a:t>
            </a:fld>
            <a:endParaRPr lang="fr-FR"/>
          </a:p>
        </p:txBody>
      </p:sp>
      <p:sp>
        <p:nvSpPr>
          <p:cNvPr id="6" name="Rectangle 5"/>
          <p:cNvSpPr/>
          <p:nvPr/>
        </p:nvSpPr>
        <p:spPr>
          <a:xfrm>
            <a:off x="180000" y="1071546"/>
            <a:ext cx="3708000" cy="276999"/>
          </a:xfrm>
          <a:prstGeom prst="rect">
            <a:avLst/>
          </a:prstGeom>
          <a:solidFill>
            <a:schemeClr val="accent3">
              <a:lumMod val="20000"/>
              <a:lumOff val="80000"/>
            </a:schemeClr>
          </a:solidFill>
          <a:ln>
            <a:solidFill>
              <a:schemeClr val="bg1"/>
            </a:solidFill>
          </a:ln>
        </p:spPr>
        <p:txBody>
          <a:bodyPr wrap="square">
            <a:spAutoFit/>
          </a:bodyPr>
          <a:lstStyle/>
          <a:p>
            <a:r>
              <a:rPr lang="fr-FR" sz="1200" b="1" dirty="0" smtClean="0">
                <a:solidFill>
                  <a:srgbClr val="FF0000"/>
                </a:solidFill>
              </a:rPr>
              <a:t>II.</a:t>
            </a:r>
            <a:r>
              <a:rPr lang="ar-DZ" sz="1200" b="1" dirty="0" smtClean="0">
                <a:solidFill>
                  <a:srgbClr val="FF0000"/>
                </a:solidFill>
              </a:rPr>
              <a:t>4</a:t>
            </a:r>
            <a:r>
              <a:rPr lang="fr-FR" sz="1200" b="1" dirty="0" smtClean="0">
                <a:solidFill>
                  <a:srgbClr val="FF0000"/>
                </a:solidFill>
              </a:rPr>
              <a:t>.6. Falsification et fabrication de données</a:t>
            </a:r>
            <a:r>
              <a:rPr lang="fr-FR" sz="1200" dirty="0" smtClean="0">
                <a:solidFill>
                  <a:srgbClr val="FF0000"/>
                </a:solidFill>
              </a:rPr>
              <a:t> </a:t>
            </a:r>
          </a:p>
        </p:txBody>
      </p:sp>
      <p:sp>
        <p:nvSpPr>
          <p:cNvPr id="7" name="Rectangle avec flèche vers le bas 6"/>
          <p:cNvSpPr/>
          <p:nvPr/>
        </p:nvSpPr>
        <p:spPr>
          <a:xfrm>
            <a:off x="1071538" y="1857364"/>
            <a:ext cx="3300904" cy="396000"/>
          </a:xfrm>
          <a:prstGeom prst="downArrowCallout">
            <a:avLst/>
          </a:prstGeom>
          <a:solidFill>
            <a:schemeClr val="accent3">
              <a:lumMod val="60000"/>
              <a:lumOff val="40000"/>
            </a:schemeClr>
          </a:solidFill>
          <a:ln w="3175">
            <a:solidFill>
              <a:schemeClr val="tx1"/>
            </a:solidFill>
          </a:ln>
        </p:spPr>
        <p:txBody>
          <a:bodyPr wrap="none">
            <a:spAutoFit/>
          </a:bodyPr>
          <a:lstStyle/>
          <a:p>
            <a:r>
              <a:rPr lang="fr-FR" sz="1100" b="1" dirty="0" smtClean="0"/>
              <a:t>La falsification et la fabrication de données</a:t>
            </a:r>
            <a:endParaRPr lang="fr-FR" sz="1100" b="1" dirty="0"/>
          </a:p>
        </p:txBody>
      </p:sp>
      <p:sp>
        <p:nvSpPr>
          <p:cNvPr id="8" name="Rectangle à coins arrondis 7"/>
          <p:cNvSpPr/>
          <p:nvPr/>
        </p:nvSpPr>
        <p:spPr>
          <a:xfrm>
            <a:off x="1357290" y="2428868"/>
            <a:ext cx="2736000" cy="519291"/>
          </a:xfrm>
          <a:prstGeom prst="roundRect">
            <a:avLst/>
          </a:prstGeom>
          <a:solidFill>
            <a:schemeClr val="accent3">
              <a:lumMod val="20000"/>
              <a:lumOff val="80000"/>
            </a:schemeClr>
          </a:solidFill>
          <a:ln>
            <a:solidFill>
              <a:schemeClr val="bg1"/>
            </a:solidFill>
          </a:ln>
        </p:spPr>
        <p:txBody>
          <a:bodyPr>
            <a:spAutoFit/>
          </a:bodyPr>
          <a:lstStyle/>
          <a:p>
            <a:pPr algn="ctr">
              <a:spcAft>
                <a:spcPts val="300"/>
              </a:spcAft>
            </a:pPr>
            <a:r>
              <a:rPr lang="fr-FR" sz="1100" dirty="0" smtClean="0"/>
              <a:t>Une autre forme de fraude scientifique </a:t>
            </a:r>
          </a:p>
          <a:p>
            <a:pPr algn="ctr"/>
            <a:r>
              <a:rPr lang="fr-FR" sz="1100" dirty="0" smtClean="0"/>
              <a:t>qui s’apparente plus ou moins au plagiat</a:t>
            </a:r>
          </a:p>
        </p:txBody>
      </p:sp>
      <p:sp>
        <p:nvSpPr>
          <p:cNvPr id="9" name="Rectangle à coins arrondis 8"/>
          <p:cNvSpPr/>
          <p:nvPr/>
        </p:nvSpPr>
        <p:spPr>
          <a:xfrm>
            <a:off x="714348" y="3286124"/>
            <a:ext cx="3996000" cy="536317"/>
          </a:xfrm>
          <a:prstGeom prst="roundRect">
            <a:avLst/>
          </a:prstGeom>
          <a:solidFill>
            <a:schemeClr val="accent3">
              <a:lumMod val="20000"/>
              <a:lumOff val="80000"/>
            </a:schemeClr>
          </a:solidFill>
          <a:ln>
            <a:solidFill>
              <a:schemeClr val="bg1"/>
            </a:solidFill>
          </a:ln>
        </p:spPr>
        <p:txBody>
          <a:bodyPr wrap="square">
            <a:spAutoFit/>
          </a:bodyPr>
          <a:lstStyle/>
          <a:p>
            <a:pPr algn="ctr">
              <a:spcAft>
                <a:spcPts val="300"/>
              </a:spcAft>
            </a:pPr>
            <a:r>
              <a:rPr lang="fr-FR" sz="1100" dirty="0" smtClean="0"/>
              <a:t> Cette action vise à présenter des données " taillées sur</a:t>
            </a:r>
          </a:p>
          <a:p>
            <a:pPr algn="ctr">
              <a:spcAft>
                <a:spcPts val="300"/>
              </a:spcAft>
            </a:pPr>
            <a:r>
              <a:rPr lang="fr-FR" sz="1100" dirty="0" smtClean="0"/>
              <a:t> mesure ", afin de donner un caractère d’originalité au travail</a:t>
            </a:r>
          </a:p>
        </p:txBody>
      </p:sp>
      <p:sp>
        <p:nvSpPr>
          <p:cNvPr id="13" name="Rectangle 12"/>
          <p:cNvSpPr/>
          <p:nvPr/>
        </p:nvSpPr>
        <p:spPr>
          <a:xfrm>
            <a:off x="142844" y="6286520"/>
            <a:ext cx="8820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1" name="Picture 3" descr="C:\Users\BENABDELLAH\Desktop\cover-r4x3w1000-5eda7ee7212b5-piis0140673620311806-1.jpg"/>
          <p:cNvPicPr>
            <a:picLocks noChangeAspect="1" noChangeArrowheads="1"/>
          </p:cNvPicPr>
          <p:nvPr/>
        </p:nvPicPr>
        <p:blipFill>
          <a:blip r:embed="rId3" cstate="print"/>
          <a:srcRect/>
          <a:stretch>
            <a:fillRect/>
          </a:stretch>
        </p:blipFill>
        <p:spPr bwMode="auto">
          <a:xfrm>
            <a:off x="1000099" y="5429264"/>
            <a:ext cx="1620000" cy="1215001"/>
          </a:xfrm>
          <a:prstGeom prst="rect">
            <a:avLst/>
          </a:prstGeom>
          <a:noFill/>
        </p:spPr>
      </p:pic>
      <p:pic>
        <p:nvPicPr>
          <p:cNvPr id="2053" name="Picture 5" descr="Articles scientifiques : la non-déclaration de conflits d'intérêts aura  valeur de fraude | egora.fr"/>
          <p:cNvPicPr>
            <a:picLocks noChangeAspect="1" noChangeArrowheads="1"/>
          </p:cNvPicPr>
          <p:nvPr/>
        </p:nvPicPr>
        <p:blipFill>
          <a:blip r:embed="rId4"/>
          <a:srcRect/>
          <a:stretch>
            <a:fillRect/>
          </a:stretch>
        </p:blipFill>
        <p:spPr bwMode="auto">
          <a:xfrm>
            <a:off x="6357950" y="5414121"/>
            <a:ext cx="1571636" cy="1158151"/>
          </a:xfrm>
          <a:prstGeom prst="rect">
            <a:avLst/>
          </a:prstGeom>
          <a:noFill/>
        </p:spPr>
      </p:pic>
      <p:sp>
        <p:nvSpPr>
          <p:cNvPr id="10" name="Rectangle à coins arrondis 9"/>
          <p:cNvSpPr/>
          <p:nvPr/>
        </p:nvSpPr>
        <p:spPr>
          <a:xfrm>
            <a:off x="785786" y="4214818"/>
            <a:ext cx="3888000" cy="766167"/>
          </a:xfrm>
          <a:prstGeom prst="roundRect">
            <a:avLst/>
          </a:prstGeom>
          <a:solidFill>
            <a:schemeClr val="accent3">
              <a:lumMod val="20000"/>
              <a:lumOff val="80000"/>
            </a:schemeClr>
          </a:solidFill>
          <a:ln>
            <a:solidFill>
              <a:schemeClr val="bg1"/>
            </a:solidFill>
          </a:ln>
        </p:spPr>
        <p:txBody>
          <a:bodyPr wrap="square">
            <a:spAutoFit/>
          </a:bodyPr>
          <a:lstStyle/>
          <a:p>
            <a:pPr algn="ctr">
              <a:spcAft>
                <a:spcPts val="300"/>
              </a:spcAft>
            </a:pPr>
            <a:r>
              <a:rPr lang="fr-FR" sz="1100" dirty="0" smtClean="0"/>
              <a:t>A l’instar du plagiat, une telle opération va à l’encontre des</a:t>
            </a:r>
          </a:p>
          <a:p>
            <a:pPr algn="ctr">
              <a:spcAft>
                <a:spcPts val="300"/>
              </a:spcAft>
            </a:pPr>
            <a:r>
              <a:rPr lang="fr-FR" sz="1100" dirty="0" smtClean="0"/>
              <a:t> principes fondamentaux de tout travail universitaire et</a:t>
            </a:r>
          </a:p>
          <a:p>
            <a:pPr algn="ctr">
              <a:spcAft>
                <a:spcPts val="300"/>
              </a:spcAft>
            </a:pPr>
            <a:r>
              <a:rPr lang="fr-FR" sz="1100" dirty="0" smtClean="0"/>
              <a:t>être fondé sur la réalisation d'un travail original </a:t>
            </a:r>
          </a:p>
        </p:txBody>
      </p:sp>
      <p:cxnSp>
        <p:nvCxnSpPr>
          <p:cNvPr id="14" name="Connecteur droit 13"/>
          <p:cNvCxnSpPr/>
          <p:nvPr/>
        </p:nvCxnSpPr>
        <p:spPr>
          <a:xfrm rot="5400000" flipH="1">
            <a:off x="4201322" y="3546024"/>
            <a:ext cx="345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avec flèche vers le bas 14"/>
          <p:cNvSpPr/>
          <p:nvPr/>
        </p:nvSpPr>
        <p:spPr>
          <a:xfrm>
            <a:off x="6750361" y="1861653"/>
            <a:ext cx="1250663" cy="396000"/>
          </a:xfrm>
          <a:prstGeom prst="downArrowCallout">
            <a:avLst/>
          </a:prstGeom>
          <a:solidFill>
            <a:schemeClr val="accent6">
              <a:lumMod val="40000"/>
              <a:lumOff val="60000"/>
            </a:schemeClr>
          </a:solidFill>
          <a:ln w="3175">
            <a:solidFill>
              <a:schemeClr val="tx1"/>
            </a:solidFill>
          </a:ln>
        </p:spPr>
        <p:txBody>
          <a:bodyPr wrap="none">
            <a:spAutoFit/>
          </a:bodyPr>
          <a:lstStyle/>
          <a:p>
            <a:r>
              <a:rPr lang="ar-DZ" sz="1200" b="1" dirty="0" smtClean="0"/>
              <a:t>تزوير وتلفيق البيانات</a:t>
            </a:r>
            <a:endParaRPr lang="fr-FR" sz="1200" b="1" dirty="0"/>
          </a:p>
        </p:txBody>
      </p:sp>
      <p:sp>
        <p:nvSpPr>
          <p:cNvPr id="16" name="Rectangle à coins arrondis 15"/>
          <p:cNvSpPr/>
          <p:nvPr/>
        </p:nvSpPr>
        <p:spPr>
          <a:xfrm>
            <a:off x="6448717" y="2428868"/>
            <a:ext cx="1946431" cy="504000"/>
          </a:xfrm>
          <a:prstGeom prst="roundRect">
            <a:avLst/>
          </a:prstGeom>
          <a:solidFill>
            <a:schemeClr val="accent6">
              <a:lumMod val="20000"/>
              <a:lumOff val="80000"/>
            </a:schemeClr>
          </a:solidFill>
        </p:spPr>
        <p:txBody>
          <a:bodyPr wrap="none">
            <a:spAutoFit/>
          </a:bodyPr>
          <a:lstStyle/>
          <a:p>
            <a:pPr algn="ctr">
              <a:spcAft>
                <a:spcPts val="300"/>
              </a:spcAft>
            </a:pPr>
            <a:r>
              <a:rPr lang="ar-DZ" sz="1200" dirty="0" smtClean="0"/>
              <a:t>شكل آخر من أشكال الاحتيال العلمي</a:t>
            </a:r>
            <a:endParaRPr lang="fr-FR" sz="1200" dirty="0" smtClean="0"/>
          </a:p>
          <a:p>
            <a:pPr algn="ctr"/>
            <a:r>
              <a:rPr lang="ar-DZ" sz="1200" dirty="0" smtClean="0"/>
              <a:t> يشبه إلى حد ما الانتحال</a:t>
            </a:r>
            <a:endParaRPr lang="fr-FR" sz="1200" dirty="0"/>
          </a:p>
        </p:txBody>
      </p:sp>
      <p:sp>
        <p:nvSpPr>
          <p:cNvPr id="17" name="Rectangle à coins arrondis 16"/>
          <p:cNvSpPr/>
          <p:nvPr/>
        </p:nvSpPr>
        <p:spPr>
          <a:xfrm>
            <a:off x="6159404" y="3286124"/>
            <a:ext cx="2556000" cy="504000"/>
          </a:xfrm>
          <a:prstGeom prst="roundRect">
            <a:avLst/>
          </a:prstGeom>
          <a:solidFill>
            <a:schemeClr val="accent6">
              <a:lumMod val="20000"/>
              <a:lumOff val="80000"/>
            </a:schemeClr>
          </a:solidFill>
        </p:spPr>
        <p:txBody>
          <a:bodyPr>
            <a:spAutoFit/>
          </a:bodyPr>
          <a:lstStyle/>
          <a:p>
            <a:pPr algn="ctr">
              <a:spcAft>
                <a:spcPts val="300"/>
              </a:spcAft>
            </a:pPr>
            <a:r>
              <a:rPr lang="ar-DZ" sz="1200" dirty="0" smtClean="0"/>
              <a:t>يهدف هذا الإجراء إلى تقديم بيانات "مخصصة " </a:t>
            </a:r>
            <a:endParaRPr lang="fr-FR" sz="1200" dirty="0" smtClean="0"/>
          </a:p>
          <a:p>
            <a:pPr algn="ctr"/>
            <a:r>
              <a:rPr lang="ar-DZ" sz="1200" dirty="0" smtClean="0"/>
              <a:t> من اجل إعطاء طابع أصالة على العمل</a:t>
            </a:r>
            <a:endParaRPr lang="fr-FR" sz="1200" dirty="0" smtClean="0"/>
          </a:p>
        </p:txBody>
      </p:sp>
      <p:sp>
        <p:nvSpPr>
          <p:cNvPr id="18" name="Rectangle à coins arrondis 17"/>
          <p:cNvSpPr/>
          <p:nvPr/>
        </p:nvSpPr>
        <p:spPr>
          <a:xfrm>
            <a:off x="6286512" y="4214818"/>
            <a:ext cx="2412000" cy="756000"/>
          </a:xfrm>
          <a:prstGeom prst="roundRect">
            <a:avLst/>
          </a:prstGeom>
          <a:solidFill>
            <a:schemeClr val="accent6">
              <a:lumMod val="20000"/>
              <a:lumOff val="80000"/>
            </a:schemeClr>
          </a:solidFill>
        </p:spPr>
        <p:txBody>
          <a:bodyPr>
            <a:spAutoFit/>
          </a:bodyPr>
          <a:lstStyle/>
          <a:p>
            <a:pPr algn="ctr">
              <a:spcAft>
                <a:spcPts val="300"/>
              </a:spcAft>
            </a:pPr>
            <a:r>
              <a:rPr lang="ar-DZ" sz="1200" dirty="0" smtClean="0"/>
              <a:t>مثلها مثل الانتحال ، تتعارض هذه العملية مع</a:t>
            </a:r>
            <a:endParaRPr lang="fr-FR" sz="1200" dirty="0" smtClean="0"/>
          </a:p>
          <a:p>
            <a:pPr algn="ctr">
              <a:spcAft>
                <a:spcPts val="300"/>
              </a:spcAft>
            </a:pPr>
            <a:r>
              <a:rPr lang="ar-DZ" sz="1200" dirty="0" smtClean="0"/>
              <a:t> أساسيات كل عمل أكاديمي وعلمي ، والتي </a:t>
            </a:r>
            <a:endParaRPr lang="fr-FR" sz="1200" dirty="0" smtClean="0"/>
          </a:p>
          <a:p>
            <a:pPr algn="ctr"/>
            <a:r>
              <a:rPr lang="ar-DZ" sz="1200" dirty="0" smtClean="0"/>
              <a:t>يجب أن تقوم على إنجاز العمل الأصلي</a:t>
            </a:r>
            <a:endParaRPr lang="fr-FR" sz="1200" dirty="0" smtClean="0"/>
          </a:p>
        </p:txBody>
      </p:sp>
      <p:cxnSp>
        <p:nvCxnSpPr>
          <p:cNvPr id="19" name="Connecteur droit 18"/>
          <p:cNvCxnSpPr/>
          <p:nvPr/>
        </p:nvCxnSpPr>
        <p:spPr>
          <a:xfrm rot="10800000" flipH="1">
            <a:off x="285158" y="5286388"/>
            <a:ext cx="846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16528" y="214290"/>
            <a:ext cx="7956000" cy="288000"/>
          </a:xfrm>
          <a:prstGeom prst="rect">
            <a:avLst/>
          </a:prstGeom>
          <a:solidFill>
            <a:schemeClr val="accent3">
              <a:lumMod val="20000"/>
              <a:lumOff val="80000"/>
            </a:schemeClr>
          </a:solidFill>
        </p:spPr>
        <p:txBody>
          <a:bodyPr wrap="square">
            <a:spAutoFit/>
          </a:bodyPr>
          <a:lstStyle/>
          <a:p>
            <a:pPr algn="ctr">
              <a:spcAft>
                <a:spcPts val="1200"/>
              </a:spcAft>
            </a:pPr>
            <a:r>
              <a:rPr lang="fr-FR" sz="1300" b="1" dirty="0" smtClean="0">
                <a:ea typeface="Times New Roman" pitchFamily="18" charset="0"/>
                <a:cs typeface="Times New Roman" pitchFamily="18" charset="0"/>
              </a:rPr>
              <a:t>CHAP. II :</a:t>
            </a:r>
            <a:r>
              <a:rPr lang="fr-FR" sz="1300" dirty="0" smtClean="0">
                <a:ea typeface="Times New Roman" pitchFamily="18" charset="0"/>
                <a:cs typeface="Arial" pitchFamily="34" charset="0"/>
              </a:rPr>
              <a:t> </a:t>
            </a:r>
            <a:r>
              <a:rPr lang="fr-FR" sz="1300" b="1" dirty="0" smtClean="0">
                <a:ea typeface="Times New Roman" pitchFamily="18" charset="0"/>
                <a:cs typeface="Times New Roman" pitchFamily="18" charset="0"/>
              </a:rPr>
              <a:t>RAPPEL SUR LA CHARTE DE DÉONTOLOGIE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ET D’ÉTHIQUE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UNIVERSITAIRES</a:t>
            </a:r>
          </a:p>
          <a:p>
            <a:pPr lvl="0" algn="ctr" eaLnBrk="0" fontAlgn="base" hangingPunct="0">
              <a:spcBef>
                <a:spcPct val="0"/>
              </a:spcBef>
              <a:spcAft>
                <a:spcPts val="600"/>
              </a:spcAft>
            </a:pPr>
            <a:endParaRPr lang="fr-FR" sz="1400" b="1" dirty="0" smtClean="0">
              <a:ea typeface="Times New Roman" pitchFamily="18" charset="0"/>
              <a:cs typeface="Times New Roman" pitchFamily="18" charset="0"/>
            </a:endParaRPr>
          </a:p>
        </p:txBody>
      </p:sp>
      <p:sp>
        <p:nvSpPr>
          <p:cNvPr id="21" name="Rectangle 2"/>
          <p:cNvSpPr>
            <a:spLocks noChangeArrowheads="1"/>
          </p:cNvSpPr>
          <p:nvPr/>
        </p:nvSpPr>
        <p:spPr bwMode="auto">
          <a:xfrm>
            <a:off x="214282" y="642918"/>
            <a:ext cx="3708000" cy="2616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defRPr/>
            </a:pPr>
            <a:r>
              <a:rPr lang="fr-FR" sz="1100" b="1" dirty="0" smtClean="0"/>
              <a:t>II.4.  RECHERCHE INTEGRE ET RESPONSABLE</a:t>
            </a:r>
            <a:endParaRPr lang="fr-FR" sz="1100" dirty="0" smtClean="0"/>
          </a:p>
        </p:txBody>
      </p:sp>
      <p:sp>
        <p:nvSpPr>
          <p:cNvPr id="22" name="Rectangle 21"/>
          <p:cNvSpPr/>
          <p:nvPr/>
        </p:nvSpPr>
        <p:spPr>
          <a:xfrm>
            <a:off x="7556321" y="1071546"/>
            <a:ext cx="1382110" cy="252000"/>
          </a:xfrm>
          <a:prstGeom prst="rect">
            <a:avLst/>
          </a:prstGeom>
          <a:solidFill>
            <a:schemeClr val="accent6">
              <a:lumMod val="20000"/>
              <a:lumOff val="80000"/>
            </a:schemeClr>
          </a:solidFill>
        </p:spPr>
        <p:txBody>
          <a:bodyPr wrap="none">
            <a:spAutoFit/>
          </a:bodyPr>
          <a:lstStyle/>
          <a:p>
            <a:r>
              <a:rPr lang="ar-DZ" sz="1200" b="1" dirty="0" smtClean="0">
                <a:solidFill>
                  <a:srgbClr val="FF0000"/>
                </a:solidFill>
              </a:rPr>
              <a:t>تزوير وتصنيع المعطيات</a:t>
            </a:r>
            <a:endParaRPr lang="fr-FR" sz="1200" b="1" dirty="0">
              <a:solidFill>
                <a:srgbClr val="FF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48</a:t>
            </a:fld>
            <a:endParaRPr lang="fr-FR"/>
          </a:p>
        </p:txBody>
      </p:sp>
      <p:sp>
        <p:nvSpPr>
          <p:cNvPr id="5" name="Rectangle 2"/>
          <p:cNvSpPr>
            <a:spLocks noChangeArrowheads="1"/>
          </p:cNvSpPr>
          <p:nvPr/>
        </p:nvSpPr>
        <p:spPr bwMode="auto">
          <a:xfrm>
            <a:off x="214282" y="642918"/>
            <a:ext cx="5004000" cy="2616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defRPr/>
            </a:pPr>
            <a:r>
              <a:rPr lang="fr-FR" sz="1100" b="1" dirty="0" smtClean="0">
                <a:solidFill>
                  <a:srgbClr val="FF0000"/>
                </a:solidFill>
              </a:rPr>
              <a:t>II.5. ETHIQUE ET DEONTOLOGIE DANS LE MONDE DU TRAVAIL</a:t>
            </a:r>
            <a:r>
              <a:rPr lang="fr-FR" sz="1100" b="1" dirty="0" smtClean="0"/>
              <a:t> </a:t>
            </a:r>
            <a:endParaRPr lang="fr-FR" sz="1100" dirty="0" smtClean="0"/>
          </a:p>
        </p:txBody>
      </p:sp>
      <p:sp>
        <p:nvSpPr>
          <p:cNvPr id="6" name="Rectangle à coins arrondis 5"/>
          <p:cNvSpPr/>
          <p:nvPr/>
        </p:nvSpPr>
        <p:spPr>
          <a:xfrm>
            <a:off x="214282" y="1251099"/>
            <a:ext cx="3168000" cy="749141"/>
          </a:xfrm>
          <a:prstGeom prst="roundRect">
            <a:avLst/>
          </a:prstGeom>
          <a:solidFill>
            <a:schemeClr val="accent3">
              <a:lumMod val="60000"/>
              <a:lumOff val="40000"/>
            </a:schemeClr>
          </a:solidFill>
          <a:ln>
            <a:solidFill>
              <a:schemeClr val="bg1"/>
            </a:solidFill>
          </a:ln>
        </p:spPr>
        <p:txBody>
          <a:bodyPr wrap="square">
            <a:spAutoFit/>
          </a:bodyPr>
          <a:lstStyle/>
          <a:p>
            <a:pPr algn="ctr">
              <a:spcAft>
                <a:spcPts val="300"/>
              </a:spcAft>
            </a:pPr>
            <a:r>
              <a:rPr lang="fr-FR" sz="1100" dirty="0" smtClean="0"/>
              <a:t>Le monde du travail est soumis à un ensemble</a:t>
            </a:r>
            <a:endParaRPr lang="ar-DZ" sz="1100" dirty="0" smtClean="0"/>
          </a:p>
          <a:p>
            <a:pPr algn="ctr">
              <a:spcAft>
                <a:spcPts val="300"/>
              </a:spcAft>
            </a:pPr>
            <a:r>
              <a:rPr lang="fr-FR" sz="1100" dirty="0" smtClean="0"/>
              <a:t> de règles permettant de travailler en harmonie </a:t>
            </a:r>
            <a:endParaRPr lang="ar-DZ" sz="1100" dirty="0" smtClean="0"/>
          </a:p>
          <a:p>
            <a:pPr algn="ctr">
              <a:spcAft>
                <a:spcPts val="300"/>
              </a:spcAft>
            </a:pPr>
            <a:r>
              <a:rPr lang="fr-FR" sz="1100" dirty="0" smtClean="0"/>
              <a:t>avec les autres (collègues, clients, citoyens,...)</a:t>
            </a:r>
            <a:endParaRPr lang="fr-FR" sz="1100" dirty="0"/>
          </a:p>
        </p:txBody>
      </p:sp>
      <p:sp>
        <p:nvSpPr>
          <p:cNvPr id="9" name="Organigramme : Bande perforée 8"/>
          <p:cNvSpPr/>
          <p:nvPr/>
        </p:nvSpPr>
        <p:spPr>
          <a:xfrm>
            <a:off x="1661607" y="4087334"/>
            <a:ext cx="838691" cy="484674"/>
          </a:xfrm>
          <a:prstGeom prst="flowChartPunchedTape">
            <a:avLst/>
          </a:prstGeom>
          <a:solidFill>
            <a:schemeClr val="accent3">
              <a:lumMod val="60000"/>
              <a:lumOff val="40000"/>
            </a:schemeClr>
          </a:solidFill>
          <a:ln w="3175">
            <a:solidFill>
              <a:schemeClr val="tx1"/>
            </a:solidFill>
          </a:ln>
        </p:spPr>
        <p:txBody>
          <a:bodyPr wrap="none">
            <a:spAutoFit/>
          </a:bodyPr>
          <a:lstStyle/>
          <a:p>
            <a:r>
              <a:rPr lang="fr-FR" sz="1300" b="1" i="1" dirty="0" smtClean="0">
                <a:solidFill>
                  <a:srgbClr val="FF0000"/>
                </a:solidFill>
              </a:rPr>
              <a:t>Fidélité</a:t>
            </a:r>
            <a:endParaRPr lang="fr-FR" sz="1300" b="1" i="1" dirty="0">
              <a:solidFill>
                <a:srgbClr val="FF0000"/>
              </a:solidFill>
            </a:endParaRPr>
          </a:p>
        </p:txBody>
      </p:sp>
      <p:sp>
        <p:nvSpPr>
          <p:cNvPr id="11" name="Organigramme : Bande perforée 10"/>
          <p:cNvSpPr/>
          <p:nvPr/>
        </p:nvSpPr>
        <p:spPr>
          <a:xfrm>
            <a:off x="6072198" y="4071942"/>
            <a:ext cx="1042273" cy="484674"/>
          </a:xfrm>
          <a:prstGeom prst="flowChartPunchedTape">
            <a:avLst/>
          </a:prstGeom>
          <a:solidFill>
            <a:schemeClr val="accent3">
              <a:lumMod val="60000"/>
              <a:lumOff val="40000"/>
            </a:schemeClr>
          </a:solidFill>
          <a:ln w="3175">
            <a:solidFill>
              <a:schemeClr val="tx1"/>
            </a:solidFill>
          </a:ln>
        </p:spPr>
        <p:txBody>
          <a:bodyPr wrap="none">
            <a:spAutoFit/>
          </a:bodyPr>
          <a:lstStyle/>
          <a:p>
            <a:r>
              <a:rPr lang="fr-FR" sz="1300" b="1" i="1" dirty="0" smtClean="0"/>
              <a:t> </a:t>
            </a:r>
            <a:r>
              <a:rPr lang="fr-FR" sz="1300" b="1" i="1" dirty="0" smtClean="0">
                <a:solidFill>
                  <a:srgbClr val="FF0000"/>
                </a:solidFill>
              </a:rPr>
              <a:t>Intégrité </a:t>
            </a:r>
            <a:endParaRPr lang="fr-FR" sz="1300" b="1" i="1" dirty="0">
              <a:solidFill>
                <a:srgbClr val="FF0000"/>
              </a:solidFill>
            </a:endParaRPr>
          </a:p>
        </p:txBody>
      </p:sp>
      <p:pic>
        <p:nvPicPr>
          <p:cNvPr id="101378" name="Picture 2" descr="Confidentialité et obligation de discrétion pour les représentants du  personnel"/>
          <p:cNvPicPr>
            <a:picLocks noChangeAspect="1" noChangeArrowheads="1"/>
          </p:cNvPicPr>
          <p:nvPr/>
        </p:nvPicPr>
        <p:blipFill>
          <a:blip r:embed="rId3"/>
          <a:srcRect/>
          <a:stretch>
            <a:fillRect/>
          </a:stretch>
        </p:blipFill>
        <p:spPr bwMode="auto">
          <a:xfrm>
            <a:off x="3526314" y="1876147"/>
            <a:ext cx="1260000" cy="838473"/>
          </a:xfrm>
          <a:prstGeom prst="rect">
            <a:avLst/>
          </a:prstGeom>
          <a:noFill/>
        </p:spPr>
      </p:pic>
      <p:pic>
        <p:nvPicPr>
          <p:cNvPr id="101380" name="Picture 4" descr="Travailler La Fidélité Et L'Engagement Des Collaborateurs A 360° - Forbes  France"/>
          <p:cNvPicPr>
            <a:picLocks noChangeAspect="1" noChangeArrowheads="1"/>
          </p:cNvPicPr>
          <p:nvPr/>
        </p:nvPicPr>
        <p:blipFill>
          <a:blip r:embed="rId4" cstate="print"/>
          <a:srcRect/>
          <a:stretch>
            <a:fillRect/>
          </a:stretch>
        </p:blipFill>
        <p:spPr bwMode="auto">
          <a:xfrm>
            <a:off x="214283" y="4000504"/>
            <a:ext cx="1071569" cy="785818"/>
          </a:xfrm>
          <a:prstGeom prst="rect">
            <a:avLst/>
          </a:prstGeom>
          <a:noFill/>
        </p:spPr>
      </p:pic>
      <p:sp>
        <p:nvSpPr>
          <p:cNvPr id="15" name="Rectangle 14"/>
          <p:cNvSpPr/>
          <p:nvPr/>
        </p:nvSpPr>
        <p:spPr>
          <a:xfrm>
            <a:off x="142844" y="6357958"/>
            <a:ext cx="8820000"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1382" name="Picture 6" descr="5 astuces pour encourager les collaborateurs à travailler en équipe - HR  Voice - Toute l'actu RH"/>
          <p:cNvPicPr>
            <a:picLocks noChangeAspect="1" noChangeArrowheads="1"/>
          </p:cNvPicPr>
          <p:nvPr/>
        </p:nvPicPr>
        <p:blipFill>
          <a:blip r:embed="rId5"/>
          <a:srcRect/>
          <a:stretch>
            <a:fillRect/>
          </a:stretch>
        </p:blipFill>
        <p:spPr bwMode="auto">
          <a:xfrm>
            <a:off x="3571868" y="5744272"/>
            <a:ext cx="1484832" cy="828000"/>
          </a:xfrm>
          <a:prstGeom prst="rect">
            <a:avLst/>
          </a:prstGeom>
          <a:noFill/>
        </p:spPr>
      </p:pic>
      <p:sp>
        <p:nvSpPr>
          <p:cNvPr id="8" name="Organigramme : Bande perforée 7"/>
          <p:cNvSpPr/>
          <p:nvPr/>
        </p:nvSpPr>
        <p:spPr>
          <a:xfrm>
            <a:off x="3500430" y="2928934"/>
            <a:ext cx="1574470" cy="484674"/>
          </a:xfrm>
          <a:prstGeom prst="flowChartPunchedTape">
            <a:avLst/>
          </a:prstGeom>
          <a:solidFill>
            <a:schemeClr val="accent3">
              <a:lumMod val="60000"/>
              <a:lumOff val="40000"/>
            </a:schemeClr>
          </a:solidFill>
          <a:ln w="3175">
            <a:solidFill>
              <a:schemeClr val="tx1"/>
            </a:solidFill>
          </a:ln>
        </p:spPr>
        <p:txBody>
          <a:bodyPr wrap="none">
            <a:spAutoFit/>
          </a:bodyPr>
          <a:lstStyle/>
          <a:p>
            <a:r>
              <a:rPr lang="fr-FR" sz="1300" b="1" i="1" dirty="0" smtClean="0"/>
              <a:t> </a:t>
            </a:r>
            <a:r>
              <a:rPr lang="fr-FR" sz="1300" b="1" i="1" dirty="0" smtClean="0">
                <a:solidFill>
                  <a:srgbClr val="FF0000"/>
                </a:solidFill>
              </a:rPr>
              <a:t>Confidentialité </a:t>
            </a:r>
            <a:endParaRPr lang="fr-FR" sz="1300" b="1" i="1" dirty="0">
              <a:solidFill>
                <a:srgbClr val="FF0000"/>
              </a:solidFill>
            </a:endParaRPr>
          </a:p>
        </p:txBody>
      </p:sp>
      <p:pic>
        <p:nvPicPr>
          <p:cNvPr id="101384" name="Picture 8" descr="Articles"/>
          <p:cNvPicPr>
            <a:picLocks noChangeAspect="1" noChangeArrowheads="1"/>
          </p:cNvPicPr>
          <p:nvPr/>
        </p:nvPicPr>
        <p:blipFill>
          <a:blip r:embed="rId6" cstate="print"/>
          <a:srcRect/>
          <a:stretch>
            <a:fillRect/>
          </a:stretch>
        </p:blipFill>
        <p:spPr bwMode="auto">
          <a:xfrm>
            <a:off x="7689744" y="3857628"/>
            <a:ext cx="1239974" cy="828000"/>
          </a:xfrm>
          <a:prstGeom prst="rect">
            <a:avLst/>
          </a:prstGeom>
          <a:noFill/>
        </p:spPr>
      </p:pic>
      <p:sp>
        <p:nvSpPr>
          <p:cNvPr id="17" name="Flèche vers le bas 16"/>
          <p:cNvSpPr/>
          <p:nvPr/>
        </p:nvSpPr>
        <p:spPr>
          <a:xfrm>
            <a:off x="4143372" y="4714884"/>
            <a:ext cx="360000" cy="468000"/>
          </a:xfrm>
          <a:prstGeom prst="downArrow">
            <a:avLst/>
          </a:prstGeom>
          <a:solidFill>
            <a:schemeClr val="bg2">
              <a:lumMod val="75000"/>
            </a:schemeClr>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8" name="Flèche vers le bas 17"/>
          <p:cNvSpPr/>
          <p:nvPr/>
        </p:nvSpPr>
        <p:spPr>
          <a:xfrm flipV="1">
            <a:off x="4143372" y="3429000"/>
            <a:ext cx="360000" cy="468000"/>
          </a:xfrm>
          <a:prstGeom prst="downArrow">
            <a:avLst/>
          </a:prstGeom>
          <a:solidFill>
            <a:schemeClr val="bg2">
              <a:lumMod val="75000"/>
            </a:schemeClr>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9" name="Flèche vers le bas 18"/>
          <p:cNvSpPr/>
          <p:nvPr/>
        </p:nvSpPr>
        <p:spPr>
          <a:xfrm rot="5400000">
            <a:off x="2764678" y="4053380"/>
            <a:ext cx="360000" cy="540000"/>
          </a:xfrm>
          <a:prstGeom prst="downArrow">
            <a:avLst/>
          </a:prstGeom>
          <a:solidFill>
            <a:schemeClr val="bg2">
              <a:lumMod val="75000"/>
            </a:schemeClr>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0" name="Flèche vers le bas 19"/>
          <p:cNvSpPr/>
          <p:nvPr/>
        </p:nvSpPr>
        <p:spPr>
          <a:xfrm rot="16200000" flipH="1">
            <a:off x="5447818" y="4053381"/>
            <a:ext cx="360000" cy="540000"/>
          </a:xfrm>
          <a:prstGeom prst="downArrow">
            <a:avLst/>
          </a:prstGeom>
          <a:solidFill>
            <a:schemeClr val="bg2">
              <a:lumMod val="75000"/>
            </a:schemeClr>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7" name="Ellipse 6"/>
          <p:cNvSpPr/>
          <p:nvPr/>
        </p:nvSpPr>
        <p:spPr>
          <a:xfrm>
            <a:off x="3159008" y="3866639"/>
            <a:ext cx="2268000" cy="900000"/>
          </a:xfrm>
          <a:prstGeom prst="ellipse">
            <a:avLst/>
          </a:prstGeom>
          <a:solidFill>
            <a:schemeClr val="accent3">
              <a:lumMod val="20000"/>
              <a:lumOff val="80000"/>
            </a:schemeClr>
          </a:solidFill>
          <a:ln>
            <a:solidFill>
              <a:schemeClr val="tx1"/>
            </a:solidFill>
          </a:ln>
        </p:spPr>
        <p:txBody>
          <a:bodyPr wrap="square">
            <a:spAutoFit/>
          </a:bodyPr>
          <a:lstStyle/>
          <a:p>
            <a:pPr algn="ctr">
              <a:spcAft>
                <a:spcPts val="300"/>
              </a:spcAft>
            </a:pPr>
            <a:endParaRPr lang="fr-FR" sz="1050" b="1" dirty="0"/>
          </a:p>
        </p:txBody>
      </p:sp>
      <p:sp>
        <p:nvSpPr>
          <p:cNvPr id="10" name="Organigramme : Bande perforée 9"/>
          <p:cNvSpPr/>
          <p:nvPr/>
        </p:nvSpPr>
        <p:spPr>
          <a:xfrm>
            <a:off x="3571868" y="5230342"/>
            <a:ext cx="1560042" cy="484674"/>
          </a:xfrm>
          <a:prstGeom prst="flowChartPunchedTape">
            <a:avLst/>
          </a:prstGeom>
          <a:solidFill>
            <a:schemeClr val="accent3">
              <a:lumMod val="60000"/>
              <a:lumOff val="40000"/>
            </a:schemeClr>
          </a:solidFill>
          <a:ln w="3175">
            <a:solidFill>
              <a:schemeClr val="tx1"/>
            </a:solidFill>
          </a:ln>
        </p:spPr>
        <p:txBody>
          <a:bodyPr wrap="none">
            <a:spAutoFit/>
          </a:bodyPr>
          <a:lstStyle/>
          <a:p>
            <a:r>
              <a:rPr lang="fr-FR" sz="1300" b="1" dirty="0" smtClean="0"/>
              <a:t> </a:t>
            </a:r>
            <a:r>
              <a:rPr lang="fr-FR" sz="1300" b="1" i="1" dirty="0" smtClean="0">
                <a:solidFill>
                  <a:srgbClr val="FF0000"/>
                </a:solidFill>
              </a:rPr>
              <a:t>Responsabilité </a:t>
            </a:r>
            <a:endParaRPr lang="fr-FR" sz="1300" b="1" i="1" dirty="0">
              <a:solidFill>
                <a:srgbClr val="FF0000"/>
              </a:solidFill>
            </a:endParaRPr>
          </a:p>
        </p:txBody>
      </p:sp>
      <p:sp>
        <p:nvSpPr>
          <p:cNvPr id="21" name="Rectangle à coins arrondis 20"/>
          <p:cNvSpPr/>
          <p:nvPr/>
        </p:nvSpPr>
        <p:spPr>
          <a:xfrm>
            <a:off x="6500826" y="1244240"/>
            <a:ext cx="2376000" cy="756000"/>
          </a:xfrm>
          <a:prstGeom prst="roundRect">
            <a:avLst/>
          </a:prstGeom>
          <a:solidFill>
            <a:schemeClr val="accent6">
              <a:lumMod val="60000"/>
              <a:lumOff val="40000"/>
            </a:schemeClr>
          </a:solidFill>
        </p:spPr>
        <p:txBody>
          <a:bodyPr>
            <a:spAutoFit/>
          </a:bodyPr>
          <a:lstStyle/>
          <a:p>
            <a:pPr algn="ctr">
              <a:spcAft>
                <a:spcPts val="300"/>
              </a:spcAft>
            </a:pPr>
            <a:r>
              <a:rPr lang="ar-DZ" sz="1200" dirty="0" smtClean="0"/>
              <a:t>يخضع عالم العمل لمجموعة من القواعد التي</a:t>
            </a:r>
          </a:p>
          <a:p>
            <a:pPr algn="ctr">
              <a:spcAft>
                <a:spcPts val="300"/>
              </a:spcAft>
            </a:pPr>
            <a:r>
              <a:rPr lang="ar-DZ" sz="1200" dirty="0" smtClean="0"/>
              <a:t> تسمح </a:t>
            </a:r>
            <a:r>
              <a:rPr lang="ar-DZ" sz="1200" dirty="0" err="1" smtClean="0"/>
              <a:t>لك</a:t>
            </a:r>
            <a:r>
              <a:rPr lang="ar-DZ" sz="1200" dirty="0" smtClean="0"/>
              <a:t> بالعمل بانسجام مع الآخرين</a:t>
            </a:r>
          </a:p>
          <a:p>
            <a:pPr algn="ctr"/>
            <a:r>
              <a:rPr lang="ar-DZ" sz="1200" dirty="0" smtClean="0"/>
              <a:t> (الزملاء ، العملاء ، المواطنون ، </a:t>
            </a:r>
            <a:r>
              <a:rPr lang="ar-DZ" sz="1200" dirty="0" err="1" smtClean="0"/>
              <a:t>إلخ</a:t>
            </a:r>
            <a:r>
              <a:rPr lang="ar-DZ" sz="1200" dirty="0" smtClean="0"/>
              <a:t>)</a:t>
            </a:r>
            <a:endParaRPr lang="fr-FR" sz="1200" dirty="0"/>
          </a:p>
        </p:txBody>
      </p:sp>
      <p:sp>
        <p:nvSpPr>
          <p:cNvPr id="22" name="Rectangle 21"/>
          <p:cNvSpPr/>
          <p:nvPr/>
        </p:nvSpPr>
        <p:spPr>
          <a:xfrm>
            <a:off x="3643306" y="2723373"/>
            <a:ext cx="686406" cy="276999"/>
          </a:xfrm>
          <a:prstGeom prst="rect">
            <a:avLst/>
          </a:prstGeom>
        </p:spPr>
        <p:txBody>
          <a:bodyPr wrap="none">
            <a:spAutoFit/>
          </a:bodyPr>
          <a:lstStyle/>
          <a:p>
            <a:r>
              <a:rPr lang="ar-DZ" sz="1200" b="1" dirty="0" smtClean="0"/>
              <a:t>خصوصية</a:t>
            </a:r>
            <a:endParaRPr lang="fr-FR" sz="1200" b="1" dirty="0"/>
          </a:p>
        </p:txBody>
      </p:sp>
      <p:sp>
        <p:nvSpPr>
          <p:cNvPr id="23" name="Rectangle 22"/>
          <p:cNvSpPr/>
          <p:nvPr/>
        </p:nvSpPr>
        <p:spPr>
          <a:xfrm>
            <a:off x="6143636" y="3866381"/>
            <a:ext cx="463588" cy="276999"/>
          </a:xfrm>
          <a:prstGeom prst="rect">
            <a:avLst/>
          </a:prstGeom>
        </p:spPr>
        <p:txBody>
          <a:bodyPr wrap="none">
            <a:spAutoFit/>
          </a:bodyPr>
          <a:lstStyle/>
          <a:p>
            <a:r>
              <a:rPr lang="ar-DZ" sz="1200" b="1" dirty="0" smtClean="0"/>
              <a:t>نزاهة</a:t>
            </a:r>
            <a:endParaRPr lang="fr-FR" sz="1200" b="1" dirty="0" smtClean="0"/>
          </a:p>
        </p:txBody>
      </p:sp>
      <p:sp>
        <p:nvSpPr>
          <p:cNvPr id="24" name="Rectangle 23"/>
          <p:cNvSpPr/>
          <p:nvPr/>
        </p:nvSpPr>
        <p:spPr>
          <a:xfrm>
            <a:off x="4429124" y="5652331"/>
            <a:ext cx="622286" cy="276999"/>
          </a:xfrm>
          <a:prstGeom prst="rect">
            <a:avLst/>
          </a:prstGeom>
        </p:spPr>
        <p:txBody>
          <a:bodyPr wrap="none">
            <a:spAutoFit/>
          </a:bodyPr>
          <a:lstStyle/>
          <a:p>
            <a:r>
              <a:rPr lang="ar-DZ" sz="1200" b="1" dirty="0" smtClean="0"/>
              <a:t>مسؤولية</a:t>
            </a:r>
            <a:endParaRPr lang="fr-FR" sz="1200" b="1" dirty="0" smtClean="0"/>
          </a:p>
        </p:txBody>
      </p:sp>
      <p:sp>
        <p:nvSpPr>
          <p:cNvPr id="25" name="Rectangle 24"/>
          <p:cNvSpPr/>
          <p:nvPr/>
        </p:nvSpPr>
        <p:spPr>
          <a:xfrm>
            <a:off x="1734022" y="3866381"/>
            <a:ext cx="409086" cy="276999"/>
          </a:xfrm>
          <a:prstGeom prst="rect">
            <a:avLst/>
          </a:prstGeom>
        </p:spPr>
        <p:txBody>
          <a:bodyPr wrap="none">
            <a:spAutoFit/>
          </a:bodyPr>
          <a:lstStyle/>
          <a:p>
            <a:r>
              <a:rPr lang="ar-DZ" sz="1200" b="1" dirty="0" smtClean="0"/>
              <a:t>وفاء</a:t>
            </a:r>
            <a:endParaRPr lang="fr-FR" sz="1200" b="1" dirty="0" smtClean="0"/>
          </a:p>
        </p:txBody>
      </p:sp>
      <p:sp>
        <p:nvSpPr>
          <p:cNvPr id="26" name="Rectangle 25"/>
          <p:cNvSpPr/>
          <p:nvPr/>
        </p:nvSpPr>
        <p:spPr>
          <a:xfrm>
            <a:off x="3786182" y="4429132"/>
            <a:ext cx="1119217" cy="276999"/>
          </a:xfrm>
          <a:prstGeom prst="rect">
            <a:avLst/>
          </a:prstGeom>
        </p:spPr>
        <p:txBody>
          <a:bodyPr wrap="none">
            <a:spAutoFit/>
          </a:bodyPr>
          <a:lstStyle/>
          <a:p>
            <a:r>
              <a:rPr lang="ar-DZ" sz="1200" b="1" dirty="0" smtClean="0"/>
              <a:t>من التزامات العمال</a:t>
            </a:r>
            <a:endParaRPr lang="fr-FR" sz="1200" b="1" dirty="0"/>
          </a:p>
        </p:txBody>
      </p:sp>
      <p:sp>
        <p:nvSpPr>
          <p:cNvPr id="27" name="Rectangle 26"/>
          <p:cNvSpPr/>
          <p:nvPr/>
        </p:nvSpPr>
        <p:spPr>
          <a:xfrm>
            <a:off x="3286116" y="4000504"/>
            <a:ext cx="2052000" cy="453970"/>
          </a:xfrm>
          <a:prstGeom prst="rect">
            <a:avLst/>
          </a:prstGeom>
        </p:spPr>
        <p:txBody>
          <a:bodyPr>
            <a:spAutoFit/>
          </a:bodyPr>
          <a:lstStyle/>
          <a:p>
            <a:pPr algn="ctr">
              <a:spcAft>
                <a:spcPts val="300"/>
              </a:spcAft>
            </a:pPr>
            <a:r>
              <a:rPr lang="fr-FR" sz="1050" b="1" dirty="0" smtClean="0"/>
              <a:t>Parmi les obligations des </a:t>
            </a:r>
          </a:p>
          <a:p>
            <a:pPr algn="ctr">
              <a:spcAft>
                <a:spcPts val="300"/>
              </a:spcAft>
            </a:pPr>
            <a:r>
              <a:rPr lang="fr-FR" sz="1050" b="1" dirty="0" smtClean="0"/>
              <a:t>travailleurs</a:t>
            </a:r>
            <a:endParaRPr lang="fr-FR" sz="1050" b="1" dirty="0"/>
          </a:p>
        </p:txBody>
      </p:sp>
      <p:sp>
        <p:nvSpPr>
          <p:cNvPr id="28" name="Rectangle 27"/>
          <p:cNvSpPr/>
          <p:nvPr/>
        </p:nvSpPr>
        <p:spPr>
          <a:xfrm>
            <a:off x="616528" y="214290"/>
            <a:ext cx="7956000" cy="288000"/>
          </a:xfrm>
          <a:prstGeom prst="rect">
            <a:avLst/>
          </a:prstGeom>
          <a:solidFill>
            <a:schemeClr val="accent3">
              <a:lumMod val="20000"/>
              <a:lumOff val="80000"/>
            </a:schemeClr>
          </a:solidFill>
        </p:spPr>
        <p:txBody>
          <a:bodyPr wrap="square">
            <a:spAutoFit/>
          </a:bodyPr>
          <a:lstStyle/>
          <a:p>
            <a:pPr algn="ctr">
              <a:spcAft>
                <a:spcPts val="1200"/>
              </a:spcAft>
            </a:pPr>
            <a:r>
              <a:rPr lang="fr-FR" sz="1300" b="1" dirty="0" smtClean="0">
                <a:ea typeface="Times New Roman" pitchFamily="18" charset="0"/>
                <a:cs typeface="Times New Roman" pitchFamily="18" charset="0"/>
              </a:rPr>
              <a:t>CHAP. II :</a:t>
            </a:r>
            <a:r>
              <a:rPr lang="fr-FR" sz="1300" dirty="0" smtClean="0">
                <a:ea typeface="Times New Roman" pitchFamily="18" charset="0"/>
                <a:cs typeface="Arial" pitchFamily="34" charset="0"/>
              </a:rPr>
              <a:t> </a:t>
            </a:r>
            <a:r>
              <a:rPr lang="fr-FR" sz="1300" b="1" dirty="0" smtClean="0">
                <a:ea typeface="Times New Roman" pitchFamily="18" charset="0"/>
                <a:cs typeface="Times New Roman" pitchFamily="18" charset="0"/>
              </a:rPr>
              <a:t>RAPPEL SUR LA CHARTE DE DÉONTOLOGIE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ET D’ÉTHIQUE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UNIVERSITAIRES</a:t>
            </a:r>
          </a:p>
          <a:p>
            <a:pPr lvl="0" algn="ctr" eaLnBrk="0" fontAlgn="base" hangingPunct="0">
              <a:spcBef>
                <a:spcPct val="0"/>
              </a:spcBef>
              <a:spcAft>
                <a:spcPts val="600"/>
              </a:spcAft>
            </a:pPr>
            <a:endParaRPr lang="fr-FR" sz="1400" b="1" dirty="0" smtClean="0">
              <a:ea typeface="Times New Roman" pitchFamily="18" charset="0"/>
              <a:cs typeface="Times New Roman" pitchFamily="18" charset="0"/>
            </a:endParaRPr>
          </a:p>
        </p:txBody>
      </p:sp>
      <p:sp>
        <p:nvSpPr>
          <p:cNvPr id="29" name="Rectangle 28"/>
          <p:cNvSpPr/>
          <p:nvPr/>
        </p:nvSpPr>
        <p:spPr>
          <a:xfrm>
            <a:off x="6897487" y="642918"/>
            <a:ext cx="1963999" cy="252000"/>
          </a:xfrm>
          <a:prstGeom prst="rect">
            <a:avLst/>
          </a:prstGeom>
          <a:solidFill>
            <a:schemeClr val="accent6">
              <a:lumMod val="20000"/>
              <a:lumOff val="80000"/>
            </a:schemeClr>
          </a:solidFill>
        </p:spPr>
        <p:txBody>
          <a:bodyPr wrap="none">
            <a:spAutoFit/>
          </a:bodyPr>
          <a:lstStyle/>
          <a:p>
            <a:r>
              <a:rPr lang="ar-DZ" sz="1200" b="1" dirty="0" smtClean="0">
                <a:solidFill>
                  <a:srgbClr val="FF0000"/>
                </a:solidFill>
              </a:rPr>
              <a:t>الأخلاق وعلم الأخلاق في عالم العمل</a:t>
            </a:r>
            <a:endParaRPr lang="fr-FR" sz="1200" b="1" dirty="0">
              <a:solidFill>
                <a:srgbClr val="FF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49</a:t>
            </a:fld>
            <a:endParaRPr lang="fr-FR"/>
          </a:p>
        </p:txBody>
      </p:sp>
      <p:sp>
        <p:nvSpPr>
          <p:cNvPr id="5" name="Rectangle 2"/>
          <p:cNvSpPr>
            <a:spLocks noChangeArrowheads="1"/>
          </p:cNvSpPr>
          <p:nvPr/>
        </p:nvSpPr>
        <p:spPr bwMode="auto">
          <a:xfrm>
            <a:off x="214282" y="642918"/>
            <a:ext cx="5004000" cy="2616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defRPr/>
            </a:pPr>
            <a:r>
              <a:rPr lang="fr-FR" sz="1100" b="1" dirty="0" smtClean="0"/>
              <a:t>II.5. ETHIQUE ET DEONTOLOGIE DANS LE MONDE DU TRAVAIL </a:t>
            </a:r>
            <a:endParaRPr lang="fr-FR" sz="1100" dirty="0" smtClean="0"/>
          </a:p>
        </p:txBody>
      </p:sp>
      <p:sp>
        <p:nvSpPr>
          <p:cNvPr id="6" name="Rectangle 5"/>
          <p:cNvSpPr/>
          <p:nvPr/>
        </p:nvSpPr>
        <p:spPr>
          <a:xfrm>
            <a:off x="180000" y="1071546"/>
            <a:ext cx="3744000" cy="276999"/>
          </a:xfrm>
          <a:prstGeom prst="rect">
            <a:avLst/>
          </a:prstGeom>
          <a:solidFill>
            <a:schemeClr val="accent3">
              <a:lumMod val="20000"/>
              <a:lumOff val="80000"/>
            </a:schemeClr>
          </a:solidFill>
          <a:ln>
            <a:solidFill>
              <a:schemeClr val="bg1"/>
            </a:solidFill>
          </a:ln>
        </p:spPr>
        <p:txBody>
          <a:bodyPr wrap="square">
            <a:spAutoFit/>
          </a:bodyPr>
          <a:lstStyle/>
          <a:p>
            <a:r>
              <a:rPr lang="fr-FR" sz="1200" b="1" dirty="0" smtClean="0">
                <a:solidFill>
                  <a:srgbClr val="FF0000"/>
                </a:solidFill>
              </a:rPr>
              <a:t>II.5.1. Confidentialité juridique en entreprise</a:t>
            </a:r>
            <a:r>
              <a:rPr lang="fr-FR" sz="1200" dirty="0" smtClean="0">
                <a:solidFill>
                  <a:srgbClr val="FF0000"/>
                </a:solidFill>
              </a:rPr>
              <a:t> </a:t>
            </a:r>
          </a:p>
        </p:txBody>
      </p:sp>
      <p:sp>
        <p:nvSpPr>
          <p:cNvPr id="7" name="Rectangle à coins arrondis 6"/>
          <p:cNvSpPr/>
          <p:nvPr/>
        </p:nvSpPr>
        <p:spPr>
          <a:xfrm>
            <a:off x="500034" y="2071678"/>
            <a:ext cx="4176000" cy="936000"/>
          </a:xfrm>
          <a:prstGeom prst="roundRect">
            <a:avLst/>
          </a:prstGeom>
          <a:solidFill>
            <a:schemeClr val="accent3">
              <a:lumMod val="20000"/>
              <a:lumOff val="80000"/>
            </a:schemeClr>
          </a:solidFill>
          <a:ln>
            <a:solidFill>
              <a:schemeClr val="bg1"/>
            </a:solidFill>
          </a:ln>
        </p:spPr>
        <p:txBody>
          <a:bodyPr wrap="square">
            <a:spAutoFit/>
          </a:bodyPr>
          <a:lstStyle/>
          <a:p>
            <a:pPr algn="ctr">
              <a:spcAft>
                <a:spcPts val="300"/>
              </a:spcAft>
            </a:pPr>
            <a:r>
              <a:rPr lang="fr-FR" sz="1100" dirty="0" smtClean="0"/>
              <a:t>Chaque employé est tenu de respecter </a:t>
            </a:r>
            <a:r>
              <a:rPr lang="fr-FR" sz="1100" b="1" dirty="0" smtClean="0"/>
              <a:t>la confidentialité de</a:t>
            </a:r>
            <a:endParaRPr lang="ar-DZ" sz="1100" b="1" dirty="0" smtClean="0"/>
          </a:p>
          <a:p>
            <a:pPr algn="ctr">
              <a:spcAft>
                <a:spcPts val="300"/>
              </a:spcAft>
            </a:pPr>
            <a:r>
              <a:rPr lang="fr-FR" sz="1100" b="1" dirty="0" smtClean="0"/>
              <a:t> l’entreprise</a:t>
            </a:r>
            <a:r>
              <a:rPr lang="fr-FR" sz="1100" dirty="0" smtClean="0"/>
              <a:t> dans laquelle il travaille, et ne doit en aucun cas </a:t>
            </a:r>
            <a:endParaRPr lang="ar-DZ" sz="1100" dirty="0" smtClean="0"/>
          </a:p>
          <a:p>
            <a:pPr algn="ctr">
              <a:spcAft>
                <a:spcPts val="300"/>
              </a:spcAft>
            </a:pPr>
            <a:r>
              <a:rPr lang="fr-FR" sz="1100" dirty="0" smtClean="0"/>
              <a:t>divulguer les informations concernant l’entreprise elle-même </a:t>
            </a:r>
            <a:endParaRPr lang="ar-DZ" sz="1100" dirty="0" smtClean="0"/>
          </a:p>
          <a:p>
            <a:pPr algn="ctr">
              <a:spcAft>
                <a:spcPts val="300"/>
              </a:spcAft>
            </a:pPr>
            <a:r>
              <a:rPr lang="fr-FR" sz="1100" dirty="0" smtClean="0"/>
              <a:t>ou de ses collègues, ni les secrets de leurs clients</a:t>
            </a:r>
            <a:endParaRPr lang="fr-FR" sz="1100" dirty="0"/>
          </a:p>
        </p:txBody>
      </p:sp>
      <p:sp>
        <p:nvSpPr>
          <p:cNvPr id="8" name="Rectangle à coins arrondis 7"/>
          <p:cNvSpPr/>
          <p:nvPr/>
        </p:nvSpPr>
        <p:spPr>
          <a:xfrm>
            <a:off x="722248" y="3714752"/>
            <a:ext cx="3564000" cy="720000"/>
          </a:xfrm>
          <a:prstGeom prst="roundRect">
            <a:avLst/>
          </a:prstGeom>
          <a:solidFill>
            <a:schemeClr val="accent3">
              <a:lumMod val="20000"/>
              <a:lumOff val="80000"/>
            </a:schemeClr>
          </a:solidFill>
          <a:ln>
            <a:solidFill>
              <a:schemeClr val="bg1"/>
            </a:solidFill>
          </a:ln>
        </p:spPr>
        <p:txBody>
          <a:bodyPr wrap="square">
            <a:spAutoFit/>
          </a:bodyPr>
          <a:lstStyle/>
          <a:p>
            <a:pPr algn="ctr">
              <a:spcAft>
                <a:spcPts val="300"/>
              </a:spcAft>
            </a:pPr>
            <a:r>
              <a:rPr lang="fr-FR" sz="1100" dirty="0" smtClean="0"/>
              <a:t>Tout le travail au sujet d’une institution et de ses </a:t>
            </a:r>
          </a:p>
          <a:p>
            <a:pPr algn="ctr">
              <a:spcAft>
                <a:spcPts val="300"/>
              </a:spcAft>
            </a:pPr>
            <a:r>
              <a:rPr lang="fr-FR" sz="1100" dirty="0" smtClean="0"/>
              <a:t>activités constitue un secret commercial, à l’exception</a:t>
            </a:r>
          </a:p>
          <a:p>
            <a:pPr algn="ctr">
              <a:spcAft>
                <a:spcPts val="300"/>
              </a:spcAft>
            </a:pPr>
            <a:r>
              <a:rPr lang="fr-FR" sz="1100" dirty="0" smtClean="0"/>
              <a:t> des informations générales connues du grand public</a:t>
            </a:r>
          </a:p>
        </p:txBody>
      </p:sp>
      <p:sp>
        <p:nvSpPr>
          <p:cNvPr id="9" name="Flèche vers le bas 8"/>
          <p:cNvSpPr/>
          <p:nvPr/>
        </p:nvSpPr>
        <p:spPr>
          <a:xfrm>
            <a:off x="2318612" y="3176438"/>
            <a:ext cx="396000" cy="324000"/>
          </a:xfrm>
          <a:prstGeom prst="downArrow">
            <a:avLst/>
          </a:prstGeom>
          <a:solidFill>
            <a:schemeClr val="accent3">
              <a:lumMod val="20000"/>
              <a:lumOff val="80000"/>
            </a:schemeClr>
          </a:solidFill>
          <a:ln w="31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pic>
        <p:nvPicPr>
          <p:cNvPr id="9218" name="Picture 2" descr="DELEPORTE WENTZ AVOCAT - Droit des Technologies et du Numérique: Un accord  de confidentialité aux termes trop généraux peut être privé d'effet"/>
          <p:cNvPicPr>
            <a:picLocks noChangeAspect="1" noChangeArrowheads="1"/>
          </p:cNvPicPr>
          <p:nvPr/>
        </p:nvPicPr>
        <p:blipFill>
          <a:blip r:embed="rId3"/>
          <a:srcRect/>
          <a:stretch>
            <a:fillRect/>
          </a:stretch>
        </p:blipFill>
        <p:spPr bwMode="auto">
          <a:xfrm>
            <a:off x="3948198" y="4786322"/>
            <a:ext cx="2124000" cy="1332001"/>
          </a:xfrm>
          <a:prstGeom prst="rect">
            <a:avLst/>
          </a:prstGeom>
          <a:noFill/>
        </p:spPr>
      </p:pic>
      <p:cxnSp>
        <p:nvCxnSpPr>
          <p:cNvPr id="12" name="Connecteur droit 11"/>
          <p:cNvCxnSpPr/>
          <p:nvPr/>
        </p:nvCxnSpPr>
        <p:spPr>
          <a:xfrm rot="5400000">
            <a:off x="3857620" y="3286124"/>
            <a:ext cx="22860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à coins arrondis 12"/>
          <p:cNvSpPr/>
          <p:nvPr/>
        </p:nvSpPr>
        <p:spPr>
          <a:xfrm>
            <a:off x="5442776" y="2208934"/>
            <a:ext cx="2844000" cy="749141"/>
          </a:xfrm>
          <a:prstGeom prst="roundRect">
            <a:avLst/>
          </a:prstGeom>
          <a:solidFill>
            <a:schemeClr val="accent6">
              <a:lumMod val="20000"/>
              <a:lumOff val="80000"/>
            </a:schemeClr>
          </a:solidFill>
        </p:spPr>
        <p:txBody>
          <a:bodyPr>
            <a:spAutoFit/>
          </a:bodyPr>
          <a:lstStyle/>
          <a:p>
            <a:pPr algn="ctr">
              <a:spcAft>
                <a:spcPts val="300"/>
              </a:spcAft>
            </a:pPr>
            <a:r>
              <a:rPr lang="ar-DZ" sz="1100" dirty="0" smtClean="0"/>
              <a:t>يُطلب من كل موظف احترام </a:t>
            </a:r>
            <a:r>
              <a:rPr lang="ar-DZ" sz="1100" b="1" dirty="0" smtClean="0"/>
              <a:t>سرية الشركة </a:t>
            </a:r>
            <a:r>
              <a:rPr lang="ar-DZ" sz="1100" dirty="0" smtClean="0"/>
              <a:t>التي يعمل </a:t>
            </a:r>
            <a:r>
              <a:rPr lang="ar-DZ" sz="1100" dirty="0" err="1" smtClean="0"/>
              <a:t>بها</a:t>
            </a:r>
            <a:r>
              <a:rPr lang="ar-DZ" sz="1100" dirty="0" smtClean="0"/>
              <a:t> ،</a:t>
            </a:r>
            <a:endParaRPr lang="fr-FR" sz="1100" dirty="0" smtClean="0"/>
          </a:p>
          <a:p>
            <a:pPr algn="ctr">
              <a:spcAft>
                <a:spcPts val="300"/>
              </a:spcAft>
            </a:pPr>
            <a:r>
              <a:rPr lang="ar-DZ" sz="1100" dirty="0" smtClean="0"/>
              <a:t> ولا يجوز بأي حال من الأحوال إفشاء أي معلومات تتعلق</a:t>
            </a:r>
            <a:endParaRPr lang="fr-FR" sz="1100" dirty="0" smtClean="0"/>
          </a:p>
          <a:p>
            <a:pPr algn="ctr"/>
            <a:r>
              <a:rPr lang="ar-DZ" sz="1100" dirty="0" smtClean="0"/>
              <a:t> بالشركة بنفسه أو بزملائه أو أسرار عملائهم</a:t>
            </a:r>
            <a:endParaRPr lang="fr-FR" sz="1100" dirty="0"/>
          </a:p>
        </p:txBody>
      </p:sp>
      <p:sp>
        <p:nvSpPr>
          <p:cNvPr id="14" name="Rectangle 13"/>
          <p:cNvSpPr/>
          <p:nvPr/>
        </p:nvSpPr>
        <p:spPr>
          <a:xfrm>
            <a:off x="142844" y="6357958"/>
            <a:ext cx="8820000"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5586776" y="3714752"/>
            <a:ext cx="2700000" cy="504000"/>
          </a:xfrm>
          <a:prstGeom prst="roundRect">
            <a:avLst/>
          </a:prstGeom>
          <a:solidFill>
            <a:schemeClr val="accent6">
              <a:lumMod val="20000"/>
              <a:lumOff val="80000"/>
            </a:schemeClr>
          </a:solidFill>
        </p:spPr>
        <p:txBody>
          <a:bodyPr>
            <a:spAutoFit/>
          </a:bodyPr>
          <a:lstStyle/>
          <a:p>
            <a:pPr algn="ctr">
              <a:spcAft>
                <a:spcPts val="300"/>
              </a:spcAft>
            </a:pPr>
            <a:r>
              <a:rPr lang="ar-DZ" sz="1100" dirty="0" smtClean="0"/>
              <a:t>يعتبر كل عمل يتعلق بمؤسسة ما وأنشطتها سرًا تجاريًا ،</a:t>
            </a:r>
            <a:endParaRPr lang="fr-FR" sz="1100" dirty="0" smtClean="0"/>
          </a:p>
          <a:p>
            <a:pPr algn="ctr"/>
            <a:r>
              <a:rPr lang="ar-DZ" sz="1100" dirty="0" smtClean="0"/>
              <a:t> باستثناء المعلومات العامة المعروفة لعامة الناس</a:t>
            </a:r>
            <a:endParaRPr lang="fr-FR" sz="1100" dirty="0"/>
          </a:p>
        </p:txBody>
      </p:sp>
      <p:sp>
        <p:nvSpPr>
          <p:cNvPr id="16" name="Flèche vers le bas 15"/>
          <p:cNvSpPr/>
          <p:nvPr/>
        </p:nvSpPr>
        <p:spPr>
          <a:xfrm>
            <a:off x="6747768" y="3214686"/>
            <a:ext cx="396000" cy="324000"/>
          </a:xfrm>
          <a:prstGeom prst="downArrow">
            <a:avLst/>
          </a:prstGeom>
          <a:solidFill>
            <a:schemeClr val="accent6">
              <a:lumMod val="20000"/>
              <a:lumOff val="80000"/>
            </a:schemeClr>
          </a:solidFill>
          <a:ln w="31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7" name="Rectangle 16"/>
          <p:cNvSpPr/>
          <p:nvPr/>
        </p:nvSpPr>
        <p:spPr>
          <a:xfrm>
            <a:off x="616528" y="214290"/>
            <a:ext cx="7956000" cy="288000"/>
          </a:xfrm>
          <a:prstGeom prst="rect">
            <a:avLst/>
          </a:prstGeom>
          <a:solidFill>
            <a:schemeClr val="accent3">
              <a:lumMod val="20000"/>
              <a:lumOff val="80000"/>
            </a:schemeClr>
          </a:solidFill>
        </p:spPr>
        <p:txBody>
          <a:bodyPr wrap="square">
            <a:spAutoFit/>
          </a:bodyPr>
          <a:lstStyle/>
          <a:p>
            <a:pPr algn="ctr">
              <a:spcAft>
                <a:spcPts val="1200"/>
              </a:spcAft>
            </a:pPr>
            <a:r>
              <a:rPr lang="fr-FR" sz="1300" b="1" dirty="0" smtClean="0">
                <a:ea typeface="Times New Roman" pitchFamily="18" charset="0"/>
                <a:cs typeface="Times New Roman" pitchFamily="18" charset="0"/>
              </a:rPr>
              <a:t>CHAP. II :</a:t>
            </a:r>
            <a:r>
              <a:rPr lang="fr-FR" sz="1300" dirty="0" smtClean="0">
                <a:ea typeface="Times New Roman" pitchFamily="18" charset="0"/>
                <a:cs typeface="Arial" pitchFamily="34" charset="0"/>
              </a:rPr>
              <a:t> </a:t>
            </a:r>
            <a:r>
              <a:rPr lang="fr-FR" sz="1300" b="1" dirty="0" smtClean="0">
                <a:ea typeface="Times New Roman" pitchFamily="18" charset="0"/>
                <a:cs typeface="Times New Roman" pitchFamily="18" charset="0"/>
              </a:rPr>
              <a:t>RAPPEL SUR LA CHARTE DE DÉONTOLOGIE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ET D’ÉTHIQUE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UNIVERSITAIRES</a:t>
            </a:r>
          </a:p>
          <a:p>
            <a:pPr lvl="0" algn="ctr" eaLnBrk="0" fontAlgn="base" hangingPunct="0">
              <a:spcBef>
                <a:spcPct val="0"/>
              </a:spcBef>
              <a:spcAft>
                <a:spcPts val="600"/>
              </a:spcAft>
            </a:pPr>
            <a:endParaRPr lang="fr-FR" sz="1400" b="1" dirty="0" smtClean="0">
              <a:ea typeface="Times New Roman" pitchFamily="18" charset="0"/>
              <a:cs typeface="Times New Roman" pitchFamily="18" charset="0"/>
            </a:endParaRPr>
          </a:p>
        </p:txBody>
      </p:sp>
      <p:sp>
        <p:nvSpPr>
          <p:cNvPr id="18" name="Rectangle 17"/>
          <p:cNvSpPr/>
          <p:nvPr/>
        </p:nvSpPr>
        <p:spPr>
          <a:xfrm>
            <a:off x="7418462" y="1071546"/>
            <a:ext cx="1439818" cy="252000"/>
          </a:xfrm>
          <a:prstGeom prst="rect">
            <a:avLst/>
          </a:prstGeom>
          <a:solidFill>
            <a:schemeClr val="accent6">
              <a:lumMod val="20000"/>
              <a:lumOff val="80000"/>
            </a:schemeClr>
          </a:solidFill>
        </p:spPr>
        <p:txBody>
          <a:bodyPr wrap="none">
            <a:spAutoFit/>
          </a:bodyPr>
          <a:lstStyle/>
          <a:p>
            <a:r>
              <a:rPr lang="ar-DZ" sz="1200" b="1" dirty="0" smtClean="0">
                <a:solidFill>
                  <a:srgbClr val="FF0000"/>
                </a:solidFill>
              </a:rPr>
              <a:t>السرية القانونية للشركات</a:t>
            </a:r>
            <a:endParaRPr lang="fr-FR" sz="12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5</a:t>
            </a:fld>
            <a:endParaRPr lang="fr-FR"/>
          </a:p>
        </p:txBody>
      </p:sp>
      <p:sp>
        <p:nvSpPr>
          <p:cNvPr id="4" name="Rectangle 3"/>
          <p:cNvSpPr/>
          <p:nvPr/>
        </p:nvSpPr>
        <p:spPr>
          <a:xfrm>
            <a:off x="3579279" y="263703"/>
            <a:ext cx="1800000" cy="292388"/>
          </a:xfrm>
          <a:prstGeom prst="rect">
            <a:avLst/>
          </a:prstGeom>
          <a:solidFill>
            <a:schemeClr val="accent5">
              <a:lumMod val="20000"/>
              <a:lumOff val="80000"/>
            </a:schemeClr>
          </a:solidFill>
        </p:spPr>
        <p:txBody>
          <a:bodyPr wrap="none">
            <a:spAutoFit/>
          </a:bodyPr>
          <a:lstStyle/>
          <a:p>
            <a:r>
              <a:rPr lang="fr-FR" sz="1300" b="1" dirty="0" smtClean="0"/>
              <a:t>PLAN DU MODULE</a:t>
            </a:r>
            <a:endParaRPr lang="fr-FR" sz="1300" b="1" dirty="0"/>
          </a:p>
        </p:txBody>
      </p:sp>
      <p:sp>
        <p:nvSpPr>
          <p:cNvPr id="7" name="Rectangle 6"/>
          <p:cNvSpPr/>
          <p:nvPr/>
        </p:nvSpPr>
        <p:spPr>
          <a:xfrm>
            <a:off x="1357290" y="2428868"/>
            <a:ext cx="3924000" cy="677108"/>
          </a:xfrm>
          <a:prstGeom prst="rect">
            <a:avLst/>
          </a:prstGeom>
          <a:solidFill>
            <a:schemeClr val="accent3">
              <a:lumMod val="20000"/>
              <a:lumOff val="80000"/>
            </a:schemeClr>
          </a:solidFill>
        </p:spPr>
        <p:txBody>
          <a:bodyPr wrap="square">
            <a:spAutoFit/>
          </a:bodyPr>
          <a:lstStyle/>
          <a:p>
            <a:pPr algn="ctr">
              <a:spcAft>
                <a:spcPts val="300"/>
              </a:spcAft>
            </a:pPr>
            <a:r>
              <a:rPr lang="fr-FR" sz="1100" b="1" dirty="0" smtClean="0"/>
              <a:t>Définitions de quelques  notions fondamentales</a:t>
            </a:r>
          </a:p>
          <a:p>
            <a:pPr algn="ctr">
              <a:spcAft>
                <a:spcPts val="300"/>
              </a:spcAft>
            </a:pPr>
            <a:r>
              <a:rPr lang="fr-FR" sz="1100" dirty="0" smtClean="0"/>
              <a:t>(Notions qui nous intéresseront tout au long du module :</a:t>
            </a:r>
          </a:p>
          <a:p>
            <a:pPr algn="ctr">
              <a:spcAft>
                <a:spcPts val="300"/>
              </a:spcAft>
            </a:pPr>
            <a:r>
              <a:rPr lang="fr-FR" sz="1100" dirty="0" smtClean="0"/>
              <a:t> </a:t>
            </a:r>
            <a:r>
              <a:rPr lang="fr-FR" sz="1100" b="1" i="1" dirty="0" smtClean="0"/>
              <a:t>morale</a:t>
            </a:r>
            <a:r>
              <a:rPr lang="fr-FR" sz="1100" dirty="0" smtClean="0"/>
              <a:t>, </a:t>
            </a:r>
            <a:r>
              <a:rPr lang="fr-FR" sz="1100" b="1" i="1" dirty="0" smtClean="0"/>
              <a:t>éthique</a:t>
            </a:r>
            <a:r>
              <a:rPr lang="fr-FR" sz="1100" dirty="0" smtClean="0"/>
              <a:t>, </a:t>
            </a:r>
            <a:r>
              <a:rPr lang="fr-FR" sz="1100" b="1" i="1" dirty="0" smtClean="0"/>
              <a:t>déontologie</a:t>
            </a:r>
            <a:r>
              <a:rPr lang="fr-FR" sz="1100" dirty="0" smtClean="0"/>
              <a:t> et différences entre elles)</a:t>
            </a:r>
          </a:p>
        </p:txBody>
      </p:sp>
      <p:sp>
        <p:nvSpPr>
          <p:cNvPr id="8" name="Flèche droite à entaille 7"/>
          <p:cNvSpPr/>
          <p:nvPr/>
        </p:nvSpPr>
        <p:spPr>
          <a:xfrm>
            <a:off x="142844" y="2500306"/>
            <a:ext cx="1152000" cy="519678"/>
          </a:xfrm>
          <a:prstGeom prst="notchedRightArrow">
            <a:avLst/>
          </a:prstGeom>
          <a:solidFill>
            <a:schemeClr val="accent3">
              <a:lumMod val="60000"/>
              <a:lumOff val="40000"/>
            </a:schemeClr>
          </a:solidFill>
          <a:ln w="3175">
            <a:solidFill>
              <a:schemeClr val="tx1"/>
            </a:solidFill>
          </a:ln>
        </p:spPr>
        <p:txBody>
          <a:bodyPr wrap="none">
            <a:spAutoFit/>
          </a:bodyPr>
          <a:lstStyle/>
          <a:p>
            <a:r>
              <a:rPr lang="fr-FR" sz="1100" b="1" dirty="0" smtClean="0">
                <a:solidFill>
                  <a:srgbClr val="FF0000"/>
                </a:solidFill>
              </a:rPr>
              <a:t>Chapitre I  </a:t>
            </a:r>
            <a:endParaRPr lang="fr-FR" sz="1100" b="1" dirty="0">
              <a:solidFill>
                <a:srgbClr val="FF0000"/>
              </a:solidFill>
            </a:endParaRPr>
          </a:p>
        </p:txBody>
      </p:sp>
      <p:sp>
        <p:nvSpPr>
          <p:cNvPr id="15" name="Rectangle 14"/>
          <p:cNvSpPr/>
          <p:nvPr/>
        </p:nvSpPr>
        <p:spPr>
          <a:xfrm>
            <a:off x="142844" y="6357958"/>
            <a:ext cx="8820000"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433818" y="3912264"/>
            <a:ext cx="3996000" cy="2231380"/>
          </a:xfrm>
          <a:prstGeom prst="rect">
            <a:avLst/>
          </a:prstGeom>
          <a:solidFill>
            <a:schemeClr val="accent3">
              <a:lumMod val="20000"/>
              <a:lumOff val="80000"/>
            </a:schemeClr>
          </a:solidFill>
        </p:spPr>
        <p:txBody>
          <a:bodyPr wrap="square">
            <a:spAutoFit/>
          </a:bodyPr>
          <a:lstStyle/>
          <a:p>
            <a:pPr algn="ctr">
              <a:spcAft>
                <a:spcPts val="300"/>
              </a:spcAft>
            </a:pPr>
            <a:r>
              <a:rPr lang="fr-FR" sz="1100" b="1" i="1" dirty="0" smtClean="0"/>
              <a:t> </a:t>
            </a:r>
            <a:r>
              <a:rPr lang="fr-FR" sz="1100" dirty="0" smtClean="0"/>
              <a:t> </a:t>
            </a:r>
            <a:r>
              <a:rPr lang="fr-FR" sz="1100" b="1" dirty="0" smtClean="0"/>
              <a:t>Rappels sur </a:t>
            </a:r>
            <a:r>
              <a:rPr lang="fr-FR" sz="1100" b="1" i="1" dirty="0" smtClean="0"/>
              <a:t>la charte de déontologie et d’éthique</a:t>
            </a:r>
            <a:r>
              <a:rPr lang="ar-DZ" sz="1100" b="1" i="1" dirty="0" smtClean="0"/>
              <a:t> </a:t>
            </a:r>
            <a:r>
              <a:rPr lang="fr-FR" sz="1100" b="1" i="1" dirty="0" smtClean="0"/>
              <a:t>universitaires </a:t>
            </a:r>
            <a:r>
              <a:rPr lang="fr-FR" sz="1100" b="1" dirty="0" smtClean="0"/>
              <a:t>: </a:t>
            </a:r>
          </a:p>
          <a:p>
            <a:pPr algn="just">
              <a:spcAft>
                <a:spcPts val="600"/>
              </a:spcAft>
            </a:pPr>
            <a:r>
              <a:rPr lang="fr-FR" sz="1050" b="1" i="1" dirty="0" smtClean="0"/>
              <a:t>-  </a:t>
            </a:r>
            <a:r>
              <a:rPr lang="fr-FR" sz="1050" dirty="0" smtClean="0"/>
              <a:t>En quoi elle consiste ? </a:t>
            </a:r>
          </a:p>
          <a:p>
            <a:pPr algn="just">
              <a:spcAft>
                <a:spcPts val="600"/>
              </a:spcAft>
            </a:pPr>
            <a:r>
              <a:rPr lang="fr-FR" sz="1050" b="1" i="1" dirty="0" smtClean="0"/>
              <a:t>-  </a:t>
            </a:r>
            <a:r>
              <a:rPr lang="fr-FR" sz="1050" dirty="0" smtClean="0"/>
              <a:t>Quel est son contenu ?</a:t>
            </a:r>
            <a:endParaRPr lang="ar-DZ" sz="1050" dirty="0" smtClean="0"/>
          </a:p>
          <a:p>
            <a:pPr algn="just">
              <a:spcAft>
                <a:spcPts val="600"/>
              </a:spcAft>
            </a:pPr>
            <a:r>
              <a:rPr lang="fr-FR" sz="1050" b="1" i="1" dirty="0" smtClean="0"/>
              <a:t>-</a:t>
            </a:r>
            <a:r>
              <a:rPr lang="ar-DZ" sz="1050" b="1" i="1" dirty="0" smtClean="0"/>
              <a:t> </a:t>
            </a:r>
            <a:r>
              <a:rPr lang="fr-FR" sz="1050" b="1" i="1" dirty="0" smtClean="0"/>
              <a:t> </a:t>
            </a:r>
            <a:r>
              <a:rPr lang="fr-FR" sz="1050" dirty="0" smtClean="0"/>
              <a:t>Quels sont ses principes fondamentaux ?</a:t>
            </a:r>
            <a:endParaRPr lang="ar-DZ" sz="1050" dirty="0" smtClean="0"/>
          </a:p>
          <a:p>
            <a:pPr algn="just"/>
            <a:r>
              <a:rPr lang="fr-FR" sz="1050" b="1" i="1" dirty="0" smtClean="0"/>
              <a:t>-</a:t>
            </a:r>
            <a:r>
              <a:rPr lang="fr-FR" sz="1050" dirty="0" smtClean="0"/>
              <a:t>  Quels sont les droits et les obligations des différents  membres </a:t>
            </a:r>
          </a:p>
          <a:p>
            <a:pPr algn="just">
              <a:spcAft>
                <a:spcPts val="600"/>
              </a:spcAft>
            </a:pPr>
            <a:r>
              <a:rPr lang="fr-FR" sz="1050" dirty="0" smtClean="0"/>
              <a:t>    de la</a:t>
            </a:r>
            <a:r>
              <a:rPr lang="ar-DZ" sz="1050" dirty="0" smtClean="0"/>
              <a:t> </a:t>
            </a:r>
            <a:r>
              <a:rPr lang="fr-FR" sz="1050" dirty="0" smtClean="0"/>
              <a:t>communauté universitaire ?</a:t>
            </a:r>
          </a:p>
          <a:p>
            <a:pPr algn="just"/>
            <a:r>
              <a:rPr lang="fr-FR" sz="1050" b="1" i="1" dirty="0" smtClean="0"/>
              <a:t> -</a:t>
            </a:r>
            <a:r>
              <a:rPr lang="fr-FR" sz="1050" dirty="0" smtClean="0"/>
              <a:t>  Comment ces principes, ces droits et obligations doivent être</a:t>
            </a:r>
            <a:r>
              <a:rPr lang="ar-DZ" sz="1050" dirty="0" smtClean="0"/>
              <a:t> </a:t>
            </a:r>
          </a:p>
          <a:p>
            <a:pPr algn="just"/>
            <a:r>
              <a:rPr lang="fr-FR" sz="1050" dirty="0" smtClean="0"/>
              <a:t>     appliqués, pour que règne une ambiance harmonieuse au sein </a:t>
            </a:r>
          </a:p>
          <a:p>
            <a:pPr algn="just"/>
            <a:r>
              <a:rPr lang="fr-FR" sz="1050" dirty="0" smtClean="0"/>
              <a:t>     de l’université,</a:t>
            </a:r>
            <a:r>
              <a:rPr lang="ar-DZ" sz="1050" dirty="0" smtClean="0"/>
              <a:t> </a:t>
            </a:r>
            <a:r>
              <a:rPr lang="fr-FR" sz="1050" dirty="0" smtClean="0"/>
              <a:t>et qu’elle puisse remplir ses missions de la</a:t>
            </a:r>
          </a:p>
          <a:p>
            <a:pPr algn="just"/>
            <a:r>
              <a:rPr lang="fr-FR" sz="1050" dirty="0" smtClean="0"/>
              <a:t>     meilleure façon et évoluer</a:t>
            </a:r>
            <a:r>
              <a:rPr lang="ar-DZ" sz="1050" dirty="0" smtClean="0"/>
              <a:t> </a:t>
            </a:r>
            <a:r>
              <a:rPr lang="fr-FR" sz="1050" dirty="0" smtClean="0"/>
              <a:t>qualitativement vers l’excellence ?</a:t>
            </a:r>
          </a:p>
        </p:txBody>
      </p:sp>
      <p:sp>
        <p:nvSpPr>
          <p:cNvPr id="19" name="Rectangle 18"/>
          <p:cNvSpPr/>
          <p:nvPr/>
        </p:nvSpPr>
        <p:spPr>
          <a:xfrm>
            <a:off x="6337718" y="2428868"/>
            <a:ext cx="2592000" cy="648000"/>
          </a:xfrm>
          <a:prstGeom prst="rect">
            <a:avLst/>
          </a:prstGeom>
          <a:solidFill>
            <a:schemeClr val="accent6">
              <a:lumMod val="20000"/>
              <a:lumOff val="80000"/>
            </a:schemeClr>
          </a:solidFill>
        </p:spPr>
        <p:txBody>
          <a:bodyPr>
            <a:spAutoFit/>
          </a:bodyPr>
          <a:lstStyle/>
          <a:p>
            <a:pPr algn="r">
              <a:spcAft>
                <a:spcPts val="300"/>
              </a:spcAft>
            </a:pPr>
            <a:r>
              <a:rPr lang="ar-DZ" sz="1100" b="1" dirty="0" smtClean="0"/>
              <a:t>تعريف بعض المفاهيم الأساسية</a:t>
            </a:r>
          </a:p>
          <a:p>
            <a:pPr algn="r">
              <a:spcAft>
                <a:spcPts val="300"/>
              </a:spcAft>
            </a:pPr>
            <a:r>
              <a:rPr lang="ar-DZ" sz="1100" dirty="0" smtClean="0"/>
              <a:t> (المفاهيم التي ستثير اهتمامنا خلال الوحدة : </a:t>
            </a:r>
          </a:p>
          <a:p>
            <a:pPr algn="r"/>
            <a:r>
              <a:rPr lang="ar-DZ" sz="1100" b="1" dirty="0" smtClean="0"/>
              <a:t>الأخلاق</a:t>
            </a:r>
            <a:r>
              <a:rPr lang="ar-DZ" sz="1100" dirty="0" smtClean="0"/>
              <a:t> و</a:t>
            </a:r>
            <a:r>
              <a:rPr lang="ar-DZ" sz="1100" b="1" dirty="0" smtClean="0"/>
              <a:t>علم الأخلاق </a:t>
            </a:r>
            <a:r>
              <a:rPr lang="ar-DZ" sz="1100" dirty="0" smtClean="0"/>
              <a:t>و</a:t>
            </a:r>
            <a:r>
              <a:rPr lang="ar-DZ" sz="1100" b="1" dirty="0" smtClean="0"/>
              <a:t>آداب</a:t>
            </a:r>
            <a:r>
              <a:rPr lang="ar-DZ" sz="1100" b="1" dirty="0" smtClean="0">
                <a:solidFill>
                  <a:srgbClr val="FF0000"/>
                </a:solidFill>
                <a:effectLst>
                  <a:outerShdw blurRad="38100" dist="38100" dir="2700000" algn="tl">
                    <a:srgbClr val="000000">
                      <a:alpha val="43137"/>
                    </a:srgbClr>
                  </a:outerShdw>
                </a:effectLst>
              </a:rPr>
              <a:t> </a:t>
            </a:r>
            <a:r>
              <a:rPr lang="ar-DZ" sz="1100" b="1" dirty="0" smtClean="0"/>
              <a:t>المهنة  </a:t>
            </a:r>
            <a:r>
              <a:rPr lang="ar-DZ" sz="1100" dirty="0" smtClean="0"/>
              <a:t>والاختلاف بينهم)</a:t>
            </a:r>
            <a:endParaRPr lang="fr-FR" sz="1100" dirty="0" smtClean="0"/>
          </a:p>
          <a:p>
            <a:pPr algn="r"/>
            <a:endParaRPr lang="fr-FR" sz="1300" dirty="0" smtClean="0"/>
          </a:p>
        </p:txBody>
      </p:sp>
      <p:sp>
        <p:nvSpPr>
          <p:cNvPr id="20" name="Rectangle 19"/>
          <p:cNvSpPr/>
          <p:nvPr/>
        </p:nvSpPr>
        <p:spPr>
          <a:xfrm>
            <a:off x="5869718" y="4000504"/>
            <a:ext cx="3060000" cy="1800000"/>
          </a:xfrm>
          <a:prstGeom prst="rect">
            <a:avLst/>
          </a:prstGeom>
          <a:solidFill>
            <a:schemeClr val="accent6">
              <a:lumMod val="20000"/>
              <a:lumOff val="80000"/>
            </a:schemeClr>
          </a:solidFill>
        </p:spPr>
        <p:txBody>
          <a:bodyPr wrap="square">
            <a:spAutoFit/>
          </a:bodyPr>
          <a:lstStyle/>
          <a:p>
            <a:pPr algn="r">
              <a:spcAft>
                <a:spcPts val="300"/>
              </a:spcAft>
            </a:pPr>
            <a:r>
              <a:rPr lang="ar-DZ" sz="1100" b="1" dirty="0" smtClean="0"/>
              <a:t>تذكير عن میثاق الآداب والأخلاقیات الجامعیة : </a:t>
            </a:r>
          </a:p>
          <a:p>
            <a:pPr algn="r">
              <a:spcAft>
                <a:spcPts val="600"/>
              </a:spcAft>
            </a:pPr>
            <a:r>
              <a:rPr lang="fr-FR" sz="1100" dirty="0" smtClean="0"/>
              <a:t> </a:t>
            </a:r>
            <a:r>
              <a:rPr lang="ar-DZ" sz="1100" b="1" i="1" dirty="0" smtClean="0"/>
              <a:t>-</a:t>
            </a:r>
            <a:r>
              <a:rPr lang="ar-DZ" sz="1100" dirty="0" smtClean="0"/>
              <a:t>  ما هو ؟ </a:t>
            </a:r>
          </a:p>
          <a:p>
            <a:pPr algn="r">
              <a:spcAft>
                <a:spcPts val="600"/>
              </a:spcAft>
            </a:pPr>
            <a:r>
              <a:rPr lang="ar-DZ" sz="1100" b="1" i="1" dirty="0" smtClean="0"/>
              <a:t>-</a:t>
            </a:r>
            <a:r>
              <a:rPr lang="ar-DZ" sz="1100" dirty="0" smtClean="0"/>
              <a:t>  ما هي محتوياته ؟</a:t>
            </a:r>
          </a:p>
          <a:p>
            <a:pPr algn="r">
              <a:spcAft>
                <a:spcPts val="600"/>
              </a:spcAft>
            </a:pPr>
            <a:r>
              <a:rPr lang="ar-DZ" sz="1100" b="1" i="1" dirty="0" smtClean="0"/>
              <a:t>-  </a:t>
            </a:r>
            <a:r>
              <a:rPr lang="ar-DZ" sz="1100" dirty="0" smtClean="0"/>
              <a:t>ما هي مبادئه الأساسية ؟</a:t>
            </a:r>
          </a:p>
          <a:p>
            <a:pPr algn="r">
              <a:spcAft>
                <a:spcPts val="600"/>
              </a:spcAft>
            </a:pPr>
            <a:r>
              <a:rPr lang="ar-DZ" sz="1100" b="1" i="1" dirty="0" smtClean="0"/>
              <a:t>-</a:t>
            </a:r>
            <a:r>
              <a:rPr lang="ar-DZ" sz="1100" dirty="0" smtClean="0"/>
              <a:t> ما هي حقوق والتزامات مختلف أعضاء المجتمع الجامعي ؟</a:t>
            </a:r>
          </a:p>
          <a:p>
            <a:pPr algn="r">
              <a:spcAft>
                <a:spcPts val="300"/>
              </a:spcAft>
            </a:pPr>
            <a:r>
              <a:rPr lang="ar-DZ" sz="1100" b="1" i="1" dirty="0" smtClean="0"/>
              <a:t>-</a:t>
            </a:r>
            <a:r>
              <a:rPr lang="ar-DZ" sz="1100" dirty="0" smtClean="0"/>
              <a:t>  كيف ينبغي تطبيق هذه المبادئ ، هذه الحقوق والالتزامات لخلق جو منسجم داخل الجامعة ، حتى تتمكن من أداء مهامها بأفضل طريقة وأن تتطور نوعيا </a:t>
            </a:r>
            <a:r>
              <a:rPr lang="ar-DZ" sz="1100" dirty="0" err="1" smtClean="0"/>
              <a:t>نحوالتميز</a:t>
            </a:r>
            <a:endParaRPr lang="fr-FR" sz="1100" dirty="0" smtClean="0"/>
          </a:p>
          <a:p>
            <a:pPr algn="r">
              <a:spcAft>
                <a:spcPts val="300"/>
              </a:spcAft>
            </a:pPr>
            <a:r>
              <a:rPr lang="ar-DZ" sz="1100" dirty="0" smtClean="0"/>
              <a:t>  </a:t>
            </a:r>
          </a:p>
          <a:p>
            <a:pPr algn="r"/>
            <a:endParaRPr lang="ar-DZ" sz="1300" dirty="0" smtClean="0"/>
          </a:p>
          <a:p>
            <a:pPr algn="r"/>
            <a:r>
              <a:rPr lang="ar-DZ" sz="1300" dirty="0" smtClean="0"/>
              <a:t> </a:t>
            </a:r>
            <a:endParaRPr lang="fr-FR" sz="1300" dirty="0"/>
          </a:p>
        </p:txBody>
      </p:sp>
      <p:sp>
        <p:nvSpPr>
          <p:cNvPr id="12" name="Flèche droite à entaille 11"/>
          <p:cNvSpPr/>
          <p:nvPr/>
        </p:nvSpPr>
        <p:spPr>
          <a:xfrm>
            <a:off x="142844" y="4786322"/>
            <a:ext cx="1188000" cy="519678"/>
          </a:xfrm>
          <a:prstGeom prst="notchedRightArrow">
            <a:avLst/>
          </a:prstGeom>
          <a:solidFill>
            <a:schemeClr val="accent3">
              <a:lumMod val="60000"/>
              <a:lumOff val="40000"/>
            </a:schemeClr>
          </a:solidFill>
          <a:ln w="3175">
            <a:solidFill>
              <a:schemeClr val="tx1"/>
            </a:solidFill>
          </a:ln>
        </p:spPr>
        <p:txBody>
          <a:bodyPr wrap="none">
            <a:spAutoFit/>
          </a:bodyPr>
          <a:lstStyle/>
          <a:p>
            <a:r>
              <a:rPr lang="fr-FR" sz="1100" b="1" dirty="0" smtClean="0">
                <a:solidFill>
                  <a:srgbClr val="FF0000"/>
                </a:solidFill>
              </a:rPr>
              <a:t>Chapitre II  </a:t>
            </a:r>
            <a:endParaRPr lang="fr-FR" sz="1100" b="1" dirty="0">
              <a:solidFill>
                <a:srgbClr val="FF0000"/>
              </a:solidFill>
            </a:endParaRPr>
          </a:p>
        </p:txBody>
      </p:sp>
      <p:cxnSp>
        <p:nvCxnSpPr>
          <p:cNvPr id="22" name="Connecteur droit 21"/>
          <p:cNvCxnSpPr/>
          <p:nvPr/>
        </p:nvCxnSpPr>
        <p:spPr>
          <a:xfrm rot="5400000">
            <a:off x="4635338" y="2363942"/>
            <a:ext cx="1872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rot="10800000">
            <a:off x="5572132" y="3286124"/>
            <a:ext cx="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rot="5400000">
            <a:off x="4077802" y="4923330"/>
            <a:ext cx="3276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lèche droite à entaille 16"/>
          <p:cNvSpPr/>
          <p:nvPr/>
        </p:nvSpPr>
        <p:spPr>
          <a:xfrm>
            <a:off x="142844" y="1285860"/>
            <a:ext cx="1332000" cy="519678"/>
          </a:xfrm>
          <a:prstGeom prst="notchedRightArrow">
            <a:avLst/>
          </a:prstGeom>
          <a:solidFill>
            <a:schemeClr val="accent3">
              <a:lumMod val="60000"/>
              <a:lumOff val="40000"/>
            </a:schemeClr>
          </a:solidFill>
          <a:ln w="3175">
            <a:solidFill>
              <a:schemeClr val="tx1"/>
            </a:solidFill>
          </a:ln>
        </p:spPr>
        <p:txBody>
          <a:bodyPr wrap="none">
            <a:spAutoFit/>
          </a:bodyPr>
          <a:lstStyle/>
          <a:p>
            <a:r>
              <a:rPr lang="fr-FR" sz="1100" b="1" dirty="0" smtClean="0">
                <a:solidFill>
                  <a:srgbClr val="FF0000"/>
                </a:solidFill>
              </a:rPr>
              <a:t>Introduction</a:t>
            </a:r>
            <a:endParaRPr lang="fr-FR" sz="1100" b="1" dirty="0">
              <a:solidFill>
                <a:srgbClr val="FF0000"/>
              </a:solidFill>
            </a:endParaRPr>
          </a:p>
        </p:txBody>
      </p:sp>
      <p:sp>
        <p:nvSpPr>
          <p:cNvPr id="18" name="Rectangle 17"/>
          <p:cNvSpPr/>
          <p:nvPr/>
        </p:nvSpPr>
        <p:spPr>
          <a:xfrm>
            <a:off x="1571604" y="1426488"/>
            <a:ext cx="3924000" cy="288000"/>
          </a:xfrm>
          <a:prstGeom prst="rect">
            <a:avLst/>
          </a:prstGeom>
          <a:solidFill>
            <a:schemeClr val="accent3">
              <a:lumMod val="20000"/>
              <a:lumOff val="80000"/>
            </a:schemeClr>
          </a:solidFill>
        </p:spPr>
        <p:txBody>
          <a:bodyPr>
            <a:spAutoFit/>
          </a:bodyPr>
          <a:lstStyle/>
          <a:p>
            <a:pPr algn="ctr">
              <a:spcAft>
                <a:spcPts val="300"/>
              </a:spcAft>
            </a:pPr>
            <a:r>
              <a:rPr lang="fr-FR" sz="1100" b="1" dirty="0" smtClean="0"/>
              <a:t>Définition de l’Université, sa mission et ses objectifs</a:t>
            </a:r>
          </a:p>
        </p:txBody>
      </p:sp>
      <p:sp>
        <p:nvSpPr>
          <p:cNvPr id="21" name="Rectangle 20"/>
          <p:cNvSpPr/>
          <p:nvPr/>
        </p:nvSpPr>
        <p:spPr>
          <a:xfrm>
            <a:off x="7100371" y="1428736"/>
            <a:ext cx="1829347" cy="261610"/>
          </a:xfrm>
          <a:prstGeom prst="rect">
            <a:avLst/>
          </a:prstGeom>
          <a:solidFill>
            <a:schemeClr val="accent6">
              <a:lumMod val="20000"/>
              <a:lumOff val="80000"/>
            </a:schemeClr>
          </a:solidFill>
        </p:spPr>
        <p:txBody>
          <a:bodyPr wrap="none">
            <a:spAutoFit/>
          </a:bodyPr>
          <a:lstStyle/>
          <a:p>
            <a:r>
              <a:rPr lang="ar-DZ" sz="1100" b="1" dirty="0" smtClean="0"/>
              <a:t>التعريف بالجامعة ،</a:t>
            </a:r>
            <a:r>
              <a:rPr lang="ar-DZ" sz="1100" dirty="0" smtClean="0"/>
              <a:t> </a:t>
            </a:r>
            <a:r>
              <a:rPr lang="ar-DZ" sz="1100" b="1" dirty="0" smtClean="0"/>
              <a:t>رسالتها وأهدافها</a:t>
            </a:r>
            <a:endParaRPr lang="fr-FR" sz="1100" b="1"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50</a:t>
            </a:fld>
            <a:endParaRPr lang="fr-FR"/>
          </a:p>
        </p:txBody>
      </p:sp>
      <p:sp>
        <p:nvSpPr>
          <p:cNvPr id="5" name="Rectangle 4"/>
          <p:cNvSpPr/>
          <p:nvPr/>
        </p:nvSpPr>
        <p:spPr>
          <a:xfrm>
            <a:off x="180000" y="1071546"/>
            <a:ext cx="2376000" cy="276999"/>
          </a:xfrm>
          <a:prstGeom prst="rect">
            <a:avLst/>
          </a:prstGeom>
          <a:solidFill>
            <a:schemeClr val="accent3">
              <a:lumMod val="20000"/>
              <a:lumOff val="80000"/>
            </a:schemeClr>
          </a:solidFill>
          <a:ln>
            <a:solidFill>
              <a:schemeClr val="bg1"/>
            </a:solidFill>
          </a:ln>
        </p:spPr>
        <p:txBody>
          <a:bodyPr wrap="square">
            <a:spAutoFit/>
          </a:bodyPr>
          <a:lstStyle/>
          <a:p>
            <a:r>
              <a:rPr lang="fr-FR" sz="1200" b="1" dirty="0" smtClean="0">
                <a:solidFill>
                  <a:srgbClr val="FF0000"/>
                </a:solidFill>
              </a:rPr>
              <a:t>II.5.2. Fidélité à l’entreprise</a:t>
            </a:r>
            <a:r>
              <a:rPr lang="fr-FR" sz="1200" dirty="0" smtClean="0">
                <a:solidFill>
                  <a:srgbClr val="FF0000"/>
                </a:solidFill>
              </a:rPr>
              <a:t> </a:t>
            </a:r>
          </a:p>
        </p:txBody>
      </p:sp>
      <p:sp>
        <p:nvSpPr>
          <p:cNvPr id="7" name="Rectangle à coins arrondis 6"/>
          <p:cNvSpPr/>
          <p:nvPr/>
        </p:nvSpPr>
        <p:spPr>
          <a:xfrm>
            <a:off x="714348" y="2067989"/>
            <a:ext cx="3384000" cy="289441"/>
          </a:xfrm>
          <a:prstGeom prst="roundRect">
            <a:avLst/>
          </a:prstGeom>
          <a:solidFill>
            <a:schemeClr val="accent3">
              <a:lumMod val="20000"/>
              <a:lumOff val="80000"/>
            </a:schemeClr>
          </a:solidFill>
          <a:ln>
            <a:solidFill>
              <a:schemeClr val="bg1"/>
            </a:solidFill>
          </a:ln>
        </p:spPr>
        <p:txBody>
          <a:bodyPr>
            <a:spAutoFit/>
          </a:bodyPr>
          <a:lstStyle/>
          <a:p>
            <a:r>
              <a:rPr lang="fr-FR" sz="1100" b="1" dirty="0" smtClean="0"/>
              <a:t>La fidélité </a:t>
            </a:r>
            <a:r>
              <a:rPr lang="fr-FR" sz="1100" dirty="0" smtClean="0"/>
              <a:t>est quelque peu liée à la confidentialité</a:t>
            </a:r>
            <a:endParaRPr lang="fr-FR" sz="1100" dirty="0"/>
          </a:p>
        </p:txBody>
      </p:sp>
      <p:sp>
        <p:nvSpPr>
          <p:cNvPr id="8" name="Rectangle à coins arrondis 7"/>
          <p:cNvSpPr/>
          <p:nvPr/>
        </p:nvSpPr>
        <p:spPr>
          <a:xfrm>
            <a:off x="578810" y="3143248"/>
            <a:ext cx="3636000" cy="720000"/>
          </a:xfrm>
          <a:prstGeom prst="roundRect">
            <a:avLst/>
          </a:prstGeom>
          <a:solidFill>
            <a:schemeClr val="accent3">
              <a:lumMod val="20000"/>
              <a:lumOff val="80000"/>
            </a:schemeClr>
          </a:solidFill>
          <a:ln>
            <a:solidFill>
              <a:schemeClr val="bg1"/>
            </a:solidFill>
          </a:ln>
        </p:spPr>
        <p:txBody>
          <a:bodyPr wrap="square">
            <a:spAutoFit/>
          </a:bodyPr>
          <a:lstStyle/>
          <a:p>
            <a:pPr algn="ctr">
              <a:spcAft>
                <a:spcPts val="300"/>
              </a:spcAft>
            </a:pPr>
            <a:r>
              <a:rPr lang="fr-FR" sz="1100" dirty="0" smtClean="0"/>
              <a:t>Elle peut affecter la confiance au sein de l’entreprise et</a:t>
            </a:r>
          </a:p>
          <a:p>
            <a:pPr algn="ctr">
              <a:spcAft>
                <a:spcPts val="300"/>
              </a:spcAft>
            </a:pPr>
            <a:r>
              <a:rPr lang="fr-FR" sz="1100" dirty="0" smtClean="0"/>
              <a:t> cela se traduirait dans la plupart des cas par une perte</a:t>
            </a:r>
          </a:p>
          <a:p>
            <a:pPr algn="ctr"/>
            <a:r>
              <a:rPr lang="fr-FR" sz="1100" dirty="0" smtClean="0"/>
              <a:t> de potentialité et donc de productivité</a:t>
            </a:r>
          </a:p>
          <a:p>
            <a:pPr algn="ctr"/>
            <a:endParaRPr lang="fr-FR" sz="1300" b="1" dirty="0" smtClean="0"/>
          </a:p>
        </p:txBody>
      </p:sp>
      <p:sp>
        <p:nvSpPr>
          <p:cNvPr id="9" name="Flèche vers le bas 8"/>
          <p:cNvSpPr/>
          <p:nvPr/>
        </p:nvSpPr>
        <p:spPr>
          <a:xfrm>
            <a:off x="2214546" y="2533496"/>
            <a:ext cx="396000" cy="324000"/>
          </a:xfrm>
          <a:prstGeom prst="downArrow">
            <a:avLst/>
          </a:prstGeom>
          <a:solidFill>
            <a:schemeClr val="accent3">
              <a:lumMod val="20000"/>
              <a:lumOff val="80000"/>
            </a:schemeClr>
          </a:solidFill>
          <a:ln w="31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pic>
        <p:nvPicPr>
          <p:cNvPr id="8194" name="Picture 2" descr="Image Conceptuelle De Deux Personnes De Différentes Ethnies Se Serrant La  Main Entre Les Communautés Culturelles, Soit Au Cours D'un Accord  Commercial Ou Dans La Vie Quotidienne Comme Un Spectacle De Confiance"/>
          <p:cNvPicPr>
            <a:picLocks noChangeAspect="1" noChangeArrowheads="1"/>
          </p:cNvPicPr>
          <p:nvPr/>
        </p:nvPicPr>
        <p:blipFill>
          <a:blip r:embed="rId3" cstate="print"/>
          <a:srcRect/>
          <a:stretch>
            <a:fillRect/>
          </a:stretch>
        </p:blipFill>
        <p:spPr bwMode="auto">
          <a:xfrm>
            <a:off x="3766512" y="4286256"/>
            <a:ext cx="2520000" cy="1696153"/>
          </a:xfrm>
          <a:prstGeom prst="rect">
            <a:avLst/>
          </a:prstGeom>
          <a:noFill/>
        </p:spPr>
      </p:pic>
      <p:sp>
        <p:nvSpPr>
          <p:cNvPr id="11" name="Rectangle 10"/>
          <p:cNvSpPr/>
          <p:nvPr/>
        </p:nvSpPr>
        <p:spPr>
          <a:xfrm>
            <a:off x="6000760" y="2095820"/>
            <a:ext cx="1712328" cy="261610"/>
          </a:xfrm>
          <a:prstGeom prst="rect">
            <a:avLst/>
          </a:prstGeom>
          <a:solidFill>
            <a:schemeClr val="accent6">
              <a:lumMod val="20000"/>
              <a:lumOff val="80000"/>
            </a:schemeClr>
          </a:solidFill>
        </p:spPr>
        <p:txBody>
          <a:bodyPr wrap="none">
            <a:spAutoFit/>
          </a:bodyPr>
          <a:lstStyle/>
          <a:p>
            <a:r>
              <a:rPr lang="ar-DZ" sz="1100" dirty="0" smtClean="0"/>
              <a:t>يرتبط الإخلاص إلى حد ما بالسرية</a:t>
            </a:r>
            <a:endParaRPr lang="fr-FR" sz="1100" dirty="0"/>
          </a:p>
        </p:txBody>
      </p:sp>
      <p:sp>
        <p:nvSpPr>
          <p:cNvPr id="12" name="Flèche vers le bas 11"/>
          <p:cNvSpPr/>
          <p:nvPr/>
        </p:nvSpPr>
        <p:spPr>
          <a:xfrm>
            <a:off x="6715140" y="2604934"/>
            <a:ext cx="396000" cy="324000"/>
          </a:xfrm>
          <a:prstGeom prst="downArrow">
            <a:avLst/>
          </a:prstGeom>
          <a:solidFill>
            <a:schemeClr val="accent6">
              <a:lumMod val="20000"/>
              <a:lumOff val="80000"/>
            </a:schemeClr>
          </a:solidFill>
          <a:ln w="31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3" name="Rectangle 12"/>
          <p:cNvSpPr/>
          <p:nvPr/>
        </p:nvSpPr>
        <p:spPr>
          <a:xfrm>
            <a:off x="5514214" y="3214686"/>
            <a:ext cx="2844000" cy="469359"/>
          </a:xfrm>
          <a:prstGeom prst="rect">
            <a:avLst/>
          </a:prstGeom>
          <a:solidFill>
            <a:schemeClr val="accent6">
              <a:lumMod val="20000"/>
              <a:lumOff val="80000"/>
            </a:schemeClr>
          </a:solidFill>
        </p:spPr>
        <p:txBody>
          <a:bodyPr>
            <a:spAutoFit/>
          </a:bodyPr>
          <a:lstStyle/>
          <a:p>
            <a:pPr algn="ctr">
              <a:spcAft>
                <a:spcPts val="300"/>
              </a:spcAft>
            </a:pPr>
            <a:r>
              <a:rPr lang="ar-DZ" sz="1100" dirty="0" smtClean="0"/>
              <a:t>يمكن أن يؤثر على الثقة داخل الشركة وهذا من شأنه أن يؤدي</a:t>
            </a:r>
            <a:endParaRPr lang="fr-FR" sz="1100" dirty="0" smtClean="0"/>
          </a:p>
          <a:p>
            <a:pPr algn="ctr"/>
            <a:r>
              <a:rPr lang="ar-DZ" sz="1100" dirty="0" smtClean="0"/>
              <a:t> في معظم الحالات إلى فقدان الإمكانات وبالتالي الإنتاجية</a:t>
            </a:r>
            <a:endParaRPr lang="fr-FR" sz="1100" dirty="0"/>
          </a:p>
        </p:txBody>
      </p:sp>
      <p:cxnSp>
        <p:nvCxnSpPr>
          <p:cNvPr id="14" name="Connecteur droit 13"/>
          <p:cNvCxnSpPr/>
          <p:nvPr/>
        </p:nvCxnSpPr>
        <p:spPr>
          <a:xfrm rot="5400000">
            <a:off x="4010628" y="2990240"/>
            <a:ext cx="198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42844" y="6357958"/>
            <a:ext cx="8820000"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616528" y="214290"/>
            <a:ext cx="7956000" cy="288000"/>
          </a:xfrm>
          <a:prstGeom prst="rect">
            <a:avLst/>
          </a:prstGeom>
          <a:solidFill>
            <a:schemeClr val="accent3">
              <a:lumMod val="20000"/>
              <a:lumOff val="80000"/>
            </a:schemeClr>
          </a:solidFill>
        </p:spPr>
        <p:txBody>
          <a:bodyPr wrap="square">
            <a:spAutoFit/>
          </a:bodyPr>
          <a:lstStyle/>
          <a:p>
            <a:pPr algn="ctr">
              <a:spcAft>
                <a:spcPts val="1200"/>
              </a:spcAft>
            </a:pPr>
            <a:r>
              <a:rPr lang="fr-FR" sz="1300" b="1" dirty="0" smtClean="0">
                <a:ea typeface="Times New Roman" pitchFamily="18" charset="0"/>
                <a:cs typeface="Times New Roman" pitchFamily="18" charset="0"/>
              </a:rPr>
              <a:t>CHAP. II :</a:t>
            </a:r>
            <a:r>
              <a:rPr lang="fr-FR" sz="1300" dirty="0" smtClean="0">
                <a:ea typeface="Times New Roman" pitchFamily="18" charset="0"/>
                <a:cs typeface="Arial" pitchFamily="34" charset="0"/>
              </a:rPr>
              <a:t> </a:t>
            </a:r>
            <a:r>
              <a:rPr lang="fr-FR" sz="1300" b="1" dirty="0" smtClean="0">
                <a:ea typeface="Times New Roman" pitchFamily="18" charset="0"/>
                <a:cs typeface="Times New Roman" pitchFamily="18" charset="0"/>
              </a:rPr>
              <a:t>RAPPEL SUR LA CHARTE DE DÉONTOLOGIE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ET D’ÉTHIQUE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UNIVERSITAIRES</a:t>
            </a:r>
          </a:p>
          <a:p>
            <a:pPr lvl="0" algn="ctr" eaLnBrk="0" fontAlgn="base" hangingPunct="0">
              <a:spcBef>
                <a:spcPct val="0"/>
              </a:spcBef>
              <a:spcAft>
                <a:spcPts val="600"/>
              </a:spcAft>
            </a:pPr>
            <a:endParaRPr lang="fr-FR" sz="1400" b="1" dirty="0" smtClean="0">
              <a:ea typeface="Times New Roman" pitchFamily="18" charset="0"/>
              <a:cs typeface="Times New Roman" pitchFamily="18" charset="0"/>
            </a:endParaRPr>
          </a:p>
        </p:txBody>
      </p:sp>
      <p:sp>
        <p:nvSpPr>
          <p:cNvPr id="17" name="Rectangle 2"/>
          <p:cNvSpPr>
            <a:spLocks noChangeArrowheads="1"/>
          </p:cNvSpPr>
          <p:nvPr/>
        </p:nvSpPr>
        <p:spPr bwMode="auto">
          <a:xfrm>
            <a:off x="214282" y="642918"/>
            <a:ext cx="5004000" cy="2616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defRPr/>
            </a:pPr>
            <a:r>
              <a:rPr lang="fr-FR" sz="1100" b="1" dirty="0" smtClean="0"/>
              <a:t>II.5. ETHIQUE ET DEONTOLOGIE DANS LE MONDE DU TRAVAIL </a:t>
            </a:r>
            <a:endParaRPr lang="fr-FR" sz="1100" dirty="0" smtClean="0"/>
          </a:p>
        </p:txBody>
      </p:sp>
      <p:sp>
        <p:nvSpPr>
          <p:cNvPr id="18" name="Rectangle 17"/>
          <p:cNvSpPr/>
          <p:nvPr/>
        </p:nvSpPr>
        <p:spPr>
          <a:xfrm>
            <a:off x="7993941" y="1071546"/>
            <a:ext cx="864339" cy="252000"/>
          </a:xfrm>
          <a:prstGeom prst="rect">
            <a:avLst/>
          </a:prstGeom>
          <a:solidFill>
            <a:schemeClr val="accent6">
              <a:lumMod val="20000"/>
              <a:lumOff val="80000"/>
            </a:schemeClr>
          </a:solidFill>
        </p:spPr>
        <p:txBody>
          <a:bodyPr wrap="none">
            <a:spAutoFit/>
          </a:bodyPr>
          <a:lstStyle/>
          <a:p>
            <a:r>
              <a:rPr lang="ar-DZ" sz="1200" b="1" dirty="0" smtClean="0">
                <a:solidFill>
                  <a:srgbClr val="FF0000"/>
                </a:solidFill>
              </a:rPr>
              <a:t>الولاء للشركة</a:t>
            </a:r>
            <a:endParaRPr lang="fr-FR" sz="1200" b="1" dirty="0">
              <a:solidFill>
                <a:srgbClr val="FF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51</a:t>
            </a:fld>
            <a:endParaRPr lang="fr-FR"/>
          </a:p>
        </p:txBody>
      </p:sp>
      <p:sp>
        <p:nvSpPr>
          <p:cNvPr id="6" name="Rectangle 5"/>
          <p:cNvSpPr/>
          <p:nvPr/>
        </p:nvSpPr>
        <p:spPr>
          <a:xfrm>
            <a:off x="180000" y="1080299"/>
            <a:ext cx="4536000" cy="276999"/>
          </a:xfrm>
          <a:prstGeom prst="rect">
            <a:avLst/>
          </a:prstGeom>
          <a:solidFill>
            <a:schemeClr val="accent3">
              <a:lumMod val="20000"/>
              <a:lumOff val="80000"/>
            </a:schemeClr>
          </a:solidFill>
          <a:ln>
            <a:solidFill>
              <a:schemeClr val="bg1"/>
            </a:solidFill>
          </a:ln>
        </p:spPr>
        <p:txBody>
          <a:bodyPr wrap="square">
            <a:spAutoFit/>
          </a:bodyPr>
          <a:lstStyle/>
          <a:p>
            <a:r>
              <a:rPr lang="fr-FR" sz="1200" b="1" dirty="0" smtClean="0">
                <a:solidFill>
                  <a:srgbClr val="FF0000"/>
                </a:solidFill>
              </a:rPr>
              <a:t>II.5.3. Responsabilité et intégrité au sein de l’entreprise</a:t>
            </a:r>
            <a:r>
              <a:rPr lang="fr-FR" sz="1200" dirty="0" smtClean="0">
                <a:solidFill>
                  <a:srgbClr val="FF0000"/>
                </a:solidFill>
              </a:rPr>
              <a:t> </a:t>
            </a:r>
          </a:p>
        </p:txBody>
      </p:sp>
      <p:sp>
        <p:nvSpPr>
          <p:cNvPr id="7" name="Flèche droite à entaille 6"/>
          <p:cNvSpPr/>
          <p:nvPr/>
        </p:nvSpPr>
        <p:spPr>
          <a:xfrm>
            <a:off x="1020926" y="2357430"/>
            <a:ext cx="1908000" cy="972000"/>
          </a:xfrm>
          <a:prstGeom prst="notchedRightArrow">
            <a:avLst/>
          </a:prstGeom>
          <a:solidFill>
            <a:schemeClr val="accent3">
              <a:lumMod val="60000"/>
              <a:lumOff val="40000"/>
            </a:schemeClr>
          </a:solidFill>
          <a:ln w="3175">
            <a:solidFill>
              <a:schemeClr val="tx1"/>
            </a:solidFill>
          </a:ln>
        </p:spPr>
        <p:txBody>
          <a:bodyPr wrap="square">
            <a:spAutoFit/>
          </a:bodyPr>
          <a:lstStyle/>
          <a:p>
            <a:pPr algn="ctr">
              <a:spcAft>
                <a:spcPts val="300"/>
              </a:spcAft>
            </a:pPr>
            <a:endParaRPr lang="fr-FR" sz="1100" b="1" dirty="0" smtClean="0"/>
          </a:p>
        </p:txBody>
      </p:sp>
      <p:sp>
        <p:nvSpPr>
          <p:cNvPr id="8" name="Rectangle 7"/>
          <p:cNvSpPr/>
          <p:nvPr/>
        </p:nvSpPr>
        <p:spPr>
          <a:xfrm>
            <a:off x="3274876" y="1745195"/>
            <a:ext cx="1440000" cy="469359"/>
          </a:xfrm>
          <a:prstGeom prst="rect">
            <a:avLst/>
          </a:prstGeom>
          <a:solidFill>
            <a:schemeClr val="accent3">
              <a:lumMod val="60000"/>
              <a:lumOff val="40000"/>
            </a:schemeClr>
          </a:solidFill>
          <a:ln>
            <a:solidFill>
              <a:schemeClr val="bg1"/>
            </a:solidFill>
          </a:ln>
        </p:spPr>
        <p:txBody>
          <a:bodyPr>
            <a:spAutoFit/>
          </a:bodyPr>
          <a:lstStyle/>
          <a:p>
            <a:pPr algn="ctr">
              <a:spcAft>
                <a:spcPts val="300"/>
              </a:spcAft>
            </a:pPr>
            <a:r>
              <a:rPr lang="fr-FR" sz="1100" dirty="0" smtClean="0"/>
              <a:t>La responsabilité </a:t>
            </a:r>
          </a:p>
          <a:p>
            <a:pPr algn="ctr">
              <a:spcAft>
                <a:spcPts val="300"/>
              </a:spcAft>
            </a:pPr>
            <a:r>
              <a:rPr lang="fr-FR" sz="1100" dirty="0" smtClean="0"/>
              <a:t>envers nous-mêmes</a:t>
            </a:r>
          </a:p>
        </p:txBody>
      </p:sp>
      <p:sp>
        <p:nvSpPr>
          <p:cNvPr id="9" name="Rectangle 8"/>
          <p:cNvSpPr/>
          <p:nvPr/>
        </p:nvSpPr>
        <p:spPr>
          <a:xfrm>
            <a:off x="3308628" y="2571744"/>
            <a:ext cx="1692000" cy="469359"/>
          </a:xfrm>
          <a:prstGeom prst="rect">
            <a:avLst/>
          </a:prstGeom>
          <a:solidFill>
            <a:schemeClr val="accent3">
              <a:lumMod val="60000"/>
              <a:lumOff val="40000"/>
            </a:schemeClr>
          </a:solidFill>
          <a:ln>
            <a:solidFill>
              <a:schemeClr val="bg1"/>
            </a:solidFill>
          </a:ln>
        </p:spPr>
        <p:txBody>
          <a:bodyPr>
            <a:spAutoFit/>
          </a:bodyPr>
          <a:lstStyle/>
          <a:p>
            <a:pPr algn="ctr">
              <a:spcAft>
                <a:spcPts val="300"/>
              </a:spcAft>
            </a:pPr>
            <a:r>
              <a:rPr lang="fr-FR" sz="1100" dirty="0" smtClean="0"/>
              <a:t>La responsabilité envers</a:t>
            </a:r>
          </a:p>
          <a:p>
            <a:pPr algn="ctr"/>
            <a:r>
              <a:rPr lang="fr-FR" sz="1100" dirty="0" smtClean="0"/>
              <a:t> nos collègues </a:t>
            </a:r>
          </a:p>
        </p:txBody>
      </p:sp>
      <p:sp>
        <p:nvSpPr>
          <p:cNvPr id="10" name="Rectangle 9"/>
          <p:cNvSpPr/>
          <p:nvPr/>
        </p:nvSpPr>
        <p:spPr>
          <a:xfrm>
            <a:off x="3286116" y="3459707"/>
            <a:ext cx="1728000" cy="469359"/>
          </a:xfrm>
          <a:prstGeom prst="rect">
            <a:avLst/>
          </a:prstGeom>
          <a:solidFill>
            <a:schemeClr val="accent3">
              <a:lumMod val="60000"/>
              <a:lumOff val="40000"/>
            </a:schemeClr>
          </a:solidFill>
          <a:ln>
            <a:solidFill>
              <a:schemeClr val="bg1"/>
            </a:solidFill>
          </a:ln>
        </p:spPr>
        <p:txBody>
          <a:bodyPr>
            <a:spAutoFit/>
          </a:bodyPr>
          <a:lstStyle/>
          <a:p>
            <a:pPr algn="ctr">
              <a:spcAft>
                <a:spcPts val="300"/>
              </a:spcAft>
            </a:pPr>
            <a:r>
              <a:rPr lang="fr-FR" sz="1100" dirty="0" smtClean="0"/>
              <a:t>La responsabilité envers </a:t>
            </a:r>
          </a:p>
          <a:p>
            <a:pPr algn="ctr"/>
            <a:r>
              <a:rPr lang="fr-FR" sz="1100" dirty="0" smtClean="0"/>
              <a:t>les clients ou la société</a:t>
            </a:r>
          </a:p>
        </p:txBody>
      </p:sp>
      <p:sp>
        <p:nvSpPr>
          <p:cNvPr id="11" name="Accolade ouvrante 10"/>
          <p:cNvSpPr/>
          <p:nvPr/>
        </p:nvSpPr>
        <p:spPr>
          <a:xfrm>
            <a:off x="3070116" y="1694818"/>
            <a:ext cx="216000" cy="23040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Rectangle à coins arrondis 11"/>
          <p:cNvSpPr/>
          <p:nvPr/>
        </p:nvSpPr>
        <p:spPr>
          <a:xfrm>
            <a:off x="870182" y="4568074"/>
            <a:ext cx="2916000" cy="504000"/>
          </a:xfrm>
          <a:prstGeom prst="roundRect">
            <a:avLst/>
          </a:prstGeom>
          <a:solidFill>
            <a:schemeClr val="accent3">
              <a:lumMod val="20000"/>
              <a:lumOff val="80000"/>
            </a:schemeClr>
          </a:solidFill>
          <a:ln>
            <a:solidFill>
              <a:schemeClr val="bg1"/>
            </a:solidFill>
          </a:ln>
        </p:spPr>
        <p:txBody>
          <a:bodyPr wrap="square">
            <a:spAutoFit/>
          </a:bodyPr>
          <a:lstStyle/>
          <a:p>
            <a:pPr algn="ctr">
              <a:spcAft>
                <a:spcPts val="300"/>
              </a:spcAft>
            </a:pPr>
            <a:r>
              <a:rPr lang="fr-FR" sz="1100" dirty="0" smtClean="0"/>
              <a:t>Chaque employé est tenu de se conformer</a:t>
            </a:r>
          </a:p>
          <a:p>
            <a:pPr algn="ctr">
              <a:spcAft>
                <a:spcPts val="300"/>
              </a:spcAft>
            </a:pPr>
            <a:r>
              <a:rPr lang="fr-FR" sz="1100" dirty="0" smtClean="0"/>
              <a:t> à la loi et de veiller  à sa bonne application </a:t>
            </a:r>
          </a:p>
          <a:p>
            <a:pPr algn="ctr"/>
            <a:r>
              <a:rPr lang="fr-FR" sz="1300" b="1" dirty="0" smtClean="0"/>
              <a:t>	</a:t>
            </a:r>
          </a:p>
        </p:txBody>
      </p:sp>
      <p:sp>
        <p:nvSpPr>
          <p:cNvPr id="13" name="Rectangle 12"/>
          <p:cNvSpPr/>
          <p:nvPr/>
        </p:nvSpPr>
        <p:spPr>
          <a:xfrm>
            <a:off x="142844" y="6357958"/>
            <a:ext cx="8820000"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à coins arrondis 15"/>
          <p:cNvSpPr/>
          <p:nvPr/>
        </p:nvSpPr>
        <p:spPr>
          <a:xfrm>
            <a:off x="797620" y="5532768"/>
            <a:ext cx="3060000" cy="468000"/>
          </a:xfrm>
          <a:prstGeom prst="roundRect">
            <a:avLst/>
          </a:prstGeom>
          <a:solidFill>
            <a:schemeClr val="accent3">
              <a:lumMod val="20000"/>
              <a:lumOff val="80000"/>
            </a:schemeClr>
          </a:solidFill>
          <a:ln>
            <a:solidFill>
              <a:schemeClr val="bg1"/>
            </a:solidFill>
          </a:ln>
        </p:spPr>
        <p:txBody>
          <a:bodyPr>
            <a:spAutoFit/>
          </a:bodyPr>
          <a:lstStyle/>
          <a:p>
            <a:pPr algn="ctr">
              <a:spcAft>
                <a:spcPts val="300"/>
              </a:spcAft>
            </a:pPr>
            <a:r>
              <a:rPr lang="fr-FR" sz="1100" dirty="0" smtClean="0"/>
              <a:t>Il est tenu de signaler tout abus, dépassement</a:t>
            </a:r>
          </a:p>
          <a:p>
            <a:pPr algn="ctr">
              <a:spcAft>
                <a:spcPts val="300"/>
              </a:spcAft>
            </a:pPr>
            <a:r>
              <a:rPr lang="fr-FR" sz="1100" dirty="0" smtClean="0"/>
              <a:t> et autres à ses supérieurs hiérarchiques</a:t>
            </a:r>
          </a:p>
        </p:txBody>
      </p:sp>
      <p:sp>
        <p:nvSpPr>
          <p:cNvPr id="17" name="Flèche vers le bas 16"/>
          <p:cNvSpPr/>
          <p:nvPr/>
        </p:nvSpPr>
        <p:spPr>
          <a:xfrm>
            <a:off x="2140298" y="5177264"/>
            <a:ext cx="360000" cy="252000"/>
          </a:xfrm>
          <a:prstGeom prst="downArrow">
            <a:avLst/>
          </a:prstGeom>
          <a:solidFill>
            <a:schemeClr val="accent3">
              <a:lumMod val="20000"/>
              <a:lumOff val="80000"/>
            </a:schemeClr>
          </a:solidFill>
          <a:ln w="31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pic>
        <p:nvPicPr>
          <p:cNvPr id="2050" name="Picture 2" descr="Ordinateur Icônes, Lintégrité, Valeur PNG - Ordinateur Icônes, Lintégrité,  Valeur transparentes | PNG gratuit"/>
          <p:cNvPicPr>
            <a:picLocks noChangeAspect="1" noChangeArrowheads="1"/>
          </p:cNvPicPr>
          <p:nvPr/>
        </p:nvPicPr>
        <p:blipFill>
          <a:blip r:embed="rId3"/>
          <a:srcRect/>
          <a:stretch>
            <a:fillRect/>
          </a:stretch>
        </p:blipFill>
        <p:spPr bwMode="auto">
          <a:xfrm>
            <a:off x="4500562" y="4741891"/>
            <a:ext cx="1116000" cy="1116001"/>
          </a:xfrm>
          <a:prstGeom prst="rect">
            <a:avLst/>
          </a:prstGeom>
          <a:noFill/>
        </p:spPr>
      </p:pic>
      <p:sp>
        <p:nvSpPr>
          <p:cNvPr id="22" name="Rectangle 21"/>
          <p:cNvSpPr/>
          <p:nvPr/>
        </p:nvSpPr>
        <p:spPr>
          <a:xfrm>
            <a:off x="6143636" y="1819678"/>
            <a:ext cx="1080000" cy="252000"/>
          </a:xfrm>
          <a:prstGeom prst="rect">
            <a:avLst/>
          </a:prstGeom>
          <a:solidFill>
            <a:schemeClr val="accent6">
              <a:lumMod val="60000"/>
              <a:lumOff val="40000"/>
            </a:schemeClr>
          </a:solidFill>
        </p:spPr>
        <p:txBody>
          <a:bodyPr wrap="none">
            <a:spAutoFit/>
          </a:bodyPr>
          <a:lstStyle/>
          <a:p>
            <a:r>
              <a:rPr lang="ar-DZ" sz="1100" dirty="0" smtClean="0"/>
              <a:t>المسؤولية تجاه أنفسنا</a:t>
            </a:r>
            <a:endParaRPr lang="fr-FR" sz="1100" dirty="0" smtClean="0"/>
          </a:p>
        </p:txBody>
      </p:sp>
      <p:sp>
        <p:nvSpPr>
          <p:cNvPr id="23" name="Rectangle 22"/>
          <p:cNvSpPr/>
          <p:nvPr/>
        </p:nvSpPr>
        <p:spPr>
          <a:xfrm>
            <a:off x="6072198" y="2643182"/>
            <a:ext cx="1152000" cy="252000"/>
          </a:xfrm>
          <a:prstGeom prst="rect">
            <a:avLst/>
          </a:prstGeom>
          <a:solidFill>
            <a:schemeClr val="accent6">
              <a:lumMod val="60000"/>
              <a:lumOff val="40000"/>
            </a:schemeClr>
          </a:solidFill>
        </p:spPr>
        <p:txBody>
          <a:bodyPr wrap="none">
            <a:spAutoFit/>
          </a:bodyPr>
          <a:lstStyle/>
          <a:p>
            <a:r>
              <a:rPr lang="ar-DZ" sz="1100" dirty="0" smtClean="0"/>
              <a:t>المسؤولية تجاه زملائنا</a:t>
            </a:r>
            <a:endParaRPr lang="fr-FR" sz="1100" dirty="0" smtClean="0"/>
          </a:p>
        </p:txBody>
      </p:sp>
      <p:sp>
        <p:nvSpPr>
          <p:cNvPr id="24" name="Rectangle 23"/>
          <p:cNvSpPr/>
          <p:nvPr/>
        </p:nvSpPr>
        <p:spPr>
          <a:xfrm>
            <a:off x="5643570" y="3500438"/>
            <a:ext cx="1620000" cy="252000"/>
          </a:xfrm>
          <a:prstGeom prst="rect">
            <a:avLst/>
          </a:prstGeom>
          <a:solidFill>
            <a:schemeClr val="accent6">
              <a:lumMod val="60000"/>
              <a:lumOff val="40000"/>
            </a:schemeClr>
          </a:solidFill>
        </p:spPr>
        <p:txBody>
          <a:bodyPr wrap="none">
            <a:spAutoFit/>
          </a:bodyPr>
          <a:lstStyle/>
          <a:p>
            <a:r>
              <a:rPr lang="ar-DZ" sz="1100" dirty="0" smtClean="0"/>
              <a:t>المسؤولية تجاه العملاء أو المجتمع</a:t>
            </a:r>
            <a:endParaRPr lang="fr-FR" sz="1100" dirty="0" smtClean="0"/>
          </a:p>
        </p:txBody>
      </p:sp>
      <p:sp>
        <p:nvSpPr>
          <p:cNvPr id="25" name="Rectangle à coins arrondis 24"/>
          <p:cNvSpPr/>
          <p:nvPr/>
        </p:nvSpPr>
        <p:spPr>
          <a:xfrm>
            <a:off x="6271900" y="4496636"/>
            <a:ext cx="1944000" cy="504000"/>
          </a:xfrm>
          <a:prstGeom prst="roundRect">
            <a:avLst/>
          </a:prstGeom>
          <a:solidFill>
            <a:schemeClr val="accent6">
              <a:lumMod val="20000"/>
              <a:lumOff val="80000"/>
            </a:schemeClr>
          </a:solidFill>
        </p:spPr>
        <p:txBody>
          <a:bodyPr>
            <a:spAutoFit/>
          </a:bodyPr>
          <a:lstStyle/>
          <a:p>
            <a:pPr algn="ctr">
              <a:spcAft>
                <a:spcPts val="300"/>
              </a:spcAft>
            </a:pPr>
            <a:r>
              <a:rPr lang="ar-DZ" sz="1100" dirty="0" smtClean="0"/>
              <a:t>مطلوب من كل موظف الامتثال </a:t>
            </a:r>
            <a:endParaRPr lang="fr-FR" sz="1100" dirty="0" smtClean="0"/>
          </a:p>
          <a:p>
            <a:pPr algn="ctr"/>
            <a:r>
              <a:rPr lang="ar-DZ" sz="1100" dirty="0" smtClean="0"/>
              <a:t>للقانون والتأكد من تطبيقه بشكل صحيح</a:t>
            </a:r>
            <a:endParaRPr lang="fr-FR" sz="1100" dirty="0"/>
          </a:p>
        </p:txBody>
      </p:sp>
      <p:sp>
        <p:nvSpPr>
          <p:cNvPr id="26" name="Rectangle à coins arrondis 25"/>
          <p:cNvSpPr/>
          <p:nvPr/>
        </p:nvSpPr>
        <p:spPr>
          <a:xfrm>
            <a:off x="6500826" y="5481477"/>
            <a:ext cx="1536025" cy="519291"/>
          </a:xfrm>
          <a:prstGeom prst="roundRect">
            <a:avLst/>
          </a:prstGeom>
          <a:solidFill>
            <a:schemeClr val="accent6">
              <a:lumMod val="20000"/>
              <a:lumOff val="80000"/>
            </a:schemeClr>
          </a:solidFill>
        </p:spPr>
        <p:txBody>
          <a:bodyPr wrap="none">
            <a:spAutoFit/>
          </a:bodyPr>
          <a:lstStyle/>
          <a:p>
            <a:pPr>
              <a:spcAft>
                <a:spcPts val="300"/>
              </a:spcAft>
            </a:pPr>
            <a:r>
              <a:rPr lang="ar-DZ" sz="1100" dirty="0" smtClean="0"/>
              <a:t>مطلوب منه إبلاغ رؤسائه عن</a:t>
            </a:r>
            <a:endParaRPr lang="fr-FR" sz="1100" dirty="0" smtClean="0"/>
          </a:p>
          <a:p>
            <a:r>
              <a:rPr lang="ar-DZ" sz="1100" dirty="0" smtClean="0"/>
              <a:t> أي إساءة أو تجاوز أو غيرها</a:t>
            </a:r>
            <a:endParaRPr lang="fr-FR" sz="1100" dirty="0" smtClean="0"/>
          </a:p>
        </p:txBody>
      </p:sp>
      <p:sp>
        <p:nvSpPr>
          <p:cNvPr id="41" name="Flèche vers le bas 40"/>
          <p:cNvSpPr/>
          <p:nvPr/>
        </p:nvSpPr>
        <p:spPr>
          <a:xfrm>
            <a:off x="7069520" y="5143512"/>
            <a:ext cx="360000" cy="252000"/>
          </a:xfrm>
          <a:prstGeom prst="downArrow">
            <a:avLst/>
          </a:prstGeom>
          <a:solidFill>
            <a:schemeClr val="accent6">
              <a:lumMod val="20000"/>
              <a:lumOff val="80000"/>
            </a:schemeClr>
          </a:solidFill>
          <a:ln w="31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2" name="Rectangle 41"/>
          <p:cNvSpPr/>
          <p:nvPr/>
        </p:nvSpPr>
        <p:spPr>
          <a:xfrm>
            <a:off x="1142976" y="2602451"/>
            <a:ext cx="1692000" cy="469359"/>
          </a:xfrm>
          <a:prstGeom prst="rect">
            <a:avLst/>
          </a:prstGeom>
        </p:spPr>
        <p:txBody>
          <a:bodyPr wrap="square">
            <a:spAutoFit/>
          </a:bodyPr>
          <a:lstStyle/>
          <a:p>
            <a:pPr algn="ctr">
              <a:spcAft>
                <a:spcPts val="300"/>
              </a:spcAft>
            </a:pPr>
            <a:r>
              <a:rPr lang="fr-FR" sz="1100" b="1" dirty="0" smtClean="0"/>
              <a:t>La responsabilité </a:t>
            </a:r>
          </a:p>
          <a:p>
            <a:pPr algn="ctr">
              <a:spcAft>
                <a:spcPts val="300"/>
              </a:spcAft>
            </a:pPr>
            <a:r>
              <a:rPr lang="fr-FR" sz="1100" b="1" dirty="0" smtClean="0"/>
              <a:t>s’articule autour de</a:t>
            </a:r>
          </a:p>
        </p:txBody>
      </p:sp>
      <p:sp>
        <p:nvSpPr>
          <p:cNvPr id="28" name="Rectangle 27"/>
          <p:cNvSpPr/>
          <p:nvPr/>
        </p:nvSpPr>
        <p:spPr>
          <a:xfrm>
            <a:off x="1205422" y="3152001"/>
            <a:ext cx="1188000" cy="252000"/>
          </a:xfrm>
          <a:prstGeom prst="rect">
            <a:avLst/>
          </a:prstGeom>
          <a:solidFill>
            <a:schemeClr val="accent6">
              <a:lumMod val="60000"/>
              <a:lumOff val="40000"/>
            </a:schemeClr>
          </a:solidFill>
        </p:spPr>
        <p:txBody>
          <a:bodyPr wrap="none">
            <a:spAutoFit/>
          </a:bodyPr>
          <a:lstStyle/>
          <a:p>
            <a:r>
              <a:rPr lang="ar-DZ" sz="1200" b="1" dirty="0" smtClean="0"/>
              <a:t>تدور المسؤولية  حول</a:t>
            </a:r>
            <a:endParaRPr lang="fr-FR" sz="1200" dirty="0"/>
          </a:p>
        </p:txBody>
      </p:sp>
      <p:sp>
        <p:nvSpPr>
          <p:cNvPr id="27" name="Rectangle 26"/>
          <p:cNvSpPr/>
          <p:nvPr/>
        </p:nvSpPr>
        <p:spPr>
          <a:xfrm>
            <a:off x="616528" y="214290"/>
            <a:ext cx="7956000" cy="288000"/>
          </a:xfrm>
          <a:prstGeom prst="rect">
            <a:avLst/>
          </a:prstGeom>
          <a:solidFill>
            <a:schemeClr val="accent3">
              <a:lumMod val="20000"/>
              <a:lumOff val="80000"/>
            </a:schemeClr>
          </a:solidFill>
        </p:spPr>
        <p:txBody>
          <a:bodyPr wrap="square">
            <a:spAutoFit/>
          </a:bodyPr>
          <a:lstStyle/>
          <a:p>
            <a:pPr algn="ctr">
              <a:spcAft>
                <a:spcPts val="1200"/>
              </a:spcAft>
            </a:pPr>
            <a:r>
              <a:rPr lang="fr-FR" sz="1300" b="1" dirty="0" smtClean="0">
                <a:ea typeface="Times New Roman" pitchFamily="18" charset="0"/>
                <a:cs typeface="Times New Roman" pitchFamily="18" charset="0"/>
              </a:rPr>
              <a:t>CHAP. II :</a:t>
            </a:r>
            <a:r>
              <a:rPr lang="fr-FR" sz="1300" dirty="0" smtClean="0">
                <a:ea typeface="Times New Roman" pitchFamily="18" charset="0"/>
                <a:cs typeface="Arial" pitchFamily="34" charset="0"/>
              </a:rPr>
              <a:t> </a:t>
            </a:r>
            <a:r>
              <a:rPr lang="fr-FR" sz="1300" b="1" dirty="0" smtClean="0">
                <a:ea typeface="Times New Roman" pitchFamily="18" charset="0"/>
                <a:cs typeface="Times New Roman" pitchFamily="18" charset="0"/>
              </a:rPr>
              <a:t>RAPPEL SUR LA CHARTE DE DÉONTOLOGIE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ET D’ÉTHIQUE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UNIVERSITAIRES</a:t>
            </a:r>
          </a:p>
          <a:p>
            <a:pPr lvl="0" algn="ctr" eaLnBrk="0" fontAlgn="base" hangingPunct="0">
              <a:spcBef>
                <a:spcPct val="0"/>
              </a:spcBef>
              <a:spcAft>
                <a:spcPts val="600"/>
              </a:spcAft>
            </a:pPr>
            <a:endParaRPr lang="fr-FR" sz="1400" b="1" dirty="0" smtClean="0">
              <a:ea typeface="Times New Roman" pitchFamily="18" charset="0"/>
              <a:cs typeface="Times New Roman" pitchFamily="18" charset="0"/>
            </a:endParaRPr>
          </a:p>
        </p:txBody>
      </p:sp>
      <p:sp>
        <p:nvSpPr>
          <p:cNvPr id="29" name="Rectangle 2"/>
          <p:cNvSpPr>
            <a:spLocks noChangeArrowheads="1"/>
          </p:cNvSpPr>
          <p:nvPr/>
        </p:nvSpPr>
        <p:spPr bwMode="auto">
          <a:xfrm>
            <a:off x="214282" y="642918"/>
            <a:ext cx="5004000" cy="2616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defRPr/>
            </a:pPr>
            <a:r>
              <a:rPr lang="fr-FR" sz="1100" b="1" dirty="0" smtClean="0"/>
              <a:t>II.5. ETHIQUE ET DEONTOLOGIE DANS LE MONDE DU TRAVAIL </a:t>
            </a:r>
            <a:endParaRPr lang="fr-FR" sz="1100" dirty="0" smtClean="0"/>
          </a:p>
        </p:txBody>
      </p:sp>
      <p:sp>
        <p:nvSpPr>
          <p:cNvPr id="30" name="Rectangle 29"/>
          <p:cNvSpPr/>
          <p:nvPr/>
        </p:nvSpPr>
        <p:spPr>
          <a:xfrm>
            <a:off x="7044963" y="1071546"/>
            <a:ext cx="1813317" cy="252000"/>
          </a:xfrm>
          <a:prstGeom prst="rect">
            <a:avLst/>
          </a:prstGeom>
          <a:solidFill>
            <a:schemeClr val="accent6">
              <a:lumMod val="20000"/>
              <a:lumOff val="80000"/>
            </a:schemeClr>
          </a:solidFill>
        </p:spPr>
        <p:txBody>
          <a:bodyPr wrap="none">
            <a:spAutoFit/>
          </a:bodyPr>
          <a:lstStyle/>
          <a:p>
            <a:r>
              <a:rPr lang="ar-DZ" sz="1200" b="1" dirty="0" smtClean="0">
                <a:solidFill>
                  <a:srgbClr val="FF0000"/>
                </a:solidFill>
              </a:rPr>
              <a:t>المسؤولية والنزاهة داخل الشركة</a:t>
            </a:r>
            <a:endParaRPr lang="fr-FR" sz="1200" b="1" dirty="0">
              <a:solidFill>
                <a:srgbClr val="FF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52</a:t>
            </a:fld>
            <a:endParaRPr lang="fr-FR"/>
          </a:p>
        </p:txBody>
      </p:sp>
      <p:sp>
        <p:nvSpPr>
          <p:cNvPr id="6" name="Rectangle 5"/>
          <p:cNvSpPr/>
          <p:nvPr/>
        </p:nvSpPr>
        <p:spPr>
          <a:xfrm>
            <a:off x="180000" y="1080299"/>
            <a:ext cx="4536000" cy="276999"/>
          </a:xfrm>
          <a:prstGeom prst="rect">
            <a:avLst/>
          </a:prstGeom>
          <a:solidFill>
            <a:schemeClr val="accent3">
              <a:lumMod val="20000"/>
              <a:lumOff val="80000"/>
            </a:schemeClr>
          </a:solidFill>
          <a:ln>
            <a:solidFill>
              <a:schemeClr val="bg1"/>
            </a:solidFill>
          </a:ln>
        </p:spPr>
        <p:txBody>
          <a:bodyPr wrap="square">
            <a:spAutoFit/>
          </a:bodyPr>
          <a:lstStyle/>
          <a:p>
            <a:r>
              <a:rPr lang="fr-FR" sz="1200" b="1" dirty="0" smtClean="0">
                <a:solidFill>
                  <a:srgbClr val="FF0000"/>
                </a:solidFill>
              </a:rPr>
              <a:t>II.5.3. Responsabilité et intégrité au sein de l’entreprise</a:t>
            </a:r>
            <a:r>
              <a:rPr lang="fr-FR" sz="1200" dirty="0" smtClean="0">
                <a:solidFill>
                  <a:srgbClr val="FF0000"/>
                </a:solidFill>
              </a:rPr>
              <a:t> </a:t>
            </a:r>
          </a:p>
        </p:txBody>
      </p:sp>
      <p:sp>
        <p:nvSpPr>
          <p:cNvPr id="13" name="Rectangle 12"/>
          <p:cNvSpPr/>
          <p:nvPr/>
        </p:nvSpPr>
        <p:spPr>
          <a:xfrm>
            <a:off x="142844" y="6357958"/>
            <a:ext cx="8820000"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6429388" y="1819678"/>
            <a:ext cx="864000" cy="261610"/>
          </a:xfrm>
          <a:prstGeom prst="rect">
            <a:avLst/>
          </a:prstGeom>
          <a:solidFill>
            <a:schemeClr val="accent6">
              <a:lumMod val="60000"/>
              <a:lumOff val="40000"/>
            </a:schemeClr>
          </a:solidFill>
        </p:spPr>
        <p:txBody>
          <a:bodyPr wrap="none">
            <a:spAutoFit/>
          </a:bodyPr>
          <a:lstStyle/>
          <a:p>
            <a:pPr algn="r"/>
            <a:r>
              <a:rPr lang="fr-FR" sz="1100" dirty="0" smtClean="0"/>
              <a:t>                      </a:t>
            </a:r>
            <a:r>
              <a:rPr lang="ar-DZ" sz="1100" dirty="0" smtClean="0"/>
              <a:t>احترام القانون</a:t>
            </a:r>
            <a:endParaRPr lang="fr-FR" sz="1100" b="1" i="1" dirty="0"/>
          </a:p>
        </p:txBody>
      </p:sp>
      <p:sp>
        <p:nvSpPr>
          <p:cNvPr id="28" name="Rectangle 27"/>
          <p:cNvSpPr/>
          <p:nvPr/>
        </p:nvSpPr>
        <p:spPr>
          <a:xfrm>
            <a:off x="5572132" y="2354058"/>
            <a:ext cx="1764000" cy="432000"/>
          </a:xfrm>
          <a:prstGeom prst="rect">
            <a:avLst/>
          </a:prstGeom>
          <a:solidFill>
            <a:schemeClr val="accent6">
              <a:lumMod val="60000"/>
              <a:lumOff val="40000"/>
            </a:schemeClr>
          </a:solidFill>
        </p:spPr>
        <p:txBody>
          <a:bodyPr wrap="square">
            <a:spAutoFit/>
          </a:bodyPr>
          <a:lstStyle/>
          <a:p>
            <a:pPr algn="r"/>
            <a:r>
              <a:rPr lang="fr-FR" sz="1100" dirty="0" smtClean="0"/>
              <a:t>  </a:t>
            </a:r>
            <a:r>
              <a:rPr lang="ar-DZ" sz="1100" dirty="0" smtClean="0"/>
              <a:t>الإبلاغ عن أي تجاوز ، إساءة ، أو</a:t>
            </a:r>
            <a:endParaRPr lang="fr-FR" sz="1100" b="1" i="1" dirty="0" smtClean="0"/>
          </a:p>
          <a:p>
            <a:pPr algn="r"/>
            <a:r>
              <a:rPr lang="ar-DZ" sz="1100" dirty="0" smtClean="0"/>
              <a:t>...</a:t>
            </a:r>
            <a:r>
              <a:rPr lang="fr-FR" sz="1100" b="1" i="1" dirty="0" smtClean="0"/>
              <a:t> </a:t>
            </a:r>
            <a:r>
              <a:rPr lang="ar-DZ" sz="1100" dirty="0" smtClean="0"/>
              <a:t> خطأ ، وما إلى ذلك</a:t>
            </a:r>
            <a:endParaRPr lang="fr-FR" sz="1100" dirty="0" smtClean="0"/>
          </a:p>
          <a:p>
            <a:pPr algn="r"/>
            <a:r>
              <a:rPr lang="ar-DZ" sz="1100" dirty="0" smtClean="0"/>
              <a:t> </a:t>
            </a:r>
            <a:endParaRPr lang="fr-FR" sz="1100" dirty="0" smtClean="0"/>
          </a:p>
        </p:txBody>
      </p:sp>
      <p:sp>
        <p:nvSpPr>
          <p:cNvPr id="29" name="Rectangle 28"/>
          <p:cNvSpPr/>
          <p:nvPr/>
        </p:nvSpPr>
        <p:spPr>
          <a:xfrm>
            <a:off x="6602082" y="3034124"/>
            <a:ext cx="756000" cy="252000"/>
          </a:xfrm>
          <a:prstGeom prst="rect">
            <a:avLst/>
          </a:prstGeom>
          <a:solidFill>
            <a:schemeClr val="accent6">
              <a:lumMod val="60000"/>
              <a:lumOff val="40000"/>
            </a:schemeClr>
          </a:solidFill>
        </p:spPr>
        <p:txBody>
          <a:bodyPr wrap="square">
            <a:spAutoFit/>
          </a:bodyPr>
          <a:lstStyle/>
          <a:p>
            <a:r>
              <a:rPr lang="fr-FR" sz="1100" dirty="0" smtClean="0"/>
              <a:t> </a:t>
            </a:r>
            <a:r>
              <a:rPr lang="ar-DZ" sz="1100" dirty="0" smtClean="0"/>
              <a:t>الخصوصية</a:t>
            </a:r>
            <a:endParaRPr lang="fr-FR" sz="1100" b="1" i="1" dirty="0"/>
          </a:p>
        </p:txBody>
      </p:sp>
      <p:sp>
        <p:nvSpPr>
          <p:cNvPr id="30" name="Rectangle 29"/>
          <p:cNvSpPr/>
          <p:nvPr/>
        </p:nvSpPr>
        <p:spPr>
          <a:xfrm>
            <a:off x="5522082" y="3605628"/>
            <a:ext cx="1836000" cy="261610"/>
          </a:xfrm>
          <a:prstGeom prst="rect">
            <a:avLst/>
          </a:prstGeom>
          <a:solidFill>
            <a:schemeClr val="accent6">
              <a:lumMod val="60000"/>
              <a:lumOff val="40000"/>
            </a:schemeClr>
          </a:solidFill>
        </p:spPr>
        <p:txBody>
          <a:bodyPr wrap="square">
            <a:spAutoFit/>
          </a:bodyPr>
          <a:lstStyle/>
          <a:p>
            <a:r>
              <a:rPr lang="fr-FR" sz="1100" dirty="0" smtClean="0"/>
              <a:t>  </a:t>
            </a:r>
            <a:r>
              <a:rPr lang="ar-DZ" sz="1100" dirty="0" smtClean="0"/>
              <a:t>المساواة بين الموظفين : لا امتيازات</a:t>
            </a:r>
            <a:endParaRPr lang="fr-FR" sz="1100" b="1" i="1" dirty="0"/>
          </a:p>
        </p:txBody>
      </p:sp>
      <p:sp>
        <p:nvSpPr>
          <p:cNvPr id="31" name="Rectangle 30"/>
          <p:cNvSpPr/>
          <p:nvPr/>
        </p:nvSpPr>
        <p:spPr>
          <a:xfrm>
            <a:off x="5547971" y="4286256"/>
            <a:ext cx="1616148" cy="261610"/>
          </a:xfrm>
          <a:prstGeom prst="rect">
            <a:avLst/>
          </a:prstGeom>
          <a:solidFill>
            <a:schemeClr val="accent6">
              <a:lumMod val="60000"/>
              <a:lumOff val="40000"/>
            </a:schemeClr>
          </a:solidFill>
        </p:spPr>
        <p:txBody>
          <a:bodyPr wrap="none">
            <a:spAutoFit/>
          </a:bodyPr>
          <a:lstStyle/>
          <a:p>
            <a:r>
              <a:rPr lang="ar-DZ" sz="1100" dirty="0" smtClean="0"/>
              <a:t>تضارب المصالح : لا </a:t>
            </a:r>
            <a:r>
              <a:rPr lang="ar-DZ" sz="1100" dirty="0" err="1" smtClean="0"/>
              <a:t>امتيازلاحد</a:t>
            </a:r>
            <a:endParaRPr lang="fr-FR" sz="1100" dirty="0"/>
          </a:p>
        </p:txBody>
      </p:sp>
      <p:sp>
        <p:nvSpPr>
          <p:cNvPr id="32" name="Rectangle 31"/>
          <p:cNvSpPr/>
          <p:nvPr/>
        </p:nvSpPr>
        <p:spPr>
          <a:xfrm>
            <a:off x="5623312" y="5000636"/>
            <a:ext cx="1734770" cy="261610"/>
          </a:xfrm>
          <a:prstGeom prst="rect">
            <a:avLst/>
          </a:prstGeom>
          <a:solidFill>
            <a:schemeClr val="accent6">
              <a:lumMod val="60000"/>
              <a:lumOff val="40000"/>
            </a:schemeClr>
          </a:solidFill>
        </p:spPr>
        <p:txBody>
          <a:bodyPr wrap="none">
            <a:spAutoFit/>
          </a:bodyPr>
          <a:lstStyle/>
          <a:p>
            <a:r>
              <a:rPr lang="ar-DZ" sz="1100" dirty="0" smtClean="0"/>
              <a:t>الإبلاغ عن أي محاولة وعملية فساد</a:t>
            </a:r>
            <a:endParaRPr lang="fr-FR" sz="1100" dirty="0"/>
          </a:p>
        </p:txBody>
      </p:sp>
      <p:sp>
        <p:nvSpPr>
          <p:cNvPr id="33" name="Rectangle 32"/>
          <p:cNvSpPr/>
          <p:nvPr/>
        </p:nvSpPr>
        <p:spPr>
          <a:xfrm>
            <a:off x="6674082" y="5572140"/>
            <a:ext cx="684000" cy="252000"/>
          </a:xfrm>
          <a:prstGeom prst="rect">
            <a:avLst/>
          </a:prstGeom>
          <a:solidFill>
            <a:schemeClr val="accent6">
              <a:lumMod val="60000"/>
              <a:lumOff val="40000"/>
            </a:schemeClr>
          </a:solidFill>
        </p:spPr>
        <p:txBody>
          <a:bodyPr wrap="none">
            <a:spAutoFit/>
          </a:bodyPr>
          <a:lstStyle/>
          <a:p>
            <a:r>
              <a:rPr lang="ar-DZ" sz="1100" dirty="0" smtClean="0"/>
              <a:t>احترام البيئة</a:t>
            </a:r>
            <a:endParaRPr lang="fr-FR" sz="1100" dirty="0"/>
          </a:p>
        </p:txBody>
      </p:sp>
      <p:sp>
        <p:nvSpPr>
          <p:cNvPr id="34" name="Rectangle 33"/>
          <p:cNvSpPr/>
          <p:nvPr/>
        </p:nvSpPr>
        <p:spPr>
          <a:xfrm>
            <a:off x="5500694" y="6143644"/>
            <a:ext cx="1914307" cy="261610"/>
          </a:xfrm>
          <a:prstGeom prst="rect">
            <a:avLst/>
          </a:prstGeom>
          <a:solidFill>
            <a:schemeClr val="accent6">
              <a:lumMod val="60000"/>
              <a:lumOff val="40000"/>
            </a:schemeClr>
          </a:solidFill>
        </p:spPr>
        <p:txBody>
          <a:bodyPr wrap="none">
            <a:spAutoFit/>
          </a:bodyPr>
          <a:lstStyle/>
          <a:p>
            <a:r>
              <a:rPr lang="ar-DZ" sz="1100" dirty="0" smtClean="0"/>
              <a:t>الاستخدام الرشيد لممتلكات الشركة ، ...</a:t>
            </a:r>
            <a:endParaRPr lang="fr-FR" sz="1100" dirty="0"/>
          </a:p>
        </p:txBody>
      </p:sp>
      <p:sp>
        <p:nvSpPr>
          <p:cNvPr id="21" name="Flèche droite à entaille 20"/>
          <p:cNvSpPr/>
          <p:nvPr/>
        </p:nvSpPr>
        <p:spPr>
          <a:xfrm>
            <a:off x="500034" y="3742884"/>
            <a:ext cx="1944000" cy="936000"/>
          </a:xfrm>
          <a:prstGeom prst="notchedRightArrow">
            <a:avLst/>
          </a:prstGeom>
          <a:solidFill>
            <a:schemeClr val="accent3">
              <a:lumMod val="60000"/>
              <a:lumOff val="40000"/>
            </a:schemeClr>
          </a:solidFill>
          <a:ln w="3175">
            <a:solidFill>
              <a:schemeClr val="tx1"/>
            </a:solidFill>
          </a:ln>
        </p:spPr>
        <p:txBody>
          <a:bodyPr wrap="square">
            <a:spAutoFit/>
          </a:bodyPr>
          <a:lstStyle/>
          <a:p>
            <a:pPr algn="ctr">
              <a:spcAft>
                <a:spcPts val="300"/>
              </a:spcAft>
            </a:pPr>
            <a:endParaRPr lang="fr-FR" sz="1100" b="1" dirty="0" smtClean="0"/>
          </a:p>
        </p:txBody>
      </p:sp>
      <p:sp>
        <p:nvSpPr>
          <p:cNvPr id="22" name="Rectangle 21"/>
          <p:cNvSpPr/>
          <p:nvPr/>
        </p:nvSpPr>
        <p:spPr>
          <a:xfrm>
            <a:off x="721132" y="3998245"/>
            <a:ext cx="1564852" cy="430887"/>
          </a:xfrm>
          <a:prstGeom prst="rect">
            <a:avLst/>
          </a:prstGeom>
        </p:spPr>
        <p:txBody>
          <a:bodyPr wrap="none">
            <a:spAutoFit/>
          </a:bodyPr>
          <a:lstStyle/>
          <a:p>
            <a:pPr algn="ctr"/>
            <a:r>
              <a:rPr lang="fr-FR" sz="1100" b="1" dirty="0" smtClean="0"/>
              <a:t>La responsabilité </a:t>
            </a:r>
          </a:p>
          <a:p>
            <a:pPr algn="ctr"/>
            <a:r>
              <a:rPr lang="fr-FR" sz="1100" b="1" dirty="0" smtClean="0"/>
              <a:t>peut se résumer en</a:t>
            </a:r>
          </a:p>
        </p:txBody>
      </p:sp>
      <p:sp>
        <p:nvSpPr>
          <p:cNvPr id="25" name="Accolade ouvrante 24"/>
          <p:cNvSpPr/>
          <p:nvPr/>
        </p:nvSpPr>
        <p:spPr>
          <a:xfrm>
            <a:off x="2570050" y="1785926"/>
            <a:ext cx="216000" cy="47880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5" name="Rectangle 34"/>
          <p:cNvSpPr/>
          <p:nvPr/>
        </p:nvSpPr>
        <p:spPr>
          <a:xfrm>
            <a:off x="488794" y="4572008"/>
            <a:ext cx="1440000" cy="252000"/>
          </a:xfrm>
          <a:prstGeom prst="rect">
            <a:avLst/>
          </a:prstGeom>
          <a:solidFill>
            <a:schemeClr val="accent6">
              <a:lumMod val="60000"/>
              <a:lumOff val="40000"/>
            </a:schemeClr>
          </a:solidFill>
        </p:spPr>
        <p:txBody>
          <a:bodyPr wrap="square">
            <a:spAutoFit/>
          </a:bodyPr>
          <a:lstStyle/>
          <a:p>
            <a:r>
              <a:rPr lang="ar-DZ" sz="1100" b="1" dirty="0" smtClean="0"/>
              <a:t>يمكن تلخيص المسؤولية في</a:t>
            </a:r>
            <a:endParaRPr lang="fr-FR" sz="1100" b="1" dirty="0" smtClean="0"/>
          </a:p>
          <a:p>
            <a:r>
              <a:rPr lang="ar-DZ" sz="1100" b="1" dirty="0" smtClean="0"/>
              <a:t> </a:t>
            </a:r>
            <a:endParaRPr lang="fr-FR" sz="1100" b="1" dirty="0" smtClean="0"/>
          </a:p>
        </p:txBody>
      </p:sp>
      <p:sp>
        <p:nvSpPr>
          <p:cNvPr id="23" name="Rectangle 22"/>
          <p:cNvSpPr/>
          <p:nvPr/>
        </p:nvSpPr>
        <p:spPr>
          <a:xfrm>
            <a:off x="2802940" y="1857364"/>
            <a:ext cx="1340432" cy="261610"/>
          </a:xfrm>
          <a:prstGeom prst="rect">
            <a:avLst/>
          </a:prstGeom>
          <a:solidFill>
            <a:schemeClr val="accent3">
              <a:lumMod val="60000"/>
              <a:lumOff val="40000"/>
            </a:schemeClr>
          </a:solidFill>
        </p:spPr>
        <p:txBody>
          <a:bodyPr wrap="none">
            <a:spAutoFit/>
          </a:bodyPr>
          <a:lstStyle/>
          <a:p>
            <a:r>
              <a:rPr lang="fr-FR" sz="1100" dirty="0" smtClean="0"/>
              <a:t>Le respect de la loi</a:t>
            </a:r>
          </a:p>
        </p:txBody>
      </p:sp>
      <p:sp>
        <p:nvSpPr>
          <p:cNvPr id="24" name="Rectangle 23"/>
          <p:cNvSpPr/>
          <p:nvPr/>
        </p:nvSpPr>
        <p:spPr>
          <a:xfrm>
            <a:off x="2806314" y="2357430"/>
            <a:ext cx="1980000" cy="430887"/>
          </a:xfrm>
          <a:prstGeom prst="rect">
            <a:avLst/>
          </a:prstGeom>
          <a:solidFill>
            <a:schemeClr val="accent3">
              <a:lumMod val="60000"/>
              <a:lumOff val="40000"/>
            </a:schemeClr>
          </a:solidFill>
        </p:spPr>
        <p:txBody>
          <a:bodyPr>
            <a:spAutoFit/>
          </a:bodyPr>
          <a:lstStyle/>
          <a:p>
            <a:pPr algn="just"/>
            <a:r>
              <a:rPr lang="fr-FR" sz="1100" dirty="0" smtClean="0"/>
              <a:t>Le signalement de tout abus, </a:t>
            </a:r>
          </a:p>
          <a:p>
            <a:pPr algn="just"/>
            <a:r>
              <a:rPr lang="fr-FR" sz="1100" dirty="0" smtClean="0"/>
              <a:t>dépassement, erreur,…</a:t>
            </a:r>
          </a:p>
        </p:txBody>
      </p:sp>
      <p:sp>
        <p:nvSpPr>
          <p:cNvPr id="26" name="Rectangle 25"/>
          <p:cNvSpPr/>
          <p:nvPr/>
        </p:nvSpPr>
        <p:spPr>
          <a:xfrm>
            <a:off x="2831794" y="3024514"/>
            <a:ext cx="1311578" cy="261610"/>
          </a:xfrm>
          <a:prstGeom prst="rect">
            <a:avLst/>
          </a:prstGeom>
          <a:solidFill>
            <a:schemeClr val="accent3">
              <a:lumMod val="60000"/>
              <a:lumOff val="40000"/>
            </a:schemeClr>
          </a:solidFill>
        </p:spPr>
        <p:txBody>
          <a:bodyPr wrap="none">
            <a:spAutoFit/>
          </a:bodyPr>
          <a:lstStyle/>
          <a:p>
            <a:r>
              <a:rPr lang="fr-FR" sz="1100" dirty="0" smtClean="0"/>
              <a:t>La confidentialité </a:t>
            </a:r>
          </a:p>
        </p:txBody>
      </p:sp>
      <p:sp>
        <p:nvSpPr>
          <p:cNvPr id="36" name="Rectangle 35"/>
          <p:cNvSpPr/>
          <p:nvPr/>
        </p:nvSpPr>
        <p:spPr>
          <a:xfrm>
            <a:off x="2809124" y="3500438"/>
            <a:ext cx="1620000" cy="430887"/>
          </a:xfrm>
          <a:prstGeom prst="rect">
            <a:avLst/>
          </a:prstGeom>
          <a:solidFill>
            <a:schemeClr val="accent3">
              <a:lumMod val="60000"/>
              <a:lumOff val="40000"/>
            </a:schemeClr>
          </a:solidFill>
        </p:spPr>
        <p:txBody>
          <a:bodyPr wrap="none">
            <a:spAutoFit/>
          </a:bodyPr>
          <a:lstStyle/>
          <a:p>
            <a:r>
              <a:rPr lang="fr-FR" sz="1100" dirty="0" smtClean="0"/>
              <a:t>L’égalité des employés : </a:t>
            </a:r>
          </a:p>
          <a:p>
            <a:r>
              <a:rPr lang="fr-FR" sz="1100" dirty="0" smtClean="0"/>
              <a:t>pas de privilèges</a:t>
            </a:r>
          </a:p>
        </p:txBody>
      </p:sp>
      <p:sp>
        <p:nvSpPr>
          <p:cNvPr id="37" name="Rectangle 36"/>
          <p:cNvSpPr/>
          <p:nvPr/>
        </p:nvSpPr>
        <p:spPr>
          <a:xfrm>
            <a:off x="2845124" y="4212559"/>
            <a:ext cx="1620000" cy="432000"/>
          </a:xfrm>
          <a:prstGeom prst="rect">
            <a:avLst/>
          </a:prstGeom>
          <a:solidFill>
            <a:schemeClr val="accent3">
              <a:lumMod val="60000"/>
              <a:lumOff val="40000"/>
            </a:schemeClr>
          </a:solidFill>
        </p:spPr>
        <p:txBody>
          <a:bodyPr wrap="square">
            <a:spAutoFit/>
          </a:bodyPr>
          <a:lstStyle/>
          <a:p>
            <a:r>
              <a:rPr lang="fr-FR" sz="1100" dirty="0" smtClean="0"/>
              <a:t>Les conflits d’intérêts : </a:t>
            </a:r>
          </a:p>
          <a:p>
            <a:r>
              <a:rPr lang="fr-FR" sz="1100" dirty="0" smtClean="0"/>
              <a:t>ne privilégier personne</a:t>
            </a:r>
          </a:p>
        </p:txBody>
      </p:sp>
      <p:sp>
        <p:nvSpPr>
          <p:cNvPr id="38" name="Rectangle 37"/>
          <p:cNvSpPr/>
          <p:nvPr/>
        </p:nvSpPr>
        <p:spPr>
          <a:xfrm>
            <a:off x="2843438" y="4926939"/>
            <a:ext cx="1800000" cy="430887"/>
          </a:xfrm>
          <a:prstGeom prst="rect">
            <a:avLst/>
          </a:prstGeom>
          <a:solidFill>
            <a:schemeClr val="accent3">
              <a:lumMod val="60000"/>
              <a:lumOff val="40000"/>
            </a:schemeClr>
          </a:solidFill>
        </p:spPr>
        <p:txBody>
          <a:bodyPr wrap="square">
            <a:spAutoFit/>
          </a:bodyPr>
          <a:lstStyle/>
          <a:p>
            <a:r>
              <a:rPr lang="fr-FR" sz="1100" dirty="0" smtClean="0"/>
              <a:t>Signaler toute tentative et </a:t>
            </a:r>
          </a:p>
          <a:p>
            <a:r>
              <a:rPr lang="fr-FR" sz="1100" dirty="0" smtClean="0"/>
              <a:t>opération de corruption </a:t>
            </a:r>
          </a:p>
        </p:txBody>
      </p:sp>
      <p:sp>
        <p:nvSpPr>
          <p:cNvPr id="39" name="Rectangle 38"/>
          <p:cNvSpPr/>
          <p:nvPr/>
        </p:nvSpPr>
        <p:spPr>
          <a:xfrm>
            <a:off x="2825729" y="5596282"/>
            <a:ext cx="2103461" cy="261610"/>
          </a:xfrm>
          <a:prstGeom prst="rect">
            <a:avLst/>
          </a:prstGeom>
          <a:solidFill>
            <a:schemeClr val="accent3">
              <a:lumMod val="60000"/>
              <a:lumOff val="40000"/>
            </a:schemeClr>
          </a:solidFill>
        </p:spPr>
        <p:txBody>
          <a:bodyPr wrap="none">
            <a:spAutoFit/>
          </a:bodyPr>
          <a:lstStyle/>
          <a:p>
            <a:r>
              <a:rPr lang="fr-FR" sz="1100" dirty="0" smtClean="0"/>
              <a:t>Le respect de l’environnement </a:t>
            </a:r>
          </a:p>
        </p:txBody>
      </p:sp>
      <p:sp>
        <p:nvSpPr>
          <p:cNvPr id="40" name="Rectangle 39"/>
          <p:cNvSpPr/>
          <p:nvPr/>
        </p:nvSpPr>
        <p:spPr>
          <a:xfrm>
            <a:off x="2807438" y="6069947"/>
            <a:ext cx="1836000" cy="430887"/>
          </a:xfrm>
          <a:prstGeom prst="rect">
            <a:avLst/>
          </a:prstGeom>
          <a:solidFill>
            <a:schemeClr val="accent3">
              <a:lumMod val="60000"/>
              <a:lumOff val="40000"/>
            </a:schemeClr>
          </a:solidFill>
        </p:spPr>
        <p:txBody>
          <a:bodyPr wrap="square">
            <a:spAutoFit/>
          </a:bodyPr>
          <a:lstStyle/>
          <a:p>
            <a:r>
              <a:rPr lang="fr-FR" sz="1100" dirty="0" smtClean="0"/>
              <a:t>L’utilisation rationnelle </a:t>
            </a:r>
          </a:p>
          <a:p>
            <a:r>
              <a:rPr lang="fr-FR" sz="1100" dirty="0" smtClean="0"/>
              <a:t>des biens de l’entreprise,… </a:t>
            </a:r>
          </a:p>
        </p:txBody>
      </p:sp>
      <p:pic>
        <p:nvPicPr>
          <p:cNvPr id="7" name="Picture 2" descr="Qu'est-ce que la Responsabilité Civile Chef de Famille de l'assurance  Multirisque Habitation ? - ZENITHE Insurance"/>
          <p:cNvPicPr>
            <a:picLocks noChangeAspect="1" noChangeArrowheads="1"/>
          </p:cNvPicPr>
          <p:nvPr/>
        </p:nvPicPr>
        <p:blipFill>
          <a:blip r:embed="rId3" cstate="print"/>
          <a:srcRect/>
          <a:stretch>
            <a:fillRect/>
          </a:stretch>
        </p:blipFill>
        <p:spPr bwMode="auto">
          <a:xfrm>
            <a:off x="777356" y="2600438"/>
            <a:ext cx="1080000" cy="900000"/>
          </a:xfrm>
          <a:prstGeom prst="rect">
            <a:avLst/>
          </a:prstGeom>
          <a:noFill/>
        </p:spPr>
      </p:pic>
      <p:sp>
        <p:nvSpPr>
          <p:cNvPr id="41" name="Rectangle 40"/>
          <p:cNvSpPr/>
          <p:nvPr/>
        </p:nvSpPr>
        <p:spPr>
          <a:xfrm>
            <a:off x="616528" y="214290"/>
            <a:ext cx="7956000" cy="288000"/>
          </a:xfrm>
          <a:prstGeom prst="rect">
            <a:avLst/>
          </a:prstGeom>
          <a:solidFill>
            <a:schemeClr val="accent3">
              <a:lumMod val="20000"/>
              <a:lumOff val="80000"/>
            </a:schemeClr>
          </a:solidFill>
        </p:spPr>
        <p:txBody>
          <a:bodyPr wrap="square">
            <a:spAutoFit/>
          </a:bodyPr>
          <a:lstStyle/>
          <a:p>
            <a:pPr algn="ctr">
              <a:spcAft>
                <a:spcPts val="1200"/>
              </a:spcAft>
            </a:pPr>
            <a:r>
              <a:rPr lang="fr-FR" sz="1300" b="1" dirty="0" smtClean="0">
                <a:ea typeface="Times New Roman" pitchFamily="18" charset="0"/>
                <a:cs typeface="Times New Roman" pitchFamily="18" charset="0"/>
              </a:rPr>
              <a:t>CHAP. II :</a:t>
            </a:r>
            <a:r>
              <a:rPr lang="fr-FR" sz="1300" dirty="0" smtClean="0">
                <a:ea typeface="Times New Roman" pitchFamily="18" charset="0"/>
                <a:cs typeface="Arial" pitchFamily="34" charset="0"/>
              </a:rPr>
              <a:t> </a:t>
            </a:r>
            <a:r>
              <a:rPr lang="fr-FR" sz="1300" b="1" dirty="0" smtClean="0">
                <a:ea typeface="Times New Roman" pitchFamily="18" charset="0"/>
                <a:cs typeface="Times New Roman" pitchFamily="18" charset="0"/>
              </a:rPr>
              <a:t>RAPPEL SUR LA CHARTE DE DÉONTOLOGIE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ET D’ÉTHIQUE</a:t>
            </a:r>
            <a:r>
              <a:rPr lang="ar-DZ" sz="1300" b="1" dirty="0" smtClean="0">
                <a:ea typeface="Times New Roman" pitchFamily="18" charset="0"/>
                <a:cs typeface="Times New Roman" pitchFamily="18" charset="0"/>
              </a:rPr>
              <a:t> </a:t>
            </a:r>
            <a:r>
              <a:rPr lang="fr-FR" sz="1300" b="1" dirty="0" smtClean="0">
                <a:ea typeface="Times New Roman" pitchFamily="18" charset="0"/>
                <a:cs typeface="Times New Roman" pitchFamily="18" charset="0"/>
              </a:rPr>
              <a:t>UNIVERSITAIRES</a:t>
            </a:r>
          </a:p>
          <a:p>
            <a:pPr lvl="0" algn="ctr" eaLnBrk="0" fontAlgn="base" hangingPunct="0">
              <a:spcBef>
                <a:spcPct val="0"/>
              </a:spcBef>
              <a:spcAft>
                <a:spcPts val="600"/>
              </a:spcAft>
            </a:pPr>
            <a:endParaRPr lang="fr-FR" sz="1400" b="1" dirty="0" smtClean="0">
              <a:ea typeface="Times New Roman" pitchFamily="18" charset="0"/>
              <a:cs typeface="Times New Roman" pitchFamily="18" charset="0"/>
            </a:endParaRPr>
          </a:p>
        </p:txBody>
      </p:sp>
      <p:sp>
        <p:nvSpPr>
          <p:cNvPr id="42" name="Rectangle 2"/>
          <p:cNvSpPr>
            <a:spLocks noChangeArrowheads="1"/>
          </p:cNvSpPr>
          <p:nvPr/>
        </p:nvSpPr>
        <p:spPr bwMode="auto">
          <a:xfrm>
            <a:off x="214282" y="642918"/>
            <a:ext cx="5004000" cy="2616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defRPr/>
            </a:pPr>
            <a:r>
              <a:rPr lang="fr-FR" sz="1100" b="1" dirty="0" smtClean="0"/>
              <a:t>II.5. ETHIQUE ET DEONTOLOGIE DANS LE MONDE DU TRAVAIL </a:t>
            </a:r>
            <a:endParaRPr lang="fr-FR" sz="1100" dirty="0" smtClean="0"/>
          </a:p>
        </p:txBody>
      </p:sp>
      <p:sp>
        <p:nvSpPr>
          <p:cNvPr id="43" name="Rectangle 42"/>
          <p:cNvSpPr/>
          <p:nvPr/>
        </p:nvSpPr>
        <p:spPr>
          <a:xfrm>
            <a:off x="7044963" y="1071546"/>
            <a:ext cx="1813317" cy="252000"/>
          </a:xfrm>
          <a:prstGeom prst="rect">
            <a:avLst/>
          </a:prstGeom>
          <a:solidFill>
            <a:schemeClr val="accent6">
              <a:lumMod val="20000"/>
              <a:lumOff val="80000"/>
            </a:schemeClr>
          </a:solidFill>
        </p:spPr>
        <p:txBody>
          <a:bodyPr wrap="none">
            <a:spAutoFit/>
          </a:bodyPr>
          <a:lstStyle/>
          <a:p>
            <a:r>
              <a:rPr lang="ar-DZ" sz="1200" b="1" dirty="0" smtClean="0">
                <a:solidFill>
                  <a:srgbClr val="FF0000"/>
                </a:solidFill>
              </a:rPr>
              <a:t>المسؤولية والنزاهة داخل الشركة</a:t>
            </a:r>
            <a:endParaRPr lang="fr-FR" sz="1200"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6</a:t>
            </a:fld>
            <a:endParaRPr lang="fr-FR"/>
          </a:p>
        </p:txBody>
      </p:sp>
      <p:sp>
        <p:nvSpPr>
          <p:cNvPr id="4" name="Rectangle 3"/>
          <p:cNvSpPr/>
          <p:nvPr/>
        </p:nvSpPr>
        <p:spPr>
          <a:xfrm>
            <a:off x="3500430" y="2571744"/>
            <a:ext cx="2088000" cy="416845"/>
          </a:xfrm>
          <a:prstGeom prst="rect">
            <a:avLst/>
          </a:prstGeom>
          <a:solidFill>
            <a:schemeClr val="accent3">
              <a:lumMod val="60000"/>
              <a:lumOff val="40000"/>
            </a:schemeClr>
          </a:solidFill>
          <a:ln>
            <a:solidFill>
              <a:srgbClr val="FF0000"/>
            </a:solidFill>
          </a:ln>
        </p:spPr>
        <p:txBody>
          <a:bodyPr wrap="square">
            <a:spAutoFit/>
          </a:bodyPr>
          <a:lstStyle/>
          <a:p>
            <a:pPr lvl="0" algn="ctr" fontAlgn="base">
              <a:lnSpc>
                <a:spcPct val="150000"/>
              </a:lnSpc>
              <a:spcBef>
                <a:spcPct val="0"/>
              </a:spcBef>
              <a:spcAft>
                <a:spcPct val="0"/>
              </a:spcAft>
            </a:pPr>
            <a:r>
              <a:rPr lang="fr-FR" sz="1600" b="1" dirty="0" smtClean="0">
                <a:solidFill>
                  <a:srgbClr val="FF0000"/>
                </a:solidFill>
                <a:effectLst>
                  <a:outerShdw blurRad="50800" dist="38100" dir="2700000" algn="tl" rotWithShape="0">
                    <a:prstClr val="black">
                      <a:alpha val="40000"/>
                    </a:prstClr>
                  </a:outerShdw>
                </a:effectLst>
                <a:ea typeface="Times New Roman" pitchFamily="18" charset="0"/>
                <a:cs typeface="Times New Roman" pitchFamily="18" charset="0"/>
              </a:rPr>
              <a:t>INTRODUCTION</a:t>
            </a:r>
            <a:endParaRPr lang="fr-FR" sz="1600" dirty="0" smtClean="0">
              <a:solidFill>
                <a:srgbClr val="FF0000"/>
              </a:solidFill>
              <a:effectLst>
                <a:outerShdw blurRad="50800" dist="38100" dir="2700000" algn="tl" rotWithShape="0">
                  <a:prstClr val="black">
                    <a:alpha val="40000"/>
                  </a:prstClr>
                </a:outerShdw>
              </a:effectLst>
              <a:cs typeface="Arial" pitchFamily="34" charset="0"/>
            </a:endParaRPr>
          </a:p>
        </p:txBody>
      </p:sp>
      <p:pic>
        <p:nvPicPr>
          <p:cNvPr id="62466" name="Picture 2" descr="وزارة التعليم العالي والبحث العلمي"/>
          <p:cNvPicPr>
            <a:picLocks noChangeAspect="1" noChangeArrowheads="1"/>
          </p:cNvPicPr>
          <p:nvPr/>
        </p:nvPicPr>
        <p:blipFill>
          <a:blip r:embed="rId2" cstate="print"/>
          <a:srcRect/>
          <a:stretch>
            <a:fillRect/>
          </a:stretch>
        </p:blipFill>
        <p:spPr bwMode="auto">
          <a:xfrm>
            <a:off x="3500430" y="3643314"/>
            <a:ext cx="2304000" cy="2304000"/>
          </a:xfrm>
          <a:prstGeom prst="rect">
            <a:avLst/>
          </a:prstGeom>
          <a:noFill/>
        </p:spPr>
      </p:pic>
      <p:sp>
        <p:nvSpPr>
          <p:cNvPr id="6" name="Rectangle 5"/>
          <p:cNvSpPr/>
          <p:nvPr/>
        </p:nvSpPr>
        <p:spPr>
          <a:xfrm>
            <a:off x="142844" y="6357958"/>
            <a:ext cx="8820000"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7</a:t>
            </a:fld>
            <a:endParaRPr lang="fr-FR"/>
          </a:p>
        </p:txBody>
      </p:sp>
      <p:sp>
        <p:nvSpPr>
          <p:cNvPr id="5" name="Rectangle 4"/>
          <p:cNvSpPr/>
          <p:nvPr/>
        </p:nvSpPr>
        <p:spPr>
          <a:xfrm>
            <a:off x="3457730" y="214290"/>
            <a:ext cx="1641796" cy="292388"/>
          </a:xfrm>
          <a:prstGeom prst="rect">
            <a:avLst/>
          </a:prstGeom>
          <a:solidFill>
            <a:schemeClr val="accent5">
              <a:lumMod val="20000"/>
              <a:lumOff val="80000"/>
            </a:schemeClr>
          </a:solidFill>
        </p:spPr>
        <p:txBody>
          <a:bodyPr wrap="none">
            <a:spAutoFit/>
          </a:bodyPr>
          <a:lstStyle/>
          <a:p>
            <a:r>
              <a:rPr lang="fr-FR" sz="1300" b="1" dirty="0" smtClean="0"/>
              <a:t>INTRODUCTION</a:t>
            </a:r>
            <a:endParaRPr lang="fr-FR" sz="1300" dirty="0"/>
          </a:p>
        </p:txBody>
      </p:sp>
      <p:pic>
        <p:nvPicPr>
          <p:cNvPr id="10247" name="Picture 7" descr="Université des sciences et de la technologie d'Oran — Wikipédia"/>
          <p:cNvPicPr>
            <a:picLocks noChangeAspect="1" noChangeArrowheads="1"/>
          </p:cNvPicPr>
          <p:nvPr/>
        </p:nvPicPr>
        <p:blipFill>
          <a:blip r:embed="rId3"/>
          <a:srcRect/>
          <a:stretch>
            <a:fillRect/>
          </a:stretch>
        </p:blipFill>
        <p:spPr bwMode="auto">
          <a:xfrm>
            <a:off x="285720" y="285728"/>
            <a:ext cx="1046248" cy="1005561"/>
          </a:xfrm>
          <a:prstGeom prst="rect">
            <a:avLst/>
          </a:prstGeom>
          <a:noFill/>
        </p:spPr>
      </p:pic>
      <p:sp>
        <p:nvSpPr>
          <p:cNvPr id="32" name="Rectangle 31"/>
          <p:cNvSpPr/>
          <p:nvPr/>
        </p:nvSpPr>
        <p:spPr>
          <a:xfrm>
            <a:off x="142844" y="6357958"/>
            <a:ext cx="8820000"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8929718" y="142852"/>
            <a:ext cx="71438" cy="658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8" name="Connecteur droit 37"/>
          <p:cNvCxnSpPr/>
          <p:nvPr/>
        </p:nvCxnSpPr>
        <p:spPr>
          <a:xfrm rot="5400000">
            <a:off x="5653718" y="3418852"/>
            <a:ext cx="6552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55298" name="Picture 2" descr="جامعة وهران للعلوم و التكنولوجيا - Historique de l'Université"/>
          <p:cNvPicPr>
            <a:picLocks noChangeAspect="1" noChangeArrowheads="1"/>
          </p:cNvPicPr>
          <p:nvPr/>
        </p:nvPicPr>
        <p:blipFill>
          <a:blip r:embed="rId4"/>
          <a:srcRect/>
          <a:stretch>
            <a:fillRect/>
          </a:stretch>
        </p:blipFill>
        <p:spPr bwMode="auto">
          <a:xfrm>
            <a:off x="7584360" y="225745"/>
            <a:ext cx="1260000" cy="1131553"/>
          </a:xfrm>
          <a:prstGeom prst="rect">
            <a:avLst/>
          </a:prstGeom>
          <a:noFill/>
        </p:spPr>
      </p:pic>
      <p:cxnSp>
        <p:nvCxnSpPr>
          <p:cNvPr id="35" name="Connecteur droit 34"/>
          <p:cNvCxnSpPr/>
          <p:nvPr/>
        </p:nvCxnSpPr>
        <p:spPr>
          <a:xfrm rot="16200000" flipH="1">
            <a:off x="2532380" y="3889710"/>
            <a:ext cx="550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5929322" y="5389892"/>
            <a:ext cx="2520000" cy="468000"/>
          </a:xfrm>
          <a:prstGeom prst="rect">
            <a:avLst/>
          </a:prstGeom>
          <a:solidFill>
            <a:schemeClr val="accent6">
              <a:lumMod val="20000"/>
              <a:lumOff val="80000"/>
            </a:schemeClr>
          </a:solidFill>
        </p:spPr>
        <p:txBody>
          <a:bodyPr wrap="square">
            <a:spAutoFit/>
          </a:bodyPr>
          <a:lstStyle/>
          <a:p>
            <a:pPr algn="ctr">
              <a:spcAft>
                <a:spcPts val="300"/>
              </a:spcAft>
            </a:pPr>
            <a:r>
              <a:rPr lang="ar-DZ" sz="1200" b="1" dirty="0" smtClean="0"/>
              <a:t> </a:t>
            </a:r>
            <a:r>
              <a:rPr lang="ar-DZ" sz="1200" dirty="0" smtClean="0"/>
              <a:t>هدفها البحث عن معارف جديدة وحفظها ونقلها ،</a:t>
            </a:r>
            <a:endParaRPr lang="fr-FR" sz="1200" dirty="0" smtClean="0"/>
          </a:p>
          <a:p>
            <a:pPr algn="ctr"/>
            <a:r>
              <a:rPr lang="ar-DZ" sz="1200" dirty="0" smtClean="0"/>
              <a:t>مما يمكن تلبية الاحتياجات الفردية والجماعية</a:t>
            </a:r>
            <a:endParaRPr lang="fr-FR" dirty="0"/>
          </a:p>
        </p:txBody>
      </p:sp>
      <p:sp>
        <p:nvSpPr>
          <p:cNvPr id="60" name="Rectangle 59"/>
          <p:cNvSpPr/>
          <p:nvPr/>
        </p:nvSpPr>
        <p:spPr>
          <a:xfrm>
            <a:off x="428596" y="3786190"/>
            <a:ext cx="4608000" cy="677108"/>
          </a:xfrm>
          <a:prstGeom prst="rect">
            <a:avLst/>
          </a:prstGeom>
          <a:solidFill>
            <a:schemeClr val="accent3">
              <a:lumMod val="20000"/>
              <a:lumOff val="80000"/>
            </a:schemeClr>
          </a:solidFill>
        </p:spPr>
        <p:txBody>
          <a:bodyPr wrap="square">
            <a:spAutoFit/>
          </a:bodyPr>
          <a:lstStyle/>
          <a:p>
            <a:pPr algn="ctr">
              <a:spcAft>
                <a:spcPts val="300"/>
              </a:spcAft>
            </a:pPr>
            <a:r>
              <a:rPr lang="fr-FR" sz="1100" dirty="0" smtClean="0"/>
              <a:t>Elle contribue au développement de la recherche et à l 'élévation du </a:t>
            </a:r>
          </a:p>
          <a:p>
            <a:pPr algn="ctr">
              <a:spcAft>
                <a:spcPts val="300"/>
              </a:spcAft>
            </a:pPr>
            <a:r>
              <a:rPr lang="fr-FR" sz="1100" dirty="0" smtClean="0"/>
              <a:t>niveau scientifique, culturel et professionnel, à l'essor économique par </a:t>
            </a:r>
          </a:p>
          <a:p>
            <a:pPr algn="ctr">
              <a:spcAft>
                <a:spcPts val="300"/>
              </a:spcAft>
            </a:pPr>
            <a:r>
              <a:rPr lang="fr-FR" sz="1100" dirty="0" smtClean="0"/>
              <a:t>une meilleure adaptation des études supérieures au marché  de l'emploi</a:t>
            </a:r>
          </a:p>
        </p:txBody>
      </p:sp>
      <p:sp>
        <p:nvSpPr>
          <p:cNvPr id="64" name="Rectangle 63"/>
          <p:cNvSpPr/>
          <p:nvPr/>
        </p:nvSpPr>
        <p:spPr>
          <a:xfrm>
            <a:off x="1571604" y="1214422"/>
            <a:ext cx="2305439" cy="276999"/>
          </a:xfrm>
          <a:prstGeom prst="rect">
            <a:avLst/>
          </a:prstGeom>
        </p:spPr>
        <p:txBody>
          <a:bodyPr wrap="none">
            <a:spAutoFit/>
          </a:bodyPr>
          <a:lstStyle/>
          <a:p>
            <a:r>
              <a:rPr lang="fr-FR" sz="1200" b="1" i="1" dirty="0" smtClean="0">
                <a:solidFill>
                  <a:srgbClr val="FF0000"/>
                </a:solidFill>
                <a:effectLst>
                  <a:outerShdw blurRad="50800" dist="38100" dir="2700000" algn="tl" rotWithShape="0">
                    <a:prstClr val="black">
                      <a:alpha val="40000"/>
                    </a:prstClr>
                  </a:outerShdw>
                </a:effectLst>
                <a:latin typeface="+mj-lt"/>
                <a:ea typeface="Times New Roman" pitchFamily="18" charset="0"/>
                <a:cs typeface="Times New Roman" pitchFamily="18" charset="0"/>
              </a:rPr>
              <a:t>Qu’est ce que l'Université ?</a:t>
            </a:r>
          </a:p>
        </p:txBody>
      </p:sp>
      <p:sp>
        <p:nvSpPr>
          <p:cNvPr id="65" name="Rectangle 64"/>
          <p:cNvSpPr/>
          <p:nvPr/>
        </p:nvSpPr>
        <p:spPr>
          <a:xfrm>
            <a:off x="1693943" y="5009389"/>
            <a:ext cx="2092239" cy="276999"/>
          </a:xfrm>
          <a:prstGeom prst="rect">
            <a:avLst/>
          </a:prstGeom>
        </p:spPr>
        <p:txBody>
          <a:bodyPr wrap="none">
            <a:spAutoFit/>
          </a:bodyPr>
          <a:lstStyle/>
          <a:p>
            <a:r>
              <a:rPr lang="fr-FR" sz="1200" b="1" i="1" dirty="0" smtClean="0">
                <a:solidFill>
                  <a:srgbClr val="FF0000"/>
                </a:solidFill>
                <a:effectLst>
                  <a:outerShdw blurRad="50800" dist="38100" dir="2700000" algn="tl" rotWithShape="0">
                    <a:prstClr val="black">
                      <a:alpha val="40000"/>
                    </a:prstClr>
                  </a:outerShdw>
                </a:effectLst>
                <a:latin typeface="+mj-lt"/>
                <a:ea typeface="Times New Roman" pitchFamily="18" charset="0"/>
                <a:cs typeface="Times New Roman" pitchFamily="18" charset="0"/>
              </a:rPr>
              <a:t>Objectif de l’Université :</a:t>
            </a:r>
          </a:p>
        </p:txBody>
      </p:sp>
      <p:sp>
        <p:nvSpPr>
          <p:cNvPr id="70" name="Rectangle 69"/>
          <p:cNvSpPr/>
          <p:nvPr/>
        </p:nvSpPr>
        <p:spPr>
          <a:xfrm>
            <a:off x="6493463" y="1142984"/>
            <a:ext cx="1252266" cy="323165"/>
          </a:xfrm>
          <a:prstGeom prst="rect">
            <a:avLst/>
          </a:prstGeom>
        </p:spPr>
        <p:txBody>
          <a:bodyPr wrap="none">
            <a:spAutoFit/>
          </a:bodyPr>
          <a:lstStyle/>
          <a:p>
            <a:r>
              <a:rPr lang="ar-DZ" sz="15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ما هي الجامعة</a:t>
            </a:r>
            <a:r>
              <a:rPr lang="ar-SA" sz="15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ar-DZ" sz="15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endParaRPr lang="fr-FR" sz="15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75" name="Rectangle 74"/>
          <p:cNvSpPr/>
          <p:nvPr/>
        </p:nvSpPr>
        <p:spPr>
          <a:xfrm>
            <a:off x="6634710" y="4998388"/>
            <a:ext cx="1332000" cy="584775"/>
          </a:xfrm>
          <a:prstGeom prst="rect">
            <a:avLst/>
          </a:prstGeom>
        </p:spPr>
        <p:txBody>
          <a:bodyPr wrap="square">
            <a:spAutoFit/>
          </a:bodyPr>
          <a:lstStyle/>
          <a:p>
            <a:r>
              <a:rPr lang="fr-FR" sz="1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fr-FR" sz="15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t>
            </a:r>
            <a:r>
              <a:rPr lang="ar-DZ" sz="15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هدف  الجامعة</a:t>
            </a:r>
            <a:r>
              <a:rPr lang="ar-DZ" sz="1500" dirty="0" smtClean="0">
                <a:solidFill>
                  <a:srgbClr val="FF0000"/>
                </a:solidFill>
                <a:effectLst>
                  <a:outerShdw blurRad="38100" dist="38100" dir="2700000" algn="tl">
                    <a:srgbClr val="000000">
                      <a:alpha val="43137"/>
                    </a:srgbClr>
                  </a:outerShdw>
                </a:effectLst>
                <a:latin typeface="inherit"/>
                <a:cs typeface="Arial" pitchFamily="34" charset="0"/>
              </a:rPr>
              <a:t> </a:t>
            </a:r>
            <a:endParaRPr lang="fr-FR" sz="1500" dirty="0" smtClean="0">
              <a:solidFill>
                <a:srgbClr val="FF0000"/>
              </a:solidFill>
              <a:effectLst>
                <a:outerShdw blurRad="38100" dist="38100" dir="2700000" algn="tl">
                  <a:srgbClr val="000000">
                    <a:alpha val="43137"/>
                  </a:srgbClr>
                </a:outerShdw>
              </a:effectLst>
              <a:latin typeface="inherit"/>
              <a:cs typeface="Arial" pitchFamily="34" charset="0"/>
            </a:endParaRPr>
          </a:p>
          <a:p>
            <a:endParaRPr lang="fr-FR" sz="1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6" name="Rectangle 25"/>
          <p:cNvSpPr/>
          <p:nvPr/>
        </p:nvSpPr>
        <p:spPr>
          <a:xfrm>
            <a:off x="754876" y="1571612"/>
            <a:ext cx="3960000" cy="677108"/>
          </a:xfrm>
          <a:prstGeom prst="rect">
            <a:avLst/>
          </a:prstGeom>
          <a:solidFill>
            <a:schemeClr val="accent3">
              <a:lumMod val="20000"/>
              <a:lumOff val="80000"/>
            </a:schemeClr>
          </a:solidFill>
        </p:spPr>
        <p:txBody>
          <a:bodyPr>
            <a:spAutoFit/>
          </a:bodyPr>
          <a:lstStyle/>
          <a:p>
            <a:pPr algn="ctr">
              <a:spcAft>
                <a:spcPts val="300"/>
              </a:spcAft>
            </a:pPr>
            <a:r>
              <a:rPr lang="fr-FR" sz="1100" dirty="0" smtClean="0"/>
              <a:t>L'Université est une institution d’intérêt public, ayant pour </a:t>
            </a:r>
            <a:endParaRPr lang="ar-DZ" sz="1100" dirty="0" smtClean="0"/>
          </a:p>
          <a:p>
            <a:pPr algn="ctr">
              <a:spcAft>
                <a:spcPts val="300"/>
              </a:spcAft>
            </a:pPr>
            <a:r>
              <a:rPr lang="fr-FR" sz="1100" dirty="0" smtClean="0"/>
              <a:t>mission générale le développement des personnes sur le </a:t>
            </a:r>
            <a:endParaRPr lang="ar-DZ" sz="1100" dirty="0" smtClean="0"/>
          </a:p>
          <a:p>
            <a:pPr algn="ctr">
              <a:spcAft>
                <a:spcPts val="300"/>
              </a:spcAft>
            </a:pPr>
            <a:r>
              <a:rPr lang="fr-FR" sz="1100" dirty="0" smtClean="0"/>
              <a:t>plan</a:t>
            </a:r>
            <a:r>
              <a:rPr lang="ar-DZ" sz="1100" dirty="0" smtClean="0"/>
              <a:t> </a:t>
            </a:r>
            <a:r>
              <a:rPr lang="fr-FR" sz="1100" dirty="0" smtClean="0"/>
              <a:t>individuel et collectif et la promotion humaine et sociale</a:t>
            </a:r>
            <a:endParaRPr lang="fr-FR" sz="1100" dirty="0"/>
          </a:p>
        </p:txBody>
      </p:sp>
      <p:sp>
        <p:nvSpPr>
          <p:cNvPr id="34" name="Flèche vers le bas 33"/>
          <p:cNvSpPr/>
          <p:nvPr/>
        </p:nvSpPr>
        <p:spPr>
          <a:xfrm>
            <a:off x="2571736" y="3500438"/>
            <a:ext cx="324000" cy="180000"/>
          </a:xfrm>
          <a:prstGeom prst="downArrow">
            <a:avLst/>
          </a:prstGeom>
          <a:solidFill>
            <a:schemeClr val="accent3">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36" name="Rectangle 35"/>
          <p:cNvSpPr/>
          <p:nvPr/>
        </p:nvSpPr>
        <p:spPr>
          <a:xfrm>
            <a:off x="857224" y="5357826"/>
            <a:ext cx="3708000" cy="684000"/>
          </a:xfrm>
          <a:prstGeom prst="rect">
            <a:avLst/>
          </a:prstGeom>
          <a:solidFill>
            <a:schemeClr val="accent3">
              <a:lumMod val="20000"/>
              <a:lumOff val="80000"/>
            </a:schemeClr>
          </a:solidFill>
        </p:spPr>
        <p:txBody>
          <a:bodyPr wrap="square">
            <a:spAutoFit/>
          </a:bodyPr>
          <a:lstStyle/>
          <a:p>
            <a:pPr algn="ctr">
              <a:spcAft>
                <a:spcPts val="300"/>
              </a:spcAft>
            </a:pPr>
            <a:r>
              <a:rPr lang="fr-FR" sz="1100" dirty="0" smtClean="0"/>
              <a:t>Recherche</a:t>
            </a:r>
            <a:r>
              <a:rPr lang="ar-DZ" sz="1100" dirty="0" smtClean="0"/>
              <a:t> </a:t>
            </a:r>
            <a:r>
              <a:rPr lang="fr-FR" sz="1100" dirty="0" smtClean="0"/>
              <a:t>de nouvelles connaissances, leur conservation </a:t>
            </a:r>
          </a:p>
          <a:p>
            <a:pPr algn="ctr">
              <a:spcAft>
                <a:spcPts val="300"/>
              </a:spcAft>
            </a:pPr>
            <a:r>
              <a:rPr lang="fr-FR" sz="1100" dirty="0" smtClean="0"/>
              <a:t>et leur transmission, ce qui permet de satisfaire des</a:t>
            </a:r>
          </a:p>
          <a:p>
            <a:pPr algn="ctr">
              <a:spcAft>
                <a:spcPts val="300"/>
              </a:spcAft>
            </a:pPr>
            <a:r>
              <a:rPr lang="fr-FR" sz="1100" dirty="0" smtClean="0"/>
              <a:t> besoins aussi bien individuels que collectifs</a:t>
            </a:r>
          </a:p>
          <a:p>
            <a:pPr algn="just">
              <a:spcAft>
                <a:spcPts val="300"/>
              </a:spcAft>
            </a:pPr>
            <a:endParaRPr lang="fr-FR" sz="1050" dirty="0" smtClean="0"/>
          </a:p>
        </p:txBody>
      </p:sp>
      <p:sp>
        <p:nvSpPr>
          <p:cNvPr id="37" name="Rectangle 36"/>
          <p:cNvSpPr/>
          <p:nvPr/>
        </p:nvSpPr>
        <p:spPr>
          <a:xfrm>
            <a:off x="571472" y="2500306"/>
            <a:ext cx="4320000" cy="900000"/>
          </a:xfrm>
          <a:prstGeom prst="rect">
            <a:avLst/>
          </a:prstGeom>
          <a:solidFill>
            <a:schemeClr val="accent3">
              <a:lumMod val="20000"/>
              <a:lumOff val="80000"/>
            </a:schemeClr>
          </a:solidFill>
        </p:spPr>
        <p:txBody>
          <a:bodyPr wrap="square">
            <a:spAutoFit/>
          </a:bodyPr>
          <a:lstStyle/>
          <a:p>
            <a:pPr algn="ctr">
              <a:spcAft>
                <a:spcPts val="300"/>
              </a:spcAft>
            </a:pPr>
            <a:r>
              <a:rPr lang="fr-FR" sz="1100" dirty="0" smtClean="0"/>
              <a:t>Elle vise la promotion des facteurs qui favorisent l'épanouissement </a:t>
            </a:r>
          </a:p>
          <a:p>
            <a:pPr algn="ctr">
              <a:spcAft>
                <a:spcPts val="300"/>
              </a:spcAft>
            </a:pPr>
            <a:r>
              <a:rPr lang="fr-FR" sz="1100" dirty="0" smtClean="0"/>
              <a:t>social et professionnel des individus, pour qu'ils puissent accéder</a:t>
            </a:r>
          </a:p>
          <a:p>
            <a:pPr algn="ctr">
              <a:spcAft>
                <a:spcPts val="300"/>
              </a:spcAft>
            </a:pPr>
            <a:r>
              <a:rPr lang="fr-FR" sz="1100" dirty="0" smtClean="0"/>
              <a:t> à des fonctions, à des emplois supérieurs, qui leurs permettent de </a:t>
            </a:r>
          </a:p>
          <a:p>
            <a:pPr algn="ctr">
              <a:spcAft>
                <a:spcPts val="200"/>
              </a:spcAft>
            </a:pPr>
            <a:r>
              <a:rPr lang="fr-FR" sz="1100" dirty="0" smtClean="0"/>
              <a:t>vivre dignement et de</a:t>
            </a:r>
            <a:r>
              <a:rPr lang="fr-FR" sz="1100" b="1" dirty="0" smtClean="0"/>
              <a:t> </a:t>
            </a:r>
            <a:r>
              <a:rPr lang="fr-FR" sz="1100" dirty="0" smtClean="0"/>
              <a:t>jouir d'une bonne qualité de vie</a:t>
            </a:r>
          </a:p>
          <a:p>
            <a:pPr algn="just"/>
            <a:r>
              <a:rPr lang="fr-FR" sz="1100" dirty="0" smtClean="0"/>
              <a:t>     </a:t>
            </a:r>
            <a:endParaRPr lang="fr-FR" sz="1100" dirty="0"/>
          </a:p>
        </p:txBody>
      </p:sp>
      <p:sp>
        <p:nvSpPr>
          <p:cNvPr id="40" name="Rectangle 39"/>
          <p:cNvSpPr/>
          <p:nvPr/>
        </p:nvSpPr>
        <p:spPr>
          <a:xfrm>
            <a:off x="5511966" y="1571612"/>
            <a:ext cx="3132000" cy="504000"/>
          </a:xfrm>
          <a:prstGeom prst="rect">
            <a:avLst/>
          </a:prstGeom>
          <a:solidFill>
            <a:schemeClr val="accent6">
              <a:lumMod val="20000"/>
              <a:lumOff val="80000"/>
            </a:schemeClr>
          </a:solidFill>
          <a:ln w="3175">
            <a:solidFill>
              <a:schemeClr val="bg1"/>
            </a:solidFill>
          </a:ln>
        </p:spPr>
        <p:txBody>
          <a:bodyPr wrap="square">
            <a:spAutoFit/>
          </a:bodyPr>
          <a:lstStyle/>
          <a:p>
            <a:pPr algn="ctr">
              <a:spcAft>
                <a:spcPts val="300"/>
              </a:spcAft>
            </a:pPr>
            <a:r>
              <a:rPr lang="ar-DZ" sz="1200" dirty="0" smtClean="0"/>
              <a:t>مؤسسة ذات نفع عام تتمثل مهمتها العامة في تنمية الأفراد على</a:t>
            </a:r>
          </a:p>
          <a:p>
            <a:pPr algn="ctr">
              <a:spcAft>
                <a:spcPts val="300"/>
              </a:spcAft>
            </a:pPr>
            <a:r>
              <a:rPr lang="ar-DZ" sz="1200" dirty="0" smtClean="0"/>
              <a:t> المستوى الفردي والجماعي وفي التقدم البشري </a:t>
            </a:r>
            <a:r>
              <a:rPr lang="ar-DZ" sz="1200" dirty="0" err="1" smtClean="0"/>
              <a:t>و</a:t>
            </a:r>
            <a:r>
              <a:rPr lang="ar-DZ" sz="1200" dirty="0" smtClean="0"/>
              <a:t> الاجتماعي</a:t>
            </a:r>
            <a:endParaRPr lang="fr-FR" sz="1200" dirty="0" smtClean="0"/>
          </a:p>
          <a:p>
            <a:pPr algn="ctr">
              <a:spcAft>
                <a:spcPts val="300"/>
              </a:spcAft>
            </a:pPr>
            <a:r>
              <a:rPr lang="ar-DZ" sz="1200" dirty="0" smtClean="0"/>
              <a:t> </a:t>
            </a:r>
            <a:endParaRPr lang="fr-FR" sz="1200" dirty="0" smtClean="0"/>
          </a:p>
          <a:p>
            <a:pPr algn="ctr">
              <a:spcAft>
                <a:spcPts val="300"/>
              </a:spcAft>
            </a:pPr>
            <a:r>
              <a:rPr lang="ar-DZ" sz="1200" dirty="0" smtClean="0"/>
              <a:t>  </a:t>
            </a:r>
          </a:p>
        </p:txBody>
      </p:sp>
      <p:sp>
        <p:nvSpPr>
          <p:cNvPr id="41" name="Rectangle 40"/>
          <p:cNvSpPr/>
          <p:nvPr/>
        </p:nvSpPr>
        <p:spPr>
          <a:xfrm>
            <a:off x="5786446" y="3643314"/>
            <a:ext cx="2772000" cy="684000"/>
          </a:xfrm>
          <a:prstGeom prst="rect">
            <a:avLst/>
          </a:prstGeom>
          <a:solidFill>
            <a:schemeClr val="accent6">
              <a:lumMod val="20000"/>
              <a:lumOff val="80000"/>
            </a:schemeClr>
          </a:solidFill>
        </p:spPr>
        <p:txBody>
          <a:bodyPr>
            <a:spAutoFit/>
          </a:bodyPr>
          <a:lstStyle/>
          <a:p>
            <a:pPr algn="ctr">
              <a:spcAft>
                <a:spcPts val="300"/>
              </a:spcAft>
              <a:buFontTx/>
              <a:buNone/>
            </a:pPr>
            <a:r>
              <a:rPr lang="ar-DZ" sz="1200" dirty="0" smtClean="0"/>
              <a:t>تساهم في تطوير البحث ورفع المستوى العلمي </a:t>
            </a:r>
            <a:r>
              <a:rPr lang="ar-DZ" sz="1200" dirty="0" err="1" smtClean="0"/>
              <a:t>و</a:t>
            </a:r>
            <a:r>
              <a:rPr lang="ar-DZ" sz="1200" dirty="0" smtClean="0"/>
              <a:t> </a:t>
            </a:r>
          </a:p>
          <a:p>
            <a:pPr algn="ctr">
              <a:spcAft>
                <a:spcPts val="300"/>
              </a:spcAft>
              <a:buFontTx/>
              <a:buNone/>
            </a:pPr>
            <a:r>
              <a:rPr lang="ar-DZ" sz="1200" dirty="0" smtClean="0"/>
              <a:t>الثقافي والمهني ، من أجل التنمية الاقتصادية من  </a:t>
            </a:r>
          </a:p>
          <a:p>
            <a:pPr algn="ctr">
              <a:buFontTx/>
              <a:buNone/>
            </a:pPr>
            <a:r>
              <a:rPr lang="ar-DZ" sz="1200" dirty="0" smtClean="0"/>
              <a:t>خلال تكييف التعليم العالي بشكل أفضل مع سوق العمل</a:t>
            </a:r>
            <a:endParaRPr lang="fr-FR" sz="1200" dirty="0" smtClean="0"/>
          </a:p>
        </p:txBody>
      </p:sp>
      <p:sp>
        <p:nvSpPr>
          <p:cNvPr id="43" name="Flèche vers le bas 42"/>
          <p:cNvSpPr/>
          <p:nvPr/>
        </p:nvSpPr>
        <p:spPr>
          <a:xfrm>
            <a:off x="6962644" y="3286124"/>
            <a:ext cx="324000" cy="180000"/>
          </a:xfrm>
          <a:prstGeom prst="downArrow">
            <a:avLst/>
          </a:prstGeom>
          <a:solidFill>
            <a:schemeClr val="accent6">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4" name="Rectangle 43"/>
          <p:cNvSpPr/>
          <p:nvPr/>
        </p:nvSpPr>
        <p:spPr>
          <a:xfrm>
            <a:off x="5656528" y="2428868"/>
            <a:ext cx="2916000" cy="723275"/>
          </a:xfrm>
          <a:prstGeom prst="rect">
            <a:avLst/>
          </a:prstGeom>
          <a:solidFill>
            <a:schemeClr val="accent6">
              <a:lumMod val="20000"/>
              <a:lumOff val="80000"/>
            </a:schemeClr>
          </a:solidFill>
        </p:spPr>
        <p:txBody>
          <a:bodyPr>
            <a:spAutoFit/>
          </a:bodyPr>
          <a:lstStyle/>
          <a:p>
            <a:pPr algn="ctr">
              <a:spcAft>
                <a:spcPts val="300"/>
              </a:spcAft>
            </a:pPr>
            <a:r>
              <a:rPr lang="ar-DZ" sz="1200" dirty="0" smtClean="0"/>
              <a:t>تهدف إلى ترقية العوامل التي تعزز التنمية الاجتماعية</a:t>
            </a:r>
            <a:endParaRPr lang="fr-FR" sz="1200" dirty="0" smtClean="0"/>
          </a:p>
          <a:p>
            <a:pPr algn="ctr">
              <a:spcAft>
                <a:spcPts val="300"/>
              </a:spcAft>
            </a:pPr>
            <a:r>
              <a:rPr lang="ar-DZ" sz="1200" dirty="0" smtClean="0"/>
              <a:t> والمهنية للأفراد ، حتى يتمكنوا من الحصول على وظائف</a:t>
            </a:r>
            <a:endParaRPr lang="fr-FR" sz="1200" dirty="0" smtClean="0"/>
          </a:p>
          <a:p>
            <a:pPr algn="ctr"/>
            <a:r>
              <a:rPr lang="ar-DZ" sz="1200" dirty="0" smtClean="0"/>
              <a:t> عليا تسمح لهم بالعيش بكرامة والتمتع بنوعية حياة جيدة.</a:t>
            </a:r>
            <a:endParaRPr lang="fr-FR" sz="1200" dirty="0" smtClean="0"/>
          </a:p>
        </p:txBody>
      </p:sp>
      <p:sp>
        <p:nvSpPr>
          <p:cNvPr id="28" name="Accolade fermante 27"/>
          <p:cNvSpPr/>
          <p:nvPr/>
        </p:nvSpPr>
        <p:spPr>
          <a:xfrm rot="5400000">
            <a:off x="2616166" y="306554"/>
            <a:ext cx="216000" cy="40320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0" name="Accolade fermante 29"/>
          <p:cNvSpPr/>
          <p:nvPr/>
        </p:nvSpPr>
        <p:spPr>
          <a:xfrm rot="5400000">
            <a:off x="6965438" y="577678"/>
            <a:ext cx="216000" cy="32040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8</a:t>
            </a:fld>
            <a:endParaRPr lang="fr-FR"/>
          </a:p>
        </p:txBody>
      </p:sp>
      <p:sp>
        <p:nvSpPr>
          <p:cNvPr id="13" name="Rectangle à coins arrondis 12"/>
          <p:cNvSpPr/>
          <p:nvPr/>
        </p:nvSpPr>
        <p:spPr>
          <a:xfrm>
            <a:off x="571472" y="1928802"/>
            <a:ext cx="1152000" cy="504000"/>
          </a:xfrm>
          <a:prstGeom prst="roundRect">
            <a:avLst/>
          </a:prstGeom>
          <a:solidFill>
            <a:schemeClr val="accent3">
              <a:lumMod val="20000"/>
              <a:lumOff val="80000"/>
            </a:schemeClr>
          </a:solidFill>
          <a:ln w="3175">
            <a:solidFill>
              <a:schemeClr val="bg1"/>
            </a:solidFill>
          </a:ln>
        </p:spPr>
        <p:txBody>
          <a:bodyPr wrap="square">
            <a:spAutoFit/>
          </a:bodyPr>
          <a:lstStyle/>
          <a:p>
            <a:pPr algn="ctr">
              <a:spcAft>
                <a:spcPts val="300"/>
              </a:spcAft>
            </a:pPr>
            <a:r>
              <a:rPr lang="fr-FR" sz="1100" dirty="0" smtClean="0"/>
              <a:t>La production </a:t>
            </a:r>
          </a:p>
          <a:p>
            <a:pPr algn="ctr"/>
            <a:r>
              <a:rPr lang="fr-FR" sz="1100" dirty="0" smtClean="0"/>
              <a:t>du savoir</a:t>
            </a:r>
          </a:p>
        </p:txBody>
      </p:sp>
      <p:sp>
        <p:nvSpPr>
          <p:cNvPr id="14" name="Rectangle à coins arrondis 13"/>
          <p:cNvSpPr/>
          <p:nvPr/>
        </p:nvSpPr>
        <p:spPr>
          <a:xfrm>
            <a:off x="3057752" y="1928802"/>
            <a:ext cx="1800000" cy="504000"/>
          </a:xfrm>
          <a:prstGeom prst="roundRect">
            <a:avLst/>
          </a:prstGeom>
          <a:solidFill>
            <a:schemeClr val="accent3">
              <a:lumMod val="20000"/>
              <a:lumOff val="80000"/>
            </a:schemeClr>
          </a:solidFill>
          <a:ln w="3175">
            <a:solidFill>
              <a:schemeClr val="bg1"/>
            </a:solidFill>
          </a:ln>
        </p:spPr>
        <p:txBody>
          <a:bodyPr wrap="square">
            <a:spAutoFit/>
          </a:bodyPr>
          <a:lstStyle/>
          <a:p>
            <a:pPr algn="ctr">
              <a:spcAft>
                <a:spcPts val="300"/>
              </a:spcAft>
            </a:pPr>
            <a:r>
              <a:rPr lang="fr-FR" sz="1100" dirty="0" smtClean="0"/>
              <a:t>La conservation du</a:t>
            </a:r>
          </a:p>
          <a:p>
            <a:pPr algn="ctr"/>
            <a:r>
              <a:rPr lang="fr-FR" sz="1100" dirty="0" smtClean="0"/>
              <a:t> savoir et sa transmission</a:t>
            </a:r>
          </a:p>
        </p:txBody>
      </p:sp>
      <p:sp>
        <p:nvSpPr>
          <p:cNvPr id="17" name="Organigramme : Bande perforée 16"/>
          <p:cNvSpPr/>
          <p:nvPr/>
        </p:nvSpPr>
        <p:spPr>
          <a:xfrm>
            <a:off x="671042" y="2928934"/>
            <a:ext cx="972000" cy="396000"/>
          </a:xfrm>
          <a:prstGeom prst="flowChartPunchedTape">
            <a:avLst/>
          </a:prstGeom>
          <a:solidFill>
            <a:schemeClr val="accent3">
              <a:lumMod val="60000"/>
              <a:lumOff val="40000"/>
            </a:schemeClr>
          </a:solidFill>
          <a:ln w="3175">
            <a:solidFill>
              <a:schemeClr val="tx1"/>
            </a:solidFill>
          </a:ln>
        </p:spPr>
        <p:txBody>
          <a:bodyPr wrap="none">
            <a:spAutoFit/>
          </a:bodyPr>
          <a:lstStyle/>
          <a:p>
            <a:r>
              <a:rPr lang="fr-FR" sz="1100" b="1" dirty="0" smtClean="0"/>
              <a:t>Recherche </a:t>
            </a:r>
          </a:p>
        </p:txBody>
      </p:sp>
      <p:sp>
        <p:nvSpPr>
          <p:cNvPr id="18" name="Organigramme : Bande perforée 17"/>
          <p:cNvSpPr/>
          <p:nvPr/>
        </p:nvSpPr>
        <p:spPr>
          <a:xfrm>
            <a:off x="3312562" y="3000372"/>
            <a:ext cx="1188000" cy="396000"/>
          </a:xfrm>
          <a:prstGeom prst="flowChartPunchedTape">
            <a:avLst/>
          </a:prstGeom>
          <a:solidFill>
            <a:schemeClr val="accent3">
              <a:lumMod val="60000"/>
              <a:lumOff val="40000"/>
            </a:schemeClr>
          </a:solidFill>
          <a:ln w="3175">
            <a:solidFill>
              <a:schemeClr val="tx1"/>
            </a:solidFill>
          </a:ln>
        </p:spPr>
        <p:txBody>
          <a:bodyPr wrap="none">
            <a:spAutoFit/>
          </a:bodyPr>
          <a:lstStyle/>
          <a:p>
            <a:r>
              <a:rPr lang="fr-FR" sz="1100" b="1" dirty="0" smtClean="0"/>
              <a:t>Enseignement</a:t>
            </a:r>
          </a:p>
        </p:txBody>
      </p:sp>
      <p:sp>
        <p:nvSpPr>
          <p:cNvPr id="19" name="Flèche vers le bas 18"/>
          <p:cNvSpPr/>
          <p:nvPr/>
        </p:nvSpPr>
        <p:spPr>
          <a:xfrm>
            <a:off x="1000100" y="2571744"/>
            <a:ext cx="324000" cy="216000"/>
          </a:xfrm>
          <a:prstGeom prst="downArrow">
            <a:avLst/>
          </a:prstGeom>
          <a:solidFill>
            <a:schemeClr val="accent3">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0" name="Flèche vers le bas 19"/>
          <p:cNvSpPr/>
          <p:nvPr/>
        </p:nvSpPr>
        <p:spPr>
          <a:xfrm>
            <a:off x="3714744" y="2643182"/>
            <a:ext cx="324000" cy="216000"/>
          </a:xfrm>
          <a:prstGeom prst="downArrow">
            <a:avLst/>
          </a:prstGeom>
          <a:solidFill>
            <a:schemeClr val="accent3">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pic>
        <p:nvPicPr>
          <p:cNvPr id="10247" name="Picture 7" descr="Université des sciences et de la technologie d'Oran — Wikipédia"/>
          <p:cNvPicPr>
            <a:picLocks noChangeAspect="1" noChangeArrowheads="1"/>
          </p:cNvPicPr>
          <p:nvPr/>
        </p:nvPicPr>
        <p:blipFill>
          <a:blip r:embed="rId3"/>
          <a:srcRect/>
          <a:stretch>
            <a:fillRect/>
          </a:stretch>
        </p:blipFill>
        <p:spPr bwMode="auto">
          <a:xfrm>
            <a:off x="285720" y="285728"/>
            <a:ext cx="1046248" cy="1005561"/>
          </a:xfrm>
          <a:prstGeom prst="rect">
            <a:avLst/>
          </a:prstGeom>
          <a:noFill/>
        </p:spPr>
      </p:pic>
      <p:sp>
        <p:nvSpPr>
          <p:cNvPr id="32" name="Rectangle 31"/>
          <p:cNvSpPr/>
          <p:nvPr/>
        </p:nvSpPr>
        <p:spPr>
          <a:xfrm>
            <a:off x="142844" y="6357958"/>
            <a:ext cx="8820000"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8929718" y="142852"/>
            <a:ext cx="71438" cy="658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8" name="Connecteur droit 37"/>
          <p:cNvCxnSpPr/>
          <p:nvPr/>
        </p:nvCxnSpPr>
        <p:spPr>
          <a:xfrm rot="5400000">
            <a:off x="5653718" y="3418852"/>
            <a:ext cx="6552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55298" name="Picture 2" descr="جامعة وهران للعلوم و التكنولوجيا - Historique de l'Université"/>
          <p:cNvPicPr>
            <a:picLocks noChangeAspect="1" noChangeArrowheads="1"/>
          </p:cNvPicPr>
          <p:nvPr/>
        </p:nvPicPr>
        <p:blipFill>
          <a:blip r:embed="rId4"/>
          <a:srcRect/>
          <a:stretch>
            <a:fillRect/>
          </a:stretch>
        </p:blipFill>
        <p:spPr bwMode="auto">
          <a:xfrm>
            <a:off x="7584360" y="225745"/>
            <a:ext cx="1260000" cy="1131553"/>
          </a:xfrm>
          <a:prstGeom prst="rect">
            <a:avLst/>
          </a:prstGeom>
          <a:noFill/>
        </p:spPr>
      </p:pic>
      <p:sp>
        <p:nvSpPr>
          <p:cNvPr id="26" name="Organigramme : Bande perforée 25"/>
          <p:cNvSpPr/>
          <p:nvPr/>
        </p:nvSpPr>
        <p:spPr>
          <a:xfrm>
            <a:off x="7858148" y="2928934"/>
            <a:ext cx="576000" cy="360000"/>
          </a:xfrm>
          <a:prstGeom prst="flowChartPunchedTape">
            <a:avLst/>
          </a:prstGeom>
          <a:solidFill>
            <a:schemeClr val="accent6">
              <a:lumMod val="40000"/>
              <a:lumOff val="60000"/>
            </a:schemeClr>
          </a:solidFill>
          <a:ln w="3175">
            <a:solidFill>
              <a:schemeClr val="tx1"/>
            </a:solidFill>
          </a:ln>
        </p:spPr>
        <p:txBody>
          <a:bodyPr wrap="none">
            <a:spAutoFit/>
          </a:bodyPr>
          <a:lstStyle/>
          <a:p>
            <a:r>
              <a:rPr lang="fr-FR" sz="1400" b="1" dirty="0" smtClean="0"/>
              <a:t>  </a:t>
            </a:r>
          </a:p>
        </p:txBody>
      </p:sp>
      <p:sp>
        <p:nvSpPr>
          <p:cNvPr id="28" name="Organigramme : Bande perforée 27"/>
          <p:cNvSpPr/>
          <p:nvPr/>
        </p:nvSpPr>
        <p:spPr>
          <a:xfrm>
            <a:off x="5636264" y="2928934"/>
            <a:ext cx="648000" cy="360000"/>
          </a:xfrm>
          <a:prstGeom prst="flowChartPunchedTape">
            <a:avLst/>
          </a:prstGeom>
          <a:solidFill>
            <a:schemeClr val="accent6">
              <a:lumMod val="40000"/>
              <a:lumOff val="60000"/>
            </a:schemeClr>
          </a:solidFill>
          <a:ln w="3175">
            <a:solidFill>
              <a:schemeClr val="tx1"/>
            </a:solidFill>
          </a:ln>
        </p:spPr>
        <p:txBody>
          <a:bodyPr wrap="none">
            <a:spAutoFit/>
          </a:bodyPr>
          <a:lstStyle/>
          <a:p>
            <a:endParaRPr lang="fr-FR" sz="1300" b="1" dirty="0" smtClean="0"/>
          </a:p>
        </p:txBody>
      </p:sp>
      <p:sp>
        <p:nvSpPr>
          <p:cNvPr id="33" name="Rectangle à coins arrondis 32"/>
          <p:cNvSpPr/>
          <p:nvPr/>
        </p:nvSpPr>
        <p:spPr>
          <a:xfrm>
            <a:off x="5348826" y="1928802"/>
            <a:ext cx="1152000" cy="252000"/>
          </a:xfrm>
          <a:prstGeom prst="roundRect">
            <a:avLst/>
          </a:prstGeom>
          <a:solidFill>
            <a:schemeClr val="accent6">
              <a:lumMod val="20000"/>
              <a:lumOff val="80000"/>
            </a:schemeClr>
          </a:solidFill>
          <a:ln>
            <a:solidFill>
              <a:schemeClr val="bg1"/>
            </a:solidFill>
          </a:ln>
        </p:spPr>
        <p:txBody>
          <a:bodyPr wrap="square">
            <a:spAutoFit/>
          </a:bodyPr>
          <a:lstStyle/>
          <a:p>
            <a:r>
              <a:rPr lang="ar-DZ" sz="1200" dirty="0" smtClean="0"/>
              <a:t>حفظ المعرفة ونقلها</a:t>
            </a:r>
            <a:r>
              <a:rPr lang="ar-DZ" sz="1200" dirty="0" smtClean="0">
                <a:solidFill>
                  <a:srgbClr val="0070C0"/>
                </a:solidFill>
              </a:rPr>
              <a:t> </a:t>
            </a:r>
            <a:endParaRPr lang="fr-FR" sz="1200" dirty="0" smtClean="0">
              <a:solidFill>
                <a:srgbClr val="0070C0"/>
              </a:solidFill>
            </a:endParaRPr>
          </a:p>
        </p:txBody>
      </p:sp>
      <p:cxnSp>
        <p:nvCxnSpPr>
          <p:cNvPr id="35" name="Connecteur droit 34"/>
          <p:cNvCxnSpPr/>
          <p:nvPr/>
        </p:nvCxnSpPr>
        <p:spPr>
          <a:xfrm rot="16200000" flipH="1">
            <a:off x="2696066" y="3767644"/>
            <a:ext cx="475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Accolade ouvrante 39"/>
          <p:cNvSpPr/>
          <p:nvPr/>
        </p:nvSpPr>
        <p:spPr>
          <a:xfrm rot="5400000">
            <a:off x="2470496" y="364488"/>
            <a:ext cx="180000" cy="28800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2" name="Rectangle à coins arrondis 41"/>
          <p:cNvSpPr/>
          <p:nvPr/>
        </p:nvSpPr>
        <p:spPr>
          <a:xfrm>
            <a:off x="7643834" y="1928802"/>
            <a:ext cx="828000" cy="252000"/>
          </a:xfrm>
          <a:prstGeom prst="roundRect">
            <a:avLst/>
          </a:prstGeom>
          <a:solidFill>
            <a:schemeClr val="accent6">
              <a:lumMod val="20000"/>
              <a:lumOff val="80000"/>
            </a:schemeClr>
          </a:solidFill>
          <a:ln w="3175">
            <a:solidFill>
              <a:schemeClr val="bg1"/>
            </a:solidFill>
          </a:ln>
        </p:spPr>
        <p:txBody>
          <a:bodyPr wrap="none">
            <a:spAutoFit/>
          </a:bodyPr>
          <a:lstStyle/>
          <a:p>
            <a:r>
              <a:rPr lang="ar-DZ" sz="1200" dirty="0" smtClean="0"/>
              <a:t>إنتاج المعرفة </a:t>
            </a:r>
            <a:endParaRPr lang="fr-FR" sz="1200" dirty="0" smtClean="0"/>
          </a:p>
        </p:txBody>
      </p:sp>
      <p:sp>
        <p:nvSpPr>
          <p:cNvPr id="43" name="Accolade ouvrante 42"/>
          <p:cNvSpPr/>
          <p:nvPr/>
        </p:nvSpPr>
        <p:spPr>
          <a:xfrm rot="5400000">
            <a:off x="6973900" y="724488"/>
            <a:ext cx="180000" cy="21600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4" name="Flèche vers le bas 43"/>
          <p:cNvSpPr/>
          <p:nvPr/>
        </p:nvSpPr>
        <p:spPr>
          <a:xfrm>
            <a:off x="5786446" y="2428868"/>
            <a:ext cx="324000" cy="252000"/>
          </a:xfrm>
          <a:prstGeom prst="downArrow">
            <a:avLst/>
          </a:prstGeom>
          <a:solidFill>
            <a:schemeClr val="accent6">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51" name="Rectangle 50"/>
          <p:cNvSpPr/>
          <p:nvPr/>
        </p:nvSpPr>
        <p:spPr>
          <a:xfrm>
            <a:off x="195736" y="3929066"/>
            <a:ext cx="2448000" cy="720000"/>
          </a:xfrm>
          <a:prstGeom prst="rect">
            <a:avLst/>
          </a:prstGeom>
          <a:solidFill>
            <a:schemeClr val="accent3">
              <a:lumMod val="20000"/>
              <a:lumOff val="80000"/>
            </a:schemeClr>
          </a:solidFill>
        </p:spPr>
        <p:txBody>
          <a:bodyPr>
            <a:spAutoFit/>
          </a:bodyPr>
          <a:lstStyle/>
          <a:p>
            <a:pPr algn="ctr">
              <a:spcAft>
                <a:spcPts val="300"/>
              </a:spcAft>
            </a:pPr>
            <a:r>
              <a:rPr lang="fr-FR" sz="900" dirty="0" smtClean="0"/>
              <a:t>La recherche permet d’enrichir le capital </a:t>
            </a:r>
            <a:endParaRPr lang="ar-DZ" sz="900" dirty="0" smtClean="0"/>
          </a:p>
          <a:p>
            <a:pPr algn="ctr">
              <a:spcAft>
                <a:spcPts val="300"/>
              </a:spcAft>
            </a:pPr>
            <a:r>
              <a:rPr lang="fr-FR" sz="900" dirty="0" smtClean="0"/>
              <a:t>savoir des sociétés, en générant de nouvelles</a:t>
            </a:r>
            <a:endParaRPr lang="ar-DZ" sz="900" dirty="0" smtClean="0"/>
          </a:p>
          <a:p>
            <a:pPr algn="ctr">
              <a:spcAft>
                <a:spcPts val="300"/>
              </a:spcAft>
            </a:pPr>
            <a:r>
              <a:rPr lang="fr-FR" sz="900" dirty="0" smtClean="0"/>
              <a:t> connaissances et en les transformant en</a:t>
            </a:r>
            <a:endParaRPr lang="ar-DZ" sz="900" dirty="0" smtClean="0"/>
          </a:p>
          <a:p>
            <a:pPr algn="ctr">
              <a:spcAft>
                <a:spcPts val="300"/>
              </a:spcAft>
            </a:pPr>
            <a:r>
              <a:rPr lang="fr-FR" sz="900" dirty="0" smtClean="0"/>
              <a:t> innovations technologiques</a:t>
            </a:r>
          </a:p>
        </p:txBody>
      </p:sp>
      <p:sp>
        <p:nvSpPr>
          <p:cNvPr id="52" name="Rectangle 51"/>
          <p:cNvSpPr/>
          <p:nvPr/>
        </p:nvSpPr>
        <p:spPr>
          <a:xfrm>
            <a:off x="2912628" y="4000504"/>
            <a:ext cx="2088000" cy="584775"/>
          </a:xfrm>
          <a:prstGeom prst="rect">
            <a:avLst/>
          </a:prstGeom>
          <a:solidFill>
            <a:schemeClr val="accent3">
              <a:lumMod val="20000"/>
              <a:lumOff val="80000"/>
            </a:schemeClr>
          </a:solidFill>
        </p:spPr>
        <p:txBody>
          <a:bodyPr>
            <a:spAutoFit/>
          </a:bodyPr>
          <a:lstStyle/>
          <a:p>
            <a:pPr algn="ctr">
              <a:spcAft>
                <a:spcPts val="300"/>
              </a:spcAft>
            </a:pPr>
            <a:r>
              <a:rPr lang="fr-FR" sz="900" dirty="0" smtClean="0"/>
              <a:t>À travers l’enseignement, l’université</a:t>
            </a:r>
          </a:p>
          <a:p>
            <a:pPr algn="ctr">
              <a:spcAft>
                <a:spcPts val="300"/>
              </a:spcAft>
            </a:pPr>
            <a:r>
              <a:rPr lang="fr-FR" sz="900" dirty="0" smtClean="0"/>
              <a:t> diffuse le savoir ; l’étudiant reçoit ce </a:t>
            </a:r>
          </a:p>
          <a:p>
            <a:pPr algn="ctr"/>
            <a:r>
              <a:rPr lang="fr-FR" sz="900" dirty="0" smtClean="0"/>
              <a:t>savoir et le transmet à son tour</a:t>
            </a:r>
          </a:p>
        </p:txBody>
      </p:sp>
      <p:sp>
        <p:nvSpPr>
          <p:cNvPr id="55" name="Rectangle 54"/>
          <p:cNvSpPr/>
          <p:nvPr/>
        </p:nvSpPr>
        <p:spPr>
          <a:xfrm>
            <a:off x="6950280" y="3929066"/>
            <a:ext cx="1908000" cy="707886"/>
          </a:xfrm>
          <a:prstGeom prst="rect">
            <a:avLst/>
          </a:prstGeom>
          <a:solidFill>
            <a:schemeClr val="accent6">
              <a:lumMod val="20000"/>
              <a:lumOff val="80000"/>
            </a:schemeClr>
          </a:solidFill>
        </p:spPr>
        <p:txBody>
          <a:bodyPr wrap="square">
            <a:spAutoFit/>
          </a:bodyPr>
          <a:lstStyle/>
          <a:p>
            <a:pPr algn="ctr">
              <a:spcAft>
                <a:spcPts val="300"/>
              </a:spcAft>
            </a:pPr>
            <a:r>
              <a:rPr lang="ar-DZ" sz="1100" dirty="0" smtClean="0"/>
              <a:t>يمكن من إثراء رأس المال المعرفي</a:t>
            </a:r>
            <a:endParaRPr lang="fr-FR" sz="1100" dirty="0" smtClean="0"/>
          </a:p>
          <a:p>
            <a:pPr algn="ctr">
              <a:spcAft>
                <a:spcPts val="300"/>
              </a:spcAft>
            </a:pPr>
            <a:r>
              <a:rPr lang="ar-DZ" sz="1200" dirty="0" smtClean="0"/>
              <a:t>للمجتمعات ، من خلال توليد معرفة</a:t>
            </a:r>
            <a:endParaRPr lang="fr-FR" sz="1100" dirty="0" smtClean="0"/>
          </a:p>
          <a:p>
            <a:pPr algn="ctr"/>
            <a:r>
              <a:rPr lang="ar-DZ" sz="1100" dirty="0" smtClean="0"/>
              <a:t>جديدة وتحويلها إلى ابتكارات تكنولوجية</a:t>
            </a:r>
            <a:endParaRPr lang="fr-FR" sz="1100" dirty="0" smtClean="0"/>
          </a:p>
        </p:txBody>
      </p:sp>
      <p:sp>
        <p:nvSpPr>
          <p:cNvPr id="56" name="Rectangle 55"/>
          <p:cNvSpPr/>
          <p:nvPr/>
        </p:nvSpPr>
        <p:spPr>
          <a:xfrm>
            <a:off x="5203140" y="4071942"/>
            <a:ext cx="1512000" cy="469359"/>
          </a:xfrm>
          <a:prstGeom prst="rect">
            <a:avLst/>
          </a:prstGeom>
          <a:solidFill>
            <a:schemeClr val="accent6">
              <a:lumMod val="20000"/>
              <a:lumOff val="80000"/>
            </a:schemeClr>
          </a:solidFill>
        </p:spPr>
        <p:txBody>
          <a:bodyPr wrap="square">
            <a:spAutoFit/>
          </a:bodyPr>
          <a:lstStyle/>
          <a:p>
            <a:pPr>
              <a:spcAft>
                <a:spcPts val="300"/>
              </a:spcAft>
            </a:pPr>
            <a:r>
              <a:rPr lang="ar-DZ" sz="1100" dirty="0" smtClean="0"/>
              <a:t>تنشر الجامعة المعرفة فيتلقاها </a:t>
            </a:r>
            <a:endParaRPr lang="fr-FR" sz="1100" dirty="0" smtClean="0"/>
          </a:p>
          <a:p>
            <a:r>
              <a:rPr lang="ar-DZ" sz="1100" dirty="0" smtClean="0"/>
              <a:t>الطالب وينقلها بدوره إلى الغير</a:t>
            </a:r>
            <a:endParaRPr lang="fr-FR" sz="1100" dirty="0" smtClean="0"/>
          </a:p>
        </p:txBody>
      </p:sp>
      <p:sp>
        <p:nvSpPr>
          <p:cNvPr id="61" name="Rectangle 60"/>
          <p:cNvSpPr/>
          <p:nvPr/>
        </p:nvSpPr>
        <p:spPr>
          <a:xfrm>
            <a:off x="5643570" y="2964372"/>
            <a:ext cx="660758" cy="36000"/>
          </a:xfrm>
          <a:prstGeom prst="rect">
            <a:avLst/>
          </a:prstGeom>
        </p:spPr>
        <p:txBody>
          <a:bodyPr wrap="none">
            <a:spAutoFit/>
          </a:bodyPr>
          <a:lstStyle/>
          <a:p>
            <a:r>
              <a:rPr lang="ar-DZ" sz="1400" b="1" dirty="0" smtClean="0"/>
              <a:t>التدريس</a:t>
            </a:r>
            <a:endParaRPr lang="fr-FR" sz="1400" b="1" dirty="0" smtClean="0"/>
          </a:p>
        </p:txBody>
      </p:sp>
      <p:sp>
        <p:nvSpPr>
          <p:cNvPr id="62" name="Rectangle 61"/>
          <p:cNvSpPr/>
          <p:nvPr/>
        </p:nvSpPr>
        <p:spPr>
          <a:xfrm>
            <a:off x="7905149" y="2962124"/>
            <a:ext cx="524503" cy="324000"/>
          </a:xfrm>
          <a:prstGeom prst="rect">
            <a:avLst/>
          </a:prstGeom>
        </p:spPr>
        <p:txBody>
          <a:bodyPr wrap="none">
            <a:spAutoFit/>
          </a:bodyPr>
          <a:lstStyle/>
          <a:p>
            <a:r>
              <a:rPr lang="ar-DZ" sz="1400" b="1" dirty="0" smtClean="0"/>
              <a:t>البحث</a:t>
            </a:r>
            <a:endParaRPr lang="fr-FR" sz="1400" b="1" dirty="0" smtClean="0"/>
          </a:p>
        </p:txBody>
      </p:sp>
      <p:sp>
        <p:nvSpPr>
          <p:cNvPr id="67" name="Rectangle 66"/>
          <p:cNvSpPr/>
          <p:nvPr/>
        </p:nvSpPr>
        <p:spPr>
          <a:xfrm>
            <a:off x="1651149" y="1428736"/>
            <a:ext cx="1947970" cy="276999"/>
          </a:xfrm>
          <a:prstGeom prst="rect">
            <a:avLst/>
          </a:prstGeom>
        </p:spPr>
        <p:txBody>
          <a:bodyPr wrap="none">
            <a:spAutoFit/>
          </a:bodyPr>
          <a:lstStyle/>
          <a:p>
            <a:pPr algn="ctr"/>
            <a:r>
              <a:rPr lang="fr-FR" sz="1200" b="1" i="1" dirty="0" smtClean="0">
                <a:solidFill>
                  <a:srgbClr val="FF0000"/>
                </a:solidFill>
                <a:effectLst>
                  <a:outerShdw blurRad="50800" dist="38100" dir="2700000" algn="tl" rotWithShape="0">
                    <a:prstClr val="black">
                      <a:alpha val="40000"/>
                    </a:prstClr>
                  </a:outerShdw>
                </a:effectLst>
                <a:latin typeface="+mj-lt"/>
                <a:ea typeface="Times New Roman" pitchFamily="18" charset="0"/>
                <a:cs typeface="Times New Roman" pitchFamily="18" charset="0"/>
              </a:rPr>
              <a:t>L’Université veille à :  </a:t>
            </a:r>
          </a:p>
        </p:txBody>
      </p:sp>
      <p:sp>
        <p:nvSpPr>
          <p:cNvPr id="74" name="Rectangle 73"/>
          <p:cNvSpPr/>
          <p:nvPr/>
        </p:nvSpPr>
        <p:spPr>
          <a:xfrm>
            <a:off x="6220256" y="1428736"/>
            <a:ext cx="1566454" cy="323165"/>
          </a:xfrm>
          <a:prstGeom prst="rect">
            <a:avLst/>
          </a:prstGeom>
        </p:spPr>
        <p:txBody>
          <a:bodyPr wrap="none">
            <a:spAutoFit/>
          </a:bodyPr>
          <a:lstStyle/>
          <a:p>
            <a:r>
              <a:rPr lang="ar-DZ" sz="15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تشرف الجامعة على </a:t>
            </a:r>
            <a:r>
              <a:rPr lang="fr-FR" sz="15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p>
        </p:txBody>
      </p:sp>
      <p:sp>
        <p:nvSpPr>
          <p:cNvPr id="49" name="Flèche vers le bas 48"/>
          <p:cNvSpPr/>
          <p:nvPr/>
        </p:nvSpPr>
        <p:spPr>
          <a:xfrm>
            <a:off x="1000100" y="3500438"/>
            <a:ext cx="324000" cy="216000"/>
          </a:xfrm>
          <a:prstGeom prst="downArrow">
            <a:avLst/>
          </a:prstGeom>
          <a:solidFill>
            <a:schemeClr val="accent3">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50" name="Flèche vers le bas 49"/>
          <p:cNvSpPr/>
          <p:nvPr/>
        </p:nvSpPr>
        <p:spPr>
          <a:xfrm>
            <a:off x="3747934" y="3500438"/>
            <a:ext cx="324000" cy="216000"/>
          </a:xfrm>
          <a:prstGeom prst="downArrow">
            <a:avLst/>
          </a:prstGeom>
          <a:solidFill>
            <a:schemeClr val="accent3">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37" name="Rectangle 36"/>
          <p:cNvSpPr/>
          <p:nvPr/>
        </p:nvSpPr>
        <p:spPr>
          <a:xfrm>
            <a:off x="3457730" y="214290"/>
            <a:ext cx="1641796" cy="292388"/>
          </a:xfrm>
          <a:prstGeom prst="rect">
            <a:avLst/>
          </a:prstGeom>
          <a:solidFill>
            <a:schemeClr val="accent5">
              <a:lumMod val="20000"/>
              <a:lumOff val="80000"/>
            </a:schemeClr>
          </a:solidFill>
        </p:spPr>
        <p:txBody>
          <a:bodyPr wrap="none">
            <a:spAutoFit/>
          </a:bodyPr>
          <a:lstStyle/>
          <a:p>
            <a:r>
              <a:rPr lang="fr-FR" sz="1300" b="1" dirty="0" smtClean="0"/>
              <a:t>INTRODUCTION</a:t>
            </a:r>
            <a:endParaRPr lang="fr-FR" sz="1300" dirty="0"/>
          </a:p>
        </p:txBody>
      </p:sp>
      <p:sp>
        <p:nvSpPr>
          <p:cNvPr id="41" name="Flèche vers le bas 40"/>
          <p:cNvSpPr/>
          <p:nvPr/>
        </p:nvSpPr>
        <p:spPr>
          <a:xfrm>
            <a:off x="7929586" y="2428868"/>
            <a:ext cx="324000" cy="252000"/>
          </a:xfrm>
          <a:prstGeom prst="downArrow">
            <a:avLst/>
          </a:prstGeom>
          <a:solidFill>
            <a:schemeClr val="accent6">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6" name="Flèche vers le bas 45"/>
          <p:cNvSpPr/>
          <p:nvPr/>
        </p:nvSpPr>
        <p:spPr>
          <a:xfrm>
            <a:off x="5786446" y="3500438"/>
            <a:ext cx="324000" cy="252000"/>
          </a:xfrm>
          <a:prstGeom prst="downArrow">
            <a:avLst/>
          </a:prstGeom>
          <a:solidFill>
            <a:schemeClr val="accent6">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7" name="Flèche vers le bas 46"/>
          <p:cNvSpPr/>
          <p:nvPr/>
        </p:nvSpPr>
        <p:spPr>
          <a:xfrm>
            <a:off x="8001024" y="3500438"/>
            <a:ext cx="324000" cy="252000"/>
          </a:xfrm>
          <a:prstGeom prst="downArrow">
            <a:avLst/>
          </a:prstGeom>
          <a:solidFill>
            <a:schemeClr val="accent6">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pic>
        <p:nvPicPr>
          <p:cNvPr id="94210" name="Picture 2" descr="La Recherche Scientifique Logo Design Plat. Science Et Recherche,  Expérience Scientifique, La Science De Laboratoire, La Recherche En  Sciences De La Technologie, L'éducation Chimie Et La Recherche Scientifique.  Médecine Recherche En Sciences"/>
          <p:cNvPicPr>
            <a:picLocks noChangeAspect="1" noChangeArrowheads="1"/>
          </p:cNvPicPr>
          <p:nvPr/>
        </p:nvPicPr>
        <p:blipFill>
          <a:blip r:embed="rId5" cstate="print"/>
          <a:srcRect/>
          <a:stretch>
            <a:fillRect/>
          </a:stretch>
        </p:blipFill>
        <p:spPr bwMode="auto">
          <a:xfrm>
            <a:off x="428596" y="5000636"/>
            <a:ext cx="1404000" cy="1404000"/>
          </a:xfrm>
          <a:prstGeom prst="rect">
            <a:avLst/>
          </a:prstGeom>
          <a:noFill/>
        </p:spPr>
      </p:pic>
      <p:pic>
        <p:nvPicPr>
          <p:cNvPr id="94218" name="Picture 10" descr="Illustration De Vecteur De Modèle De Conception De Logo De L'université .  Vecteur Courant De Signes D'emblèmes D'insignes De Logo Illustration Stock  - Illustration du capuchon, universitaire: 173909049"/>
          <p:cNvPicPr>
            <a:picLocks noChangeAspect="1" noChangeArrowheads="1"/>
          </p:cNvPicPr>
          <p:nvPr/>
        </p:nvPicPr>
        <p:blipFill>
          <a:blip r:embed="rId6" cstate="print"/>
          <a:srcRect/>
          <a:stretch>
            <a:fillRect/>
          </a:stretch>
        </p:blipFill>
        <p:spPr bwMode="auto">
          <a:xfrm>
            <a:off x="3000364" y="4786322"/>
            <a:ext cx="1836000" cy="1836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CB13B9C-FB4F-4845-A288-5F639EA12647}" type="slidenum">
              <a:rPr lang="fr-FR" smtClean="0"/>
              <a:pPr/>
              <a:t>9</a:t>
            </a:fld>
            <a:endParaRPr lang="fr-FR"/>
          </a:p>
        </p:txBody>
      </p:sp>
      <p:sp>
        <p:nvSpPr>
          <p:cNvPr id="5" name="Rectangle 4"/>
          <p:cNvSpPr/>
          <p:nvPr/>
        </p:nvSpPr>
        <p:spPr>
          <a:xfrm>
            <a:off x="280694" y="3786190"/>
            <a:ext cx="5220000" cy="469359"/>
          </a:xfrm>
          <a:prstGeom prst="rect">
            <a:avLst/>
          </a:prstGeom>
          <a:solidFill>
            <a:schemeClr val="accent3">
              <a:lumMod val="20000"/>
              <a:lumOff val="80000"/>
            </a:schemeClr>
          </a:solidFill>
          <a:ln w="3175">
            <a:solidFill>
              <a:schemeClr val="bg1"/>
            </a:solidFill>
          </a:ln>
        </p:spPr>
        <p:txBody>
          <a:bodyPr wrap="square">
            <a:spAutoFit/>
          </a:bodyPr>
          <a:lstStyle/>
          <a:p>
            <a:pPr algn="ctr">
              <a:spcAft>
                <a:spcPts val="300"/>
              </a:spcAft>
            </a:pPr>
            <a:r>
              <a:rPr lang="fr-FR" sz="1100" dirty="0" smtClean="0"/>
              <a:t>La recherche scientifique est aujourd'hui confrontée à de nombreuses </a:t>
            </a:r>
          </a:p>
          <a:p>
            <a:pPr algn="ctr">
              <a:spcAft>
                <a:spcPts val="300"/>
              </a:spcAft>
            </a:pPr>
            <a:r>
              <a:rPr lang="fr-FR" sz="1100" dirty="0" smtClean="0"/>
              <a:t>contraintes liées à la production scientifique et au développement de la recherche</a:t>
            </a:r>
            <a:endParaRPr lang="fr-FR" sz="1100" dirty="0"/>
          </a:p>
        </p:txBody>
      </p:sp>
      <p:sp>
        <p:nvSpPr>
          <p:cNvPr id="14" name="Rectangle 13"/>
          <p:cNvSpPr/>
          <p:nvPr/>
        </p:nvSpPr>
        <p:spPr>
          <a:xfrm>
            <a:off x="181156" y="6357958"/>
            <a:ext cx="8784000"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Étoile à 12 branches 6"/>
          <p:cNvSpPr/>
          <p:nvPr/>
        </p:nvSpPr>
        <p:spPr>
          <a:xfrm>
            <a:off x="1697620" y="5635148"/>
            <a:ext cx="2160000" cy="1080000"/>
          </a:xfrm>
          <a:prstGeom prst="star12">
            <a:avLst/>
          </a:prstGeom>
          <a:solidFill>
            <a:schemeClr val="accent3">
              <a:lumMod val="60000"/>
              <a:lumOff val="40000"/>
            </a:schemeClr>
          </a:solidFill>
          <a:ln w="19050">
            <a:solidFill>
              <a:schemeClr val="accent1"/>
            </a:solidFill>
          </a:ln>
        </p:spPr>
        <p:txBody>
          <a:bodyPr wrap="square">
            <a:spAutoFit/>
          </a:bodyPr>
          <a:lstStyle/>
          <a:p>
            <a:pPr algn="ctr">
              <a:spcAft>
                <a:spcPts val="300"/>
              </a:spcAft>
            </a:pPr>
            <a:endParaRPr lang="fr-FR" sz="1100" b="1" dirty="0" smtClean="0">
              <a:effectLst>
                <a:outerShdw blurRad="50800" dist="38100" dir="2700000" algn="tl" rotWithShape="0">
                  <a:prstClr val="black">
                    <a:alpha val="40000"/>
                  </a:prstClr>
                </a:outerShdw>
              </a:effectLst>
            </a:endParaRPr>
          </a:p>
        </p:txBody>
      </p:sp>
      <p:sp>
        <p:nvSpPr>
          <p:cNvPr id="23" name="Rectangle 22"/>
          <p:cNvSpPr/>
          <p:nvPr/>
        </p:nvSpPr>
        <p:spPr>
          <a:xfrm>
            <a:off x="7858148" y="3857628"/>
            <a:ext cx="500066"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6413652" y="3786190"/>
            <a:ext cx="2016000" cy="469359"/>
          </a:xfrm>
          <a:prstGeom prst="rect">
            <a:avLst/>
          </a:prstGeom>
          <a:solidFill>
            <a:schemeClr val="accent6">
              <a:lumMod val="20000"/>
              <a:lumOff val="80000"/>
            </a:schemeClr>
          </a:solidFill>
          <a:ln w="3175">
            <a:solidFill>
              <a:schemeClr val="bg1"/>
            </a:solidFill>
          </a:ln>
        </p:spPr>
        <p:txBody>
          <a:bodyPr wrap="square">
            <a:spAutoFit/>
          </a:bodyPr>
          <a:lstStyle/>
          <a:p>
            <a:pPr algn="ctr">
              <a:spcAft>
                <a:spcPts val="300"/>
              </a:spcAft>
            </a:pPr>
            <a:r>
              <a:rPr lang="ar-DZ" sz="1100" dirty="0" smtClean="0"/>
              <a:t>يواجه البحث العلمي اليوم معوقات عديدة </a:t>
            </a:r>
            <a:endParaRPr lang="fr-FR" sz="1100" dirty="0" smtClean="0"/>
          </a:p>
          <a:p>
            <a:pPr algn="ctr"/>
            <a:r>
              <a:rPr lang="ar-DZ" sz="1100" dirty="0" smtClean="0"/>
              <a:t>تتعلق بالإنتاج العلمي وتطوير البحث</a:t>
            </a:r>
            <a:endParaRPr lang="fr-FR" sz="1100" dirty="0" smtClean="0"/>
          </a:p>
        </p:txBody>
      </p:sp>
      <p:sp>
        <p:nvSpPr>
          <p:cNvPr id="42" name="Rectangle 41"/>
          <p:cNvSpPr/>
          <p:nvPr/>
        </p:nvSpPr>
        <p:spPr>
          <a:xfrm>
            <a:off x="6195404" y="4609280"/>
            <a:ext cx="2520000" cy="677108"/>
          </a:xfrm>
          <a:prstGeom prst="rect">
            <a:avLst/>
          </a:prstGeom>
          <a:solidFill>
            <a:schemeClr val="accent6">
              <a:lumMod val="20000"/>
              <a:lumOff val="80000"/>
            </a:schemeClr>
          </a:solidFill>
          <a:ln w="3175">
            <a:solidFill>
              <a:schemeClr val="bg1"/>
            </a:solidFill>
          </a:ln>
        </p:spPr>
        <p:txBody>
          <a:bodyPr wrap="square">
            <a:spAutoFit/>
          </a:bodyPr>
          <a:lstStyle/>
          <a:p>
            <a:pPr algn="ctr">
              <a:spcAft>
                <a:spcPts val="300"/>
              </a:spcAft>
            </a:pPr>
            <a:r>
              <a:rPr lang="ar-DZ" sz="1100" dirty="0" smtClean="0"/>
              <a:t>أدى تنوع وتعدد وسائل الوصول السهل إلى المعطيات</a:t>
            </a:r>
            <a:endParaRPr lang="ar-DZ" sz="1200" dirty="0" smtClean="0"/>
          </a:p>
          <a:p>
            <a:pPr algn="ctr">
              <a:spcAft>
                <a:spcPts val="300"/>
              </a:spcAft>
            </a:pPr>
            <a:r>
              <a:rPr lang="ar-DZ" sz="1100" dirty="0" smtClean="0"/>
              <a:t>العلمية على الويب إلى الانتشار الهائل لاستخدامها ، </a:t>
            </a:r>
            <a:endParaRPr lang="fr-FR" sz="1100" dirty="0" smtClean="0"/>
          </a:p>
          <a:p>
            <a:pPr algn="ctr"/>
            <a:r>
              <a:rPr lang="ar-DZ" sz="1100" b="1" dirty="0" smtClean="0"/>
              <a:t>دون احترام القواعد التقليدية للإنتاج العلمي</a:t>
            </a:r>
            <a:endParaRPr lang="fr-FR" sz="1100" b="1" dirty="0" smtClean="0"/>
          </a:p>
        </p:txBody>
      </p:sp>
      <p:cxnSp>
        <p:nvCxnSpPr>
          <p:cNvPr id="46" name="Connecteur droit 45"/>
          <p:cNvCxnSpPr/>
          <p:nvPr/>
        </p:nvCxnSpPr>
        <p:spPr>
          <a:xfrm rot="5400000">
            <a:off x="3789570" y="3568488"/>
            <a:ext cx="370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85720" y="4572008"/>
            <a:ext cx="5004000" cy="684000"/>
          </a:xfrm>
          <a:prstGeom prst="rect">
            <a:avLst/>
          </a:prstGeom>
          <a:solidFill>
            <a:schemeClr val="accent3">
              <a:lumMod val="20000"/>
              <a:lumOff val="80000"/>
            </a:schemeClr>
          </a:solidFill>
          <a:ln w="3175">
            <a:solidFill>
              <a:schemeClr val="bg1"/>
            </a:solidFill>
          </a:ln>
        </p:spPr>
        <p:txBody>
          <a:bodyPr wrap="square">
            <a:spAutoFit/>
          </a:bodyPr>
          <a:lstStyle/>
          <a:p>
            <a:pPr algn="ctr">
              <a:spcAft>
                <a:spcPts val="300"/>
              </a:spcAft>
            </a:pPr>
            <a:r>
              <a:rPr lang="fr-FR" sz="1100" dirty="0" smtClean="0"/>
              <a:t>La diversité et la pluralité des moyens d’accès aux données scientifiques sur le</a:t>
            </a:r>
          </a:p>
          <a:p>
            <a:pPr algn="ctr">
              <a:spcAft>
                <a:spcPts val="300"/>
              </a:spcAft>
            </a:pPr>
            <a:r>
              <a:rPr lang="fr-FR" sz="1100" dirty="0" smtClean="0"/>
              <a:t> </a:t>
            </a:r>
            <a:r>
              <a:rPr lang="fr-FR" sz="1100" i="1" dirty="0" smtClean="0"/>
              <a:t>web</a:t>
            </a:r>
            <a:r>
              <a:rPr lang="fr-FR" sz="1100" dirty="0" smtClean="0"/>
              <a:t> a conduit à la propagation exponentiel de son utilisation,</a:t>
            </a:r>
            <a:r>
              <a:rPr lang="fr-FR" sz="1100" i="1" dirty="0" smtClean="0"/>
              <a:t> </a:t>
            </a:r>
            <a:r>
              <a:rPr lang="fr-FR" sz="1100" b="1" i="1" dirty="0" smtClean="0"/>
              <a:t>sans respect </a:t>
            </a:r>
            <a:endParaRPr lang="fr-FR" sz="1100" dirty="0" smtClean="0"/>
          </a:p>
          <a:p>
            <a:pPr algn="ctr">
              <a:spcAft>
                <a:spcPts val="300"/>
              </a:spcAft>
            </a:pPr>
            <a:r>
              <a:rPr lang="fr-FR" sz="1100" b="1" i="1" dirty="0" smtClean="0"/>
              <a:t>des règles conventionnelles de la production scientifique</a:t>
            </a:r>
          </a:p>
        </p:txBody>
      </p:sp>
      <p:sp>
        <p:nvSpPr>
          <p:cNvPr id="37" name="Flèche vers le bas 36"/>
          <p:cNvSpPr/>
          <p:nvPr/>
        </p:nvSpPr>
        <p:spPr>
          <a:xfrm>
            <a:off x="2640926" y="5357826"/>
            <a:ext cx="288000" cy="180000"/>
          </a:xfrm>
          <a:prstGeom prst="downArrow">
            <a:avLst/>
          </a:prstGeom>
          <a:solidFill>
            <a:schemeClr val="accent3">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38" name="Flèche vers le bas 37"/>
          <p:cNvSpPr/>
          <p:nvPr/>
        </p:nvSpPr>
        <p:spPr>
          <a:xfrm>
            <a:off x="7286644" y="5392140"/>
            <a:ext cx="288000" cy="180000"/>
          </a:xfrm>
          <a:prstGeom prst="downArrow">
            <a:avLst/>
          </a:prstGeom>
          <a:solidFill>
            <a:schemeClr val="accent6">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55" name="Rectangle 54"/>
          <p:cNvSpPr/>
          <p:nvPr/>
        </p:nvSpPr>
        <p:spPr>
          <a:xfrm>
            <a:off x="285720" y="1571612"/>
            <a:ext cx="4860000" cy="468000"/>
          </a:xfrm>
          <a:prstGeom prst="rect">
            <a:avLst/>
          </a:prstGeom>
          <a:solidFill>
            <a:schemeClr val="accent3">
              <a:lumMod val="20000"/>
              <a:lumOff val="80000"/>
            </a:schemeClr>
          </a:solidFill>
          <a:ln w="3175">
            <a:solidFill>
              <a:schemeClr val="bg1"/>
            </a:solidFill>
          </a:ln>
        </p:spPr>
        <p:txBody>
          <a:bodyPr wrap="square">
            <a:spAutoFit/>
          </a:bodyPr>
          <a:lstStyle/>
          <a:p>
            <a:pPr algn="ctr">
              <a:spcAft>
                <a:spcPts val="300"/>
              </a:spcAft>
            </a:pPr>
            <a:r>
              <a:rPr lang="fr-FR" sz="1100" dirty="0" smtClean="0"/>
              <a:t>Les membres de la communauté universitaire doivent adopter, aux plans </a:t>
            </a:r>
          </a:p>
          <a:p>
            <a:pPr algn="ctr">
              <a:spcAft>
                <a:spcPts val="300"/>
              </a:spcAft>
            </a:pPr>
            <a:r>
              <a:rPr lang="fr-FR" sz="1100" dirty="0" smtClean="0"/>
              <a:t>éthique et déontologique, une conduite responsable et combattre les dérives</a:t>
            </a:r>
          </a:p>
        </p:txBody>
      </p:sp>
      <p:sp>
        <p:nvSpPr>
          <p:cNvPr id="60" name="Flèche vers le bas 59"/>
          <p:cNvSpPr/>
          <p:nvPr/>
        </p:nvSpPr>
        <p:spPr>
          <a:xfrm>
            <a:off x="1285852" y="4320570"/>
            <a:ext cx="288000" cy="180000"/>
          </a:xfrm>
          <a:prstGeom prst="downArrow">
            <a:avLst/>
          </a:prstGeom>
          <a:solidFill>
            <a:schemeClr val="accent3">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1" name="Flèche vers le bas 60"/>
          <p:cNvSpPr/>
          <p:nvPr/>
        </p:nvSpPr>
        <p:spPr>
          <a:xfrm>
            <a:off x="3783934" y="4320570"/>
            <a:ext cx="288000" cy="180000"/>
          </a:xfrm>
          <a:prstGeom prst="downArrow">
            <a:avLst/>
          </a:prstGeom>
          <a:solidFill>
            <a:schemeClr val="accent3">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2" name="Flèche vers le bas 61"/>
          <p:cNvSpPr/>
          <p:nvPr/>
        </p:nvSpPr>
        <p:spPr>
          <a:xfrm>
            <a:off x="6572264" y="4320570"/>
            <a:ext cx="288000" cy="180000"/>
          </a:xfrm>
          <a:prstGeom prst="downArrow">
            <a:avLst/>
          </a:prstGeom>
          <a:solidFill>
            <a:schemeClr val="accent6">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3" name="Flèche vers le bas 62"/>
          <p:cNvSpPr/>
          <p:nvPr/>
        </p:nvSpPr>
        <p:spPr>
          <a:xfrm>
            <a:off x="8072462" y="4320570"/>
            <a:ext cx="288000" cy="180000"/>
          </a:xfrm>
          <a:prstGeom prst="downArrow">
            <a:avLst/>
          </a:prstGeom>
          <a:solidFill>
            <a:schemeClr val="accent6">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pic>
        <p:nvPicPr>
          <p:cNvPr id="12292" name="Picture 4" descr="Citation Needed on Stitcher"/>
          <p:cNvPicPr>
            <a:picLocks noChangeAspect="1" noChangeArrowheads="1"/>
          </p:cNvPicPr>
          <p:nvPr/>
        </p:nvPicPr>
        <p:blipFill>
          <a:blip r:embed="rId3" cstate="print"/>
          <a:srcRect/>
          <a:stretch>
            <a:fillRect/>
          </a:stretch>
        </p:blipFill>
        <p:spPr bwMode="auto">
          <a:xfrm>
            <a:off x="5143504" y="5528272"/>
            <a:ext cx="1044000" cy="1044000"/>
          </a:xfrm>
          <a:prstGeom prst="rect">
            <a:avLst/>
          </a:prstGeom>
          <a:noFill/>
        </p:spPr>
      </p:pic>
      <p:sp>
        <p:nvSpPr>
          <p:cNvPr id="29" name="Rectangle 28"/>
          <p:cNvSpPr/>
          <p:nvPr/>
        </p:nvSpPr>
        <p:spPr>
          <a:xfrm>
            <a:off x="5857884" y="1571612"/>
            <a:ext cx="2844000" cy="469359"/>
          </a:xfrm>
          <a:prstGeom prst="rect">
            <a:avLst/>
          </a:prstGeom>
          <a:solidFill>
            <a:schemeClr val="accent6">
              <a:lumMod val="20000"/>
              <a:lumOff val="80000"/>
            </a:schemeClr>
          </a:solidFill>
        </p:spPr>
        <p:txBody>
          <a:bodyPr wrap="square">
            <a:spAutoFit/>
          </a:bodyPr>
          <a:lstStyle/>
          <a:p>
            <a:pPr>
              <a:spcAft>
                <a:spcPts val="300"/>
              </a:spcAft>
            </a:pPr>
            <a:r>
              <a:rPr lang="ar-DZ" sz="1100" dirty="0" smtClean="0"/>
              <a:t>يجب على أعضاء المجتمع الجامعي أن يتبنوا ، على المستوى</a:t>
            </a:r>
          </a:p>
          <a:p>
            <a:r>
              <a:rPr lang="ar-DZ" sz="1100" dirty="0" smtClean="0"/>
              <a:t> الأخلاقي والأدبي ، سلوكًا </a:t>
            </a:r>
            <a:r>
              <a:rPr lang="ar-DZ" sz="1100" dirty="0" err="1" smtClean="0"/>
              <a:t>مسؤولًا</a:t>
            </a:r>
            <a:r>
              <a:rPr lang="ar-DZ" sz="1100" dirty="0" smtClean="0"/>
              <a:t> وأن يكافحوا التجاوزات</a:t>
            </a:r>
            <a:endParaRPr lang="fr-FR" sz="1100" dirty="0" smtClean="0"/>
          </a:p>
        </p:txBody>
      </p:sp>
      <p:sp>
        <p:nvSpPr>
          <p:cNvPr id="27" name="Rectangle 26"/>
          <p:cNvSpPr/>
          <p:nvPr/>
        </p:nvSpPr>
        <p:spPr>
          <a:xfrm>
            <a:off x="320066" y="1214422"/>
            <a:ext cx="4752000" cy="252000"/>
          </a:xfrm>
          <a:prstGeom prst="rect">
            <a:avLst/>
          </a:prstGeom>
        </p:spPr>
        <p:txBody>
          <a:bodyPr>
            <a:spAutoFit/>
          </a:bodyPr>
          <a:lstStyle/>
          <a:p>
            <a:pPr algn="ctr">
              <a:spcAft>
                <a:spcPts val="300"/>
              </a:spcAft>
            </a:pPr>
            <a:r>
              <a:rPr lang="fr-FR" sz="1200" b="1" i="1" dirty="0" smtClean="0">
                <a:solidFill>
                  <a:srgbClr val="FF0000"/>
                </a:solidFill>
                <a:effectLst>
                  <a:outerShdw blurRad="50800" dist="38100" dir="2700000" algn="tl" rotWithShape="0">
                    <a:prstClr val="black">
                      <a:alpha val="40000"/>
                    </a:prstClr>
                  </a:outerShdw>
                </a:effectLst>
                <a:latin typeface="+mj-lt"/>
              </a:rPr>
              <a:t>Conduite  des membres de la communauté universitaire</a:t>
            </a:r>
            <a:r>
              <a:rPr lang="ar-DZ" sz="1200" b="1" i="1" dirty="0" smtClean="0">
                <a:solidFill>
                  <a:srgbClr val="FF0000"/>
                </a:solidFill>
                <a:effectLst>
                  <a:outerShdw blurRad="50800" dist="38100" dir="2700000" algn="tl" rotWithShape="0">
                    <a:prstClr val="black">
                      <a:alpha val="40000"/>
                    </a:prstClr>
                  </a:outerShdw>
                </a:effectLst>
                <a:latin typeface="+mj-lt"/>
              </a:rPr>
              <a:t> </a:t>
            </a:r>
            <a:r>
              <a:rPr lang="fr-FR" sz="1200" b="1" i="1" dirty="0" smtClean="0">
                <a:solidFill>
                  <a:srgbClr val="FF0000"/>
                </a:solidFill>
                <a:effectLst>
                  <a:outerShdw blurRad="50800" dist="38100" dir="2700000" algn="tl" rotWithShape="0">
                    <a:prstClr val="black">
                      <a:alpha val="40000"/>
                    </a:prstClr>
                  </a:outerShdw>
                </a:effectLst>
                <a:latin typeface="+mj-lt"/>
              </a:rPr>
              <a:t> :</a:t>
            </a:r>
          </a:p>
        </p:txBody>
      </p:sp>
      <p:sp>
        <p:nvSpPr>
          <p:cNvPr id="30" name="Rectangle 29"/>
          <p:cNvSpPr/>
          <p:nvPr/>
        </p:nvSpPr>
        <p:spPr>
          <a:xfrm>
            <a:off x="171570" y="3426752"/>
            <a:ext cx="5472000" cy="288000"/>
          </a:xfrm>
          <a:prstGeom prst="rect">
            <a:avLst/>
          </a:prstGeom>
        </p:spPr>
        <p:txBody>
          <a:bodyPr wrap="square">
            <a:spAutoFit/>
          </a:bodyPr>
          <a:lstStyle/>
          <a:p>
            <a:pPr algn="ctr">
              <a:spcAft>
                <a:spcPts val="300"/>
              </a:spcAft>
            </a:pPr>
            <a:r>
              <a:rPr lang="fr-FR" sz="1200" b="1" i="1" dirty="0" smtClean="0">
                <a:solidFill>
                  <a:srgbClr val="FF0000"/>
                </a:solidFill>
                <a:effectLst>
                  <a:outerShdw blurRad="50800" dist="38100" dir="2700000" algn="tl" rotWithShape="0">
                    <a:prstClr val="black">
                      <a:alpha val="40000"/>
                    </a:prstClr>
                  </a:outerShdw>
                </a:effectLst>
                <a:latin typeface="+mj-lt"/>
              </a:rPr>
              <a:t>Respect des règles conventionnelles  de la production scientifique :</a:t>
            </a:r>
          </a:p>
        </p:txBody>
      </p:sp>
      <p:sp>
        <p:nvSpPr>
          <p:cNvPr id="31" name="Rectangle 30"/>
          <p:cNvSpPr/>
          <p:nvPr/>
        </p:nvSpPr>
        <p:spPr>
          <a:xfrm>
            <a:off x="6116895" y="1142984"/>
            <a:ext cx="2455633" cy="338554"/>
          </a:xfrm>
          <a:prstGeom prst="rect">
            <a:avLst/>
          </a:prstGeom>
        </p:spPr>
        <p:txBody>
          <a:bodyPr wrap="square">
            <a:spAutoFit/>
          </a:bodyPr>
          <a:lstStyle/>
          <a:p>
            <a:r>
              <a:rPr lang="fr-FR" sz="1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fr-FR" sz="15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ar-DZ" sz="15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سلوك</a:t>
            </a:r>
            <a:r>
              <a:rPr lang="ar-DZ" sz="1500" dirty="0" smtClean="0">
                <a:latin typeface="Arial" pitchFamily="34" charset="0"/>
                <a:cs typeface="Arial" pitchFamily="34" charset="0"/>
              </a:rPr>
              <a:t> </a:t>
            </a:r>
            <a:r>
              <a:rPr lang="ar-DZ" sz="15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أعضاء المجتمع الجامعي</a:t>
            </a:r>
            <a:r>
              <a:rPr lang="fr-FR" sz="15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p>
        </p:txBody>
      </p:sp>
      <p:sp>
        <p:nvSpPr>
          <p:cNvPr id="32" name="Rectangle 31"/>
          <p:cNvSpPr/>
          <p:nvPr/>
        </p:nvSpPr>
        <p:spPr>
          <a:xfrm>
            <a:off x="5998411" y="3429000"/>
            <a:ext cx="2859869" cy="323165"/>
          </a:xfrm>
          <a:prstGeom prst="rect">
            <a:avLst/>
          </a:prstGeom>
        </p:spPr>
        <p:txBody>
          <a:bodyPr wrap="square">
            <a:spAutoFit/>
          </a:bodyPr>
          <a:lstStyle/>
          <a:p>
            <a:r>
              <a:rPr lang="fr-FR" sz="15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ar-DZ" sz="15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احترام القواعد التقليدية للإنتاج العلمي</a:t>
            </a:r>
            <a:endParaRPr lang="fr-FR" sz="15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83971" name="Picture 3" descr="C:\Users\BENABDELLAH\Desktop\téléchargement.jpg"/>
          <p:cNvPicPr>
            <a:picLocks noChangeAspect="1" noChangeArrowheads="1"/>
          </p:cNvPicPr>
          <p:nvPr/>
        </p:nvPicPr>
        <p:blipFill>
          <a:blip r:embed="rId4"/>
          <a:srcRect/>
          <a:stretch>
            <a:fillRect/>
          </a:stretch>
        </p:blipFill>
        <p:spPr bwMode="auto">
          <a:xfrm>
            <a:off x="5080959" y="571481"/>
            <a:ext cx="1044000" cy="928422"/>
          </a:xfrm>
          <a:prstGeom prst="rect">
            <a:avLst/>
          </a:prstGeom>
          <a:noFill/>
        </p:spPr>
      </p:pic>
      <p:sp>
        <p:nvSpPr>
          <p:cNvPr id="33" name="Rectangle 32"/>
          <p:cNvSpPr/>
          <p:nvPr/>
        </p:nvSpPr>
        <p:spPr>
          <a:xfrm>
            <a:off x="3457730" y="214290"/>
            <a:ext cx="1641796" cy="292388"/>
          </a:xfrm>
          <a:prstGeom prst="rect">
            <a:avLst/>
          </a:prstGeom>
          <a:solidFill>
            <a:schemeClr val="accent5">
              <a:lumMod val="20000"/>
              <a:lumOff val="80000"/>
            </a:schemeClr>
          </a:solidFill>
        </p:spPr>
        <p:txBody>
          <a:bodyPr wrap="none">
            <a:spAutoFit/>
          </a:bodyPr>
          <a:lstStyle/>
          <a:p>
            <a:r>
              <a:rPr lang="fr-FR" sz="1300" b="1" dirty="0" smtClean="0"/>
              <a:t>INTRODUCTION</a:t>
            </a:r>
            <a:endParaRPr lang="fr-FR" sz="1300" dirty="0"/>
          </a:p>
        </p:txBody>
      </p:sp>
      <p:sp>
        <p:nvSpPr>
          <p:cNvPr id="34" name="Rectangle 33"/>
          <p:cNvSpPr/>
          <p:nvPr/>
        </p:nvSpPr>
        <p:spPr>
          <a:xfrm>
            <a:off x="1551934" y="5857892"/>
            <a:ext cx="2520000" cy="641201"/>
          </a:xfrm>
          <a:prstGeom prst="rect">
            <a:avLst/>
          </a:prstGeom>
        </p:spPr>
        <p:txBody>
          <a:bodyPr wrap="square">
            <a:spAutoFit/>
          </a:bodyPr>
          <a:lstStyle/>
          <a:p>
            <a:pPr algn="ctr">
              <a:spcAft>
                <a:spcPts val="200"/>
              </a:spcAft>
            </a:pPr>
            <a:r>
              <a:rPr lang="fr-FR" sz="1050" b="1" i="1" dirty="0" smtClean="0">
                <a:solidFill>
                  <a:srgbClr val="FF0000"/>
                </a:solidFill>
                <a:effectLst>
                  <a:outerShdw blurRad="50800" dist="38100" dir="2700000" algn="tl" rotWithShape="0">
                    <a:prstClr val="black">
                      <a:alpha val="40000"/>
                    </a:prstClr>
                  </a:outerShdw>
                </a:effectLst>
              </a:rPr>
              <a:t>Citation obligatoire  </a:t>
            </a:r>
          </a:p>
          <a:p>
            <a:pPr algn="ctr">
              <a:spcAft>
                <a:spcPts val="200"/>
              </a:spcAft>
            </a:pPr>
            <a:r>
              <a:rPr lang="fr-FR" sz="1050" b="1" i="1" dirty="0" smtClean="0">
                <a:solidFill>
                  <a:srgbClr val="FF0000"/>
                </a:solidFill>
                <a:effectLst>
                  <a:outerShdw blurRad="50800" dist="38100" dir="2700000" algn="tl" rotWithShape="0">
                    <a:prstClr val="black">
                      <a:alpha val="40000"/>
                    </a:prstClr>
                  </a:outerShdw>
                </a:effectLst>
              </a:rPr>
              <a:t>des auteurs des</a:t>
            </a:r>
          </a:p>
          <a:p>
            <a:pPr algn="ctr">
              <a:spcAft>
                <a:spcPts val="300"/>
              </a:spcAft>
            </a:pPr>
            <a:r>
              <a:rPr lang="fr-FR" sz="1050" b="1" i="1" dirty="0" smtClean="0">
                <a:solidFill>
                  <a:srgbClr val="FF0000"/>
                </a:solidFill>
                <a:effectLst>
                  <a:outerShdw blurRad="50800" dist="38100" dir="2700000" algn="tl" rotWithShape="0">
                    <a:prstClr val="black">
                      <a:alpha val="40000"/>
                    </a:prstClr>
                  </a:outerShdw>
                </a:effectLst>
              </a:rPr>
              <a:t>travaux originaux</a:t>
            </a:r>
          </a:p>
        </p:txBody>
      </p:sp>
      <p:sp>
        <p:nvSpPr>
          <p:cNvPr id="40" name="Étoile à 12 branches 39"/>
          <p:cNvSpPr/>
          <p:nvPr/>
        </p:nvSpPr>
        <p:spPr>
          <a:xfrm>
            <a:off x="6643702" y="5708272"/>
            <a:ext cx="1584000" cy="864000"/>
          </a:xfrm>
          <a:prstGeom prst="star12">
            <a:avLst/>
          </a:prstGeom>
          <a:solidFill>
            <a:schemeClr val="accent6">
              <a:lumMod val="60000"/>
              <a:lumOff val="40000"/>
            </a:schemeClr>
          </a:solidFill>
          <a:ln w="19050">
            <a:solidFill>
              <a:schemeClr val="accent1"/>
            </a:solidFill>
          </a:ln>
        </p:spPr>
        <p:txBody>
          <a:bodyPr wrap="square">
            <a:spAutoFit/>
          </a:bodyPr>
          <a:lstStyle/>
          <a:p>
            <a:pPr algn="ctr">
              <a:spcAft>
                <a:spcPts val="300"/>
              </a:spcAft>
            </a:pPr>
            <a:endParaRPr lang="fr-FR" sz="1100" b="1" dirty="0" smtClean="0">
              <a:effectLst>
                <a:outerShdw blurRad="50800" dist="38100" dir="2700000" algn="tl" rotWithShape="0">
                  <a:prstClr val="black">
                    <a:alpha val="40000"/>
                  </a:prstClr>
                </a:outerShdw>
              </a:effectLst>
            </a:endParaRPr>
          </a:p>
        </p:txBody>
      </p:sp>
      <p:sp>
        <p:nvSpPr>
          <p:cNvPr id="36" name="Rectangle 35"/>
          <p:cNvSpPr/>
          <p:nvPr/>
        </p:nvSpPr>
        <p:spPr>
          <a:xfrm>
            <a:off x="6739900" y="5929259"/>
            <a:ext cx="1404000" cy="500137"/>
          </a:xfrm>
          <a:prstGeom prst="rect">
            <a:avLst/>
          </a:prstGeom>
        </p:spPr>
        <p:txBody>
          <a:bodyPr wrap="square">
            <a:spAutoFit/>
          </a:bodyPr>
          <a:lstStyle/>
          <a:p>
            <a:pPr algn="ctr">
              <a:spcAft>
                <a:spcPts val="300"/>
              </a:spcAft>
            </a:pPr>
            <a:r>
              <a:rPr lang="ar-DZ" sz="1200" b="1" dirty="0" smtClean="0">
                <a:solidFill>
                  <a:srgbClr val="FF0000"/>
                </a:solidFill>
                <a:effectLst>
                  <a:outerShdw blurRad="38100" dist="38100" dir="2700000" algn="tl">
                    <a:srgbClr val="000000">
                      <a:alpha val="43137"/>
                    </a:srgbClr>
                  </a:outerShdw>
                </a:effectLst>
              </a:rPr>
              <a:t>اقتباس إلزامي لمؤلفي</a:t>
            </a:r>
            <a:endParaRPr lang="fr-FR" sz="1200" b="1" dirty="0" smtClean="0">
              <a:solidFill>
                <a:srgbClr val="FF0000"/>
              </a:solidFill>
              <a:effectLst>
                <a:outerShdw blurRad="38100" dist="38100" dir="2700000" algn="tl">
                  <a:srgbClr val="000000">
                    <a:alpha val="43137"/>
                  </a:srgbClr>
                </a:outerShdw>
              </a:effectLst>
            </a:endParaRPr>
          </a:p>
          <a:p>
            <a:pPr algn="ctr"/>
            <a:r>
              <a:rPr lang="ar-DZ" sz="1200" b="1" dirty="0" smtClean="0">
                <a:solidFill>
                  <a:srgbClr val="FF0000"/>
                </a:solidFill>
                <a:effectLst>
                  <a:outerShdw blurRad="38100" dist="38100" dir="2700000" algn="tl">
                    <a:srgbClr val="000000">
                      <a:alpha val="43137"/>
                    </a:srgbClr>
                  </a:outerShdw>
                </a:effectLst>
              </a:rPr>
              <a:t> الأعمال الأصلية</a:t>
            </a:r>
            <a:endParaRPr lang="fr-FR" sz="1200" b="1" dirty="0" smtClean="0">
              <a:solidFill>
                <a:srgbClr val="FF0000"/>
              </a:solidFill>
              <a:effectLst>
                <a:outerShdw blurRad="38100" dist="38100" dir="2700000" algn="tl">
                  <a:srgbClr val="000000">
                    <a:alpha val="43137"/>
                  </a:srgbClr>
                </a:outerShdw>
              </a:effectLst>
            </a:endParaRPr>
          </a:p>
        </p:txBody>
      </p:sp>
      <p:sp>
        <p:nvSpPr>
          <p:cNvPr id="39" name="Rectangle 38"/>
          <p:cNvSpPr/>
          <p:nvPr/>
        </p:nvSpPr>
        <p:spPr>
          <a:xfrm>
            <a:off x="571472" y="2428868"/>
            <a:ext cx="4140000" cy="469359"/>
          </a:xfrm>
          <a:prstGeom prst="rect">
            <a:avLst/>
          </a:prstGeom>
          <a:solidFill>
            <a:schemeClr val="accent3">
              <a:lumMod val="20000"/>
              <a:lumOff val="80000"/>
            </a:schemeClr>
          </a:solidFill>
        </p:spPr>
        <p:txBody>
          <a:bodyPr>
            <a:spAutoFit/>
          </a:bodyPr>
          <a:lstStyle/>
          <a:p>
            <a:pPr algn="ctr">
              <a:spcAft>
                <a:spcPts val="300"/>
              </a:spcAft>
            </a:pPr>
            <a:r>
              <a:rPr lang="fr-FR" sz="1100" dirty="0" smtClean="0"/>
              <a:t>L’université et les universitaires, vitrine de la société, doivent</a:t>
            </a:r>
            <a:endParaRPr lang="ar-DZ" sz="1100" dirty="0" smtClean="0"/>
          </a:p>
          <a:p>
            <a:pPr algn="ctr"/>
            <a:r>
              <a:rPr lang="fr-FR" sz="1100" dirty="0" smtClean="0"/>
              <a:t> être une référence sur les plans moral, éthique et déontologique</a:t>
            </a:r>
          </a:p>
        </p:txBody>
      </p:sp>
      <p:sp>
        <p:nvSpPr>
          <p:cNvPr id="43" name="Flèche vers le bas 42"/>
          <p:cNvSpPr/>
          <p:nvPr/>
        </p:nvSpPr>
        <p:spPr>
          <a:xfrm>
            <a:off x="2500298" y="2143116"/>
            <a:ext cx="288000" cy="180000"/>
          </a:xfrm>
          <a:prstGeom prst="downArrow">
            <a:avLst/>
          </a:prstGeom>
          <a:solidFill>
            <a:schemeClr val="accent3">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4" name="Flèche vers le bas 43"/>
          <p:cNvSpPr/>
          <p:nvPr/>
        </p:nvSpPr>
        <p:spPr>
          <a:xfrm>
            <a:off x="7143768" y="2143116"/>
            <a:ext cx="288000" cy="180000"/>
          </a:xfrm>
          <a:prstGeom prst="downArrow">
            <a:avLst/>
          </a:prstGeom>
          <a:solidFill>
            <a:schemeClr val="accent6">
              <a:lumMod val="20000"/>
              <a:lumOff val="80000"/>
            </a:schemeClr>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5" name="Rectangle 44"/>
          <p:cNvSpPr/>
          <p:nvPr/>
        </p:nvSpPr>
        <p:spPr>
          <a:xfrm>
            <a:off x="6357950" y="2428868"/>
            <a:ext cx="1908000" cy="468000"/>
          </a:xfrm>
          <a:prstGeom prst="rect">
            <a:avLst/>
          </a:prstGeom>
          <a:solidFill>
            <a:schemeClr val="accent6">
              <a:lumMod val="20000"/>
              <a:lumOff val="80000"/>
            </a:schemeClr>
          </a:solidFill>
        </p:spPr>
        <p:txBody>
          <a:bodyPr wrap="square">
            <a:spAutoFit/>
          </a:bodyPr>
          <a:lstStyle/>
          <a:p>
            <a:pPr algn="ctr">
              <a:spcAft>
                <a:spcPts val="300"/>
              </a:spcAft>
            </a:pPr>
            <a:r>
              <a:rPr lang="ar-DZ" sz="1100" dirty="0" smtClean="0"/>
              <a:t>يجب أن تكون الجامعة والأكاديميون ، </a:t>
            </a:r>
            <a:endParaRPr lang="fr-FR" sz="1100" dirty="0" smtClean="0"/>
          </a:p>
          <a:p>
            <a:pPr algn="ctr">
              <a:spcAft>
                <a:spcPts val="300"/>
              </a:spcAft>
            </a:pPr>
            <a:r>
              <a:rPr lang="ar-DZ" sz="1100" dirty="0" smtClean="0"/>
              <a:t>كعرض للمجتمع ، مرجعا أخلاقيا وأدبيا</a:t>
            </a:r>
            <a:endParaRPr lang="fr-FR" sz="1100" dirty="0" smtClean="0"/>
          </a:p>
          <a:p>
            <a:pPr algn="ctr">
              <a:spcAft>
                <a:spcPts val="300"/>
              </a:spcAft>
            </a:pPr>
            <a:endParaRPr lang="ar-DZ" sz="11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docProps/app.xml><?xml version="1.0" encoding="utf-8"?>
<Properties xmlns="http://schemas.openxmlformats.org/officeDocument/2006/extended-properties" xmlns:vt="http://schemas.openxmlformats.org/officeDocument/2006/docPropsVTypes">
  <Template/>
  <TotalTime>62115</TotalTime>
  <Words>8455</Words>
  <Application>Microsoft Office PowerPoint</Application>
  <PresentationFormat>Affichage à l'écran (4:3)</PresentationFormat>
  <Paragraphs>1348</Paragraphs>
  <Slides>52</Slides>
  <Notes>49</Notes>
  <HiddenSlides>0</HiddenSlides>
  <MMClips>0</MMClips>
  <ScaleCrop>false</ScaleCrop>
  <HeadingPairs>
    <vt:vector size="4" baseType="variant">
      <vt:variant>
        <vt:lpstr>Thème</vt:lpstr>
      </vt:variant>
      <vt:variant>
        <vt:i4>1</vt:i4>
      </vt:variant>
      <vt:variant>
        <vt:lpstr>Titres des diapositives</vt:lpstr>
      </vt:variant>
      <vt:variant>
        <vt:i4>52</vt:i4>
      </vt:variant>
    </vt:vector>
  </HeadingPairs>
  <TitlesOfParts>
    <vt:vector size="53" baseType="lpstr">
      <vt:lpstr>Civil</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ALI -MOUSSA</dc:creator>
  <cp:lastModifiedBy>BENABDELLAH</cp:lastModifiedBy>
  <cp:revision>18584</cp:revision>
  <dcterms:created xsi:type="dcterms:W3CDTF">2018-01-31T10:59:17Z</dcterms:created>
  <dcterms:modified xsi:type="dcterms:W3CDTF">2023-03-12T18:08:06Z</dcterms:modified>
</cp:coreProperties>
</file>