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wav"/>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9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BE"/>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20/03/2023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20/03/2023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BE"/>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20/03/2023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10"/>
          </p:nvPr>
        </p:nvSpPr>
        <p:spPr/>
        <p:txBody>
          <a:bodyPr/>
          <a:lstStyle/>
          <a:p>
            <a:fld id="{AA309A6D-C09C-4548-B29A-6CF363A7E532}" type="datetimeFigureOut">
              <a:rPr lang="fr-FR" smtClean="0"/>
              <a:t>20/03/2023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BE"/>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AA309A6D-C09C-4548-B29A-6CF363A7E532}" type="datetimeFigureOut">
              <a:rPr lang="fr-FR" smtClean="0"/>
              <a:t>20/03/2023</a:t>
            </a:fld>
            <a:endParaRPr lang="fr-BE"/>
          </a:p>
        </p:txBody>
      </p:sp>
      <p:sp>
        <p:nvSpPr>
          <p:cNvPr id="5" name="Espace réservé du pied de page 4"/>
          <p:cNvSpPr>
            <a:spLocks noGrp="1"/>
          </p:cNvSpPr>
          <p:nvPr>
            <p:ph type="ftr" sz="quarter" idx="11"/>
          </p:nvPr>
        </p:nvSpPr>
        <p:spPr/>
        <p:txBody>
          <a:bodyPr/>
          <a:lstStyle/>
          <a:p>
            <a:endParaRPr lang="fr-BE"/>
          </a:p>
        </p:txBody>
      </p:sp>
      <p:sp>
        <p:nvSpPr>
          <p:cNvPr id="6" name="Espace réservé du numéro de diapositive 5"/>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e la date 4"/>
          <p:cNvSpPr>
            <a:spLocks noGrp="1"/>
          </p:cNvSpPr>
          <p:nvPr>
            <p:ph type="dt" sz="half" idx="10"/>
          </p:nvPr>
        </p:nvSpPr>
        <p:spPr/>
        <p:txBody>
          <a:bodyPr/>
          <a:lstStyle/>
          <a:p>
            <a:fld id="{AA309A6D-C09C-4548-B29A-6CF363A7E532}" type="datetimeFigureOut">
              <a:rPr lang="fr-FR" smtClean="0"/>
              <a:t>20/03/2023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7" name="Espace réservé de la date 6"/>
          <p:cNvSpPr>
            <a:spLocks noGrp="1"/>
          </p:cNvSpPr>
          <p:nvPr>
            <p:ph type="dt" sz="half" idx="10"/>
          </p:nvPr>
        </p:nvSpPr>
        <p:spPr/>
        <p:txBody>
          <a:bodyPr/>
          <a:lstStyle/>
          <a:p>
            <a:fld id="{AA309A6D-C09C-4548-B29A-6CF363A7E532}" type="datetimeFigureOut">
              <a:rPr lang="fr-FR" smtClean="0"/>
              <a:t>20/03/2023</a:t>
            </a:fld>
            <a:endParaRPr lang="fr-BE"/>
          </a:p>
        </p:txBody>
      </p:sp>
      <p:sp>
        <p:nvSpPr>
          <p:cNvPr id="8" name="Espace réservé du pied de page 7"/>
          <p:cNvSpPr>
            <a:spLocks noGrp="1"/>
          </p:cNvSpPr>
          <p:nvPr>
            <p:ph type="ftr" sz="quarter" idx="11"/>
          </p:nvPr>
        </p:nvSpPr>
        <p:spPr/>
        <p:txBody>
          <a:bodyPr/>
          <a:lstStyle/>
          <a:p>
            <a:endParaRPr lang="fr-BE"/>
          </a:p>
        </p:txBody>
      </p:sp>
      <p:sp>
        <p:nvSpPr>
          <p:cNvPr id="9" name="Espace réservé du numéro de diapositive 8"/>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BE"/>
          </a:p>
        </p:txBody>
      </p:sp>
      <p:sp>
        <p:nvSpPr>
          <p:cNvPr id="3" name="Espace réservé de la date 2"/>
          <p:cNvSpPr>
            <a:spLocks noGrp="1"/>
          </p:cNvSpPr>
          <p:nvPr>
            <p:ph type="dt" sz="half" idx="10"/>
          </p:nvPr>
        </p:nvSpPr>
        <p:spPr/>
        <p:txBody>
          <a:bodyPr/>
          <a:lstStyle/>
          <a:p>
            <a:fld id="{AA309A6D-C09C-4548-B29A-6CF363A7E532}" type="datetimeFigureOut">
              <a:rPr lang="fr-FR" smtClean="0"/>
              <a:t>20/03/2023</a:t>
            </a:fld>
            <a:endParaRPr lang="fr-BE"/>
          </a:p>
        </p:txBody>
      </p:sp>
      <p:sp>
        <p:nvSpPr>
          <p:cNvPr id="4" name="Espace réservé du pied de page 3"/>
          <p:cNvSpPr>
            <a:spLocks noGrp="1"/>
          </p:cNvSpPr>
          <p:nvPr>
            <p:ph type="ftr" sz="quarter" idx="11"/>
          </p:nvPr>
        </p:nvSpPr>
        <p:spPr/>
        <p:txBody>
          <a:bodyPr/>
          <a:lstStyle/>
          <a:p>
            <a:endParaRPr lang="fr-BE"/>
          </a:p>
        </p:txBody>
      </p:sp>
      <p:sp>
        <p:nvSpPr>
          <p:cNvPr id="5" name="Espace réservé du numéro de diapositive 4"/>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AA309A6D-C09C-4548-B29A-6CF363A7E532}" type="datetimeFigureOut">
              <a:rPr lang="fr-FR" smtClean="0"/>
              <a:t>20/03/2023</a:t>
            </a:fld>
            <a:endParaRPr lang="fr-BE"/>
          </a:p>
        </p:txBody>
      </p:sp>
      <p:sp>
        <p:nvSpPr>
          <p:cNvPr id="3" name="Espace réservé du pied de page 2"/>
          <p:cNvSpPr>
            <a:spLocks noGrp="1"/>
          </p:cNvSpPr>
          <p:nvPr>
            <p:ph type="ftr" sz="quarter" idx="11"/>
          </p:nvPr>
        </p:nvSpPr>
        <p:spPr/>
        <p:txBody>
          <a:bodyPr/>
          <a:lstStyle/>
          <a:p>
            <a:endParaRPr lang="fr-BE"/>
          </a:p>
        </p:txBody>
      </p:sp>
      <p:sp>
        <p:nvSpPr>
          <p:cNvPr id="4" name="Espace réservé du numéro de diapositive 3"/>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BE"/>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20/03/2023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BE"/>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BE"/>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AA309A6D-C09C-4548-B29A-6CF363A7E532}" type="datetimeFigureOut">
              <a:rPr lang="fr-FR" smtClean="0"/>
              <a:t>20/03/2023</a:t>
            </a:fld>
            <a:endParaRPr lang="fr-BE"/>
          </a:p>
        </p:txBody>
      </p:sp>
      <p:sp>
        <p:nvSpPr>
          <p:cNvPr id="6" name="Espace réservé du pied de page 5"/>
          <p:cNvSpPr>
            <a:spLocks noGrp="1"/>
          </p:cNvSpPr>
          <p:nvPr>
            <p:ph type="ftr" sz="quarter" idx="11"/>
          </p:nvPr>
        </p:nvSpPr>
        <p:spPr/>
        <p:txBody>
          <a:bodyPr/>
          <a:lstStyle/>
          <a:p>
            <a:endParaRPr lang="fr-BE"/>
          </a:p>
        </p:txBody>
      </p:sp>
      <p:sp>
        <p:nvSpPr>
          <p:cNvPr id="7" name="Espace réservé du numéro de diapositive 6"/>
          <p:cNvSpPr>
            <a:spLocks noGrp="1"/>
          </p:cNvSpPr>
          <p:nvPr>
            <p:ph type="sldNum" sz="quarter" idx="12"/>
          </p:nvPr>
        </p:nvSpPr>
        <p:spPr/>
        <p:txBody>
          <a:bodyPr/>
          <a:lstStyle/>
          <a:p>
            <a:fld id="{CF4668DC-857F-487D-BFFA-8C0CA5037977}" type="slidenum">
              <a:rPr lang="fr-BE" smtClean="0"/>
              <a:t>‹N°›</a:t>
            </a:fld>
            <a:endParaRPr lang="fr-BE"/>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BE"/>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BE"/>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A309A6D-C09C-4548-B29A-6CF363A7E532}" type="datetimeFigureOut">
              <a:rPr lang="fr-FR" smtClean="0"/>
              <a:t>20/03/2023</a:t>
            </a:fld>
            <a:endParaRPr lang="fr-BE"/>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BE"/>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F4668DC-857F-487D-BFFA-8C0CA5037977}" type="slidenum">
              <a:rPr lang="fr-BE" smtClean="0"/>
              <a:t>‹N°›</a:t>
            </a:fld>
            <a:endParaRPr lang="fr-BE"/>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1.xml"/><Relationship Id="rId2" Type="http://schemas.openxmlformats.org/officeDocument/2006/relationships/audio" Target="../media/media1.wav"/><Relationship Id="rId1" Type="http://schemas.microsoft.com/office/2007/relationships/media" Target="../media/media1.wav"/><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2.wav"/><Relationship Id="rId1" Type="http://schemas.microsoft.com/office/2007/relationships/media" Target="../media/media2.wav"/><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audio" Target="../media/media3.wav"/><Relationship Id="rId1" Type="http://schemas.microsoft.com/office/2007/relationships/media" Target="../media/media3.wav"/><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67544" y="476672"/>
            <a:ext cx="7772400" cy="1470025"/>
          </a:xfrm>
        </p:spPr>
        <p:txBody>
          <a:bodyPr/>
          <a:lstStyle/>
          <a:p>
            <a:r>
              <a:rPr lang="fr-FR" dirty="0" smtClean="0"/>
              <a:t>La  définition</a:t>
            </a:r>
            <a:br>
              <a:rPr lang="fr-FR" dirty="0" smtClean="0"/>
            </a:br>
            <a:endParaRPr lang="fr-FR" dirty="0"/>
          </a:p>
        </p:txBody>
      </p:sp>
      <p:sp>
        <p:nvSpPr>
          <p:cNvPr id="3" name="Sous-titre 2"/>
          <p:cNvSpPr>
            <a:spLocks noGrp="1"/>
          </p:cNvSpPr>
          <p:nvPr>
            <p:ph type="subTitle" idx="1"/>
          </p:nvPr>
        </p:nvSpPr>
        <p:spPr>
          <a:xfrm>
            <a:off x="827584" y="1556792"/>
            <a:ext cx="6944816" cy="4082008"/>
          </a:xfrm>
        </p:spPr>
        <p:txBody>
          <a:bodyPr/>
          <a:lstStyle/>
          <a:p>
            <a:pPr algn="just"/>
            <a:r>
              <a:rPr lang="fr-FR" dirty="0" smtClean="0">
                <a:solidFill>
                  <a:schemeClr val="tx1"/>
                </a:solidFill>
              </a:rPr>
              <a:t> - Identifier </a:t>
            </a:r>
            <a:r>
              <a:rPr lang="fr-FR" dirty="0">
                <a:solidFill>
                  <a:schemeClr val="tx1"/>
                </a:solidFill>
              </a:rPr>
              <a:t>les différents types de définition dans un texte </a:t>
            </a:r>
            <a:r>
              <a:rPr lang="fr-FR" dirty="0" smtClean="0">
                <a:solidFill>
                  <a:schemeClr val="tx1"/>
                </a:solidFill>
              </a:rPr>
              <a:t>scientifique</a:t>
            </a:r>
          </a:p>
          <a:p>
            <a:pPr marL="457200" indent="-457200" algn="just">
              <a:buFontTx/>
              <a:buChar char="-"/>
            </a:pPr>
            <a:r>
              <a:rPr lang="fr-FR" dirty="0">
                <a:solidFill>
                  <a:schemeClr val="tx1"/>
                </a:solidFill>
              </a:rPr>
              <a:t>d</a:t>
            </a:r>
            <a:r>
              <a:rPr lang="fr-FR" dirty="0" smtClean="0">
                <a:solidFill>
                  <a:schemeClr val="tx1"/>
                </a:solidFill>
              </a:rPr>
              <a:t>éfinir</a:t>
            </a:r>
            <a:r>
              <a:rPr lang="fr-FR" dirty="0">
                <a:solidFill>
                  <a:schemeClr val="tx1"/>
                </a:solidFill>
              </a:rPr>
              <a:t>, </a:t>
            </a:r>
            <a:endParaRPr lang="fr-FR" dirty="0" smtClean="0">
              <a:solidFill>
                <a:schemeClr val="tx1"/>
              </a:solidFill>
            </a:endParaRPr>
          </a:p>
          <a:p>
            <a:pPr marL="457200" indent="-457200" algn="just">
              <a:buFontTx/>
              <a:buChar char="-"/>
            </a:pPr>
            <a:r>
              <a:rPr lang="fr-FR" dirty="0" smtClean="0">
                <a:solidFill>
                  <a:schemeClr val="tx1"/>
                </a:solidFill>
              </a:rPr>
              <a:t>expliquer</a:t>
            </a:r>
            <a:r>
              <a:rPr lang="fr-FR" dirty="0">
                <a:solidFill>
                  <a:schemeClr val="tx1"/>
                </a:solidFill>
              </a:rPr>
              <a:t>, </a:t>
            </a:r>
            <a:endParaRPr lang="fr-FR" dirty="0" smtClean="0">
              <a:solidFill>
                <a:schemeClr val="tx1"/>
              </a:solidFill>
            </a:endParaRPr>
          </a:p>
          <a:p>
            <a:pPr marL="457200" indent="-457200" algn="just">
              <a:buFontTx/>
              <a:buChar char="-"/>
            </a:pPr>
            <a:r>
              <a:rPr lang="fr-FR" dirty="0" smtClean="0">
                <a:solidFill>
                  <a:schemeClr val="tx1"/>
                </a:solidFill>
              </a:rPr>
              <a:t>comprendre </a:t>
            </a:r>
            <a:r>
              <a:rPr lang="fr-FR" dirty="0">
                <a:solidFill>
                  <a:schemeClr val="tx1"/>
                </a:solidFill>
              </a:rPr>
              <a:t>comment se présente une définition</a:t>
            </a:r>
          </a:p>
        </p:txBody>
      </p:sp>
      <p:pic>
        <p:nvPicPr>
          <p:cNvPr id="4" name="Son enregistré">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4267200" y="3124200"/>
            <a:ext cx="609600" cy="609600"/>
          </a:xfrm>
          <a:prstGeom prst="rect">
            <a:avLst/>
          </a:prstGeom>
        </p:spPr>
      </p:pic>
    </p:spTree>
    <p:extLst>
      <p:ext uri="{BB962C8B-B14F-4D97-AF65-F5344CB8AC3E}">
        <p14:creationId xmlns:p14="http://schemas.microsoft.com/office/powerpoint/2010/main" val="6807610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67177"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Les différents types de définition</a:t>
            </a:r>
            <a:br>
              <a:rPr lang="fr-FR" dirty="0" smtClean="0"/>
            </a:br>
            <a:endParaRPr lang="fr-FR" dirty="0"/>
          </a:p>
        </p:txBody>
      </p:sp>
      <p:sp>
        <p:nvSpPr>
          <p:cNvPr id="3" name="Espace réservé du contenu 2"/>
          <p:cNvSpPr>
            <a:spLocks noGrp="1"/>
          </p:cNvSpPr>
          <p:nvPr>
            <p:ph idx="1"/>
          </p:nvPr>
        </p:nvSpPr>
        <p:spPr/>
        <p:txBody>
          <a:bodyPr/>
          <a:lstStyle/>
          <a:p>
            <a:endParaRPr lang="fr-FR" dirty="0" smtClean="0"/>
          </a:p>
          <a:p>
            <a:r>
              <a:rPr lang="fr-FR" dirty="0" smtClean="0"/>
              <a:t>Par l’étymologie </a:t>
            </a:r>
          </a:p>
          <a:p>
            <a:r>
              <a:rPr lang="fr-FR" dirty="0" smtClean="0"/>
              <a:t>Par la désignation</a:t>
            </a:r>
            <a:r>
              <a:rPr lang="fr-FR" dirty="0"/>
              <a:t>, </a:t>
            </a:r>
            <a:r>
              <a:rPr lang="fr-FR" dirty="0" smtClean="0"/>
              <a:t>synonymie,  l’équivalence</a:t>
            </a:r>
            <a:endParaRPr lang="fr-FR" dirty="0"/>
          </a:p>
          <a:p>
            <a:r>
              <a:rPr lang="fr-FR" dirty="0"/>
              <a:t>par la fonction</a:t>
            </a:r>
          </a:p>
          <a:p>
            <a:r>
              <a:rPr lang="fr-FR" dirty="0" smtClean="0"/>
              <a:t>par la caractérisation</a:t>
            </a:r>
            <a:endParaRPr lang="fr-FR" dirty="0"/>
          </a:p>
          <a:p>
            <a:r>
              <a:rPr lang="fr-FR" dirty="0" smtClean="0"/>
              <a:t>par </a:t>
            </a:r>
            <a:r>
              <a:rPr lang="fr-FR" dirty="0"/>
              <a:t>composition et décomposition</a:t>
            </a:r>
          </a:p>
          <a:p>
            <a:endParaRPr lang="fr-FR" dirty="0"/>
          </a:p>
        </p:txBody>
      </p:sp>
      <p:pic>
        <p:nvPicPr>
          <p:cNvPr id="4" name="Son enregistré">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4267200" y="3124200"/>
            <a:ext cx="609600" cy="609600"/>
          </a:xfrm>
          <a:prstGeom prst="rect">
            <a:avLst/>
          </a:prstGeom>
        </p:spPr>
      </p:pic>
    </p:spTree>
    <p:extLst>
      <p:ext uri="{BB962C8B-B14F-4D97-AF65-F5344CB8AC3E}">
        <p14:creationId xmlns:p14="http://schemas.microsoft.com/office/powerpoint/2010/main" val="536581003"/>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9667"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L’étymologie </a:t>
            </a:r>
            <a:endParaRPr lang="fr-FR" dirty="0"/>
          </a:p>
        </p:txBody>
      </p:sp>
      <p:sp>
        <p:nvSpPr>
          <p:cNvPr id="3" name="Espace réservé du contenu 2"/>
          <p:cNvSpPr>
            <a:spLocks noGrp="1"/>
          </p:cNvSpPr>
          <p:nvPr>
            <p:ph idx="1"/>
          </p:nvPr>
        </p:nvSpPr>
        <p:spPr/>
        <p:txBody>
          <a:bodyPr/>
          <a:lstStyle/>
          <a:p>
            <a:endParaRPr lang="fr-FR" dirty="0" smtClean="0"/>
          </a:p>
          <a:p>
            <a:r>
              <a:rPr lang="fr-FR" dirty="0" smtClean="0"/>
              <a:t> </a:t>
            </a:r>
            <a:r>
              <a:rPr lang="fr-FR" b="1" dirty="0">
                <a:solidFill>
                  <a:srgbClr val="FF0000"/>
                </a:solidFill>
              </a:rPr>
              <a:t>Instrument</a:t>
            </a:r>
            <a:r>
              <a:rPr lang="fr-FR" dirty="0">
                <a:solidFill>
                  <a:srgbClr val="FF0000"/>
                </a:solidFill>
              </a:rPr>
              <a:t> </a:t>
            </a:r>
            <a:r>
              <a:rPr lang="fr-FR" dirty="0"/>
              <a:t>: [</a:t>
            </a:r>
            <a:r>
              <a:rPr lang="fr-FR" dirty="0" err="1"/>
              <a:t>έѕtrymά</a:t>
            </a:r>
            <a:r>
              <a:rPr lang="fr-FR" dirty="0"/>
              <a:t>] n.m. – 1365, </a:t>
            </a:r>
            <a:r>
              <a:rPr lang="fr-FR" dirty="0" err="1"/>
              <a:t>estrument</a:t>
            </a:r>
            <a:r>
              <a:rPr lang="fr-FR" dirty="0"/>
              <a:t> v.1119 ; lat. </a:t>
            </a:r>
            <a:r>
              <a:rPr lang="fr-FR" dirty="0" err="1"/>
              <a:t>instrumentum</a:t>
            </a:r>
            <a:r>
              <a:rPr lang="fr-FR" dirty="0"/>
              <a:t> « ce qui sert à équiper », de </a:t>
            </a:r>
            <a:r>
              <a:rPr lang="fr-FR" dirty="0" err="1"/>
              <a:t>instruere</a:t>
            </a:r>
            <a:r>
              <a:rPr lang="fr-FR" dirty="0"/>
              <a:t> → instruire. I. 1.Objet fabriqué servant à exécuter </a:t>
            </a:r>
            <a:r>
              <a:rPr lang="fr-FR" dirty="0" err="1"/>
              <a:t>qqch</a:t>
            </a:r>
            <a:r>
              <a:rPr lang="fr-FR" dirty="0"/>
              <a:t>. à faire une opération.. rem. </a:t>
            </a:r>
            <a:endParaRPr lang="fr-FR" dirty="0" smtClean="0"/>
          </a:p>
          <a:p>
            <a:r>
              <a:rPr lang="fr-FR" sz="1800" i="1" dirty="0"/>
              <a:t>Le Petit Robert</a:t>
            </a:r>
            <a:r>
              <a:rPr lang="fr-FR" sz="1800" dirty="0"/>
              <a:t>, dictionnaire de </a:t>
            </a:r>
            <a:r>
              <a:rPr lang="fr-FR" sz="1800" dirty="0" smtClean="0"/>
              <a:t>langue </a:t>
            </a:r>
            <a:r>
              <a:rPr lang="fr-FR" sz="1800" dirty="0"/>
              <a:t>française, </a:t>
            </a:r>
            <a:r>
              <a:rPr lang="fr-FR" sz="1800" dirty="0" smtClean="0"/>
              <a:t>2020</a:t>
            </a:r>
            <a:endParaRPr lang="fr-FR" dirty="0"/>
          </a:p>
        </p:txBody>
      </p:sp>
      <p:pic>
        <p:nvPicPr>
          <p:cNvPr id="4" name="Son enregistré">
            <a:hlinkClick r:id="" action="ppaction://media"/>
          </p:cNvPr>
          <p:cNvPicPr>
            <a:picLocks noChangeAspect="1"/>
          </p:cNvPicPr>
          <p:nvPr>
            <a:audioFile r:link="rId2"/>
            <p:extLst>
              <p:ext uri="{DAA4B4D4-6D71-4841-9C94-3DE7FCFB9230}">
                <p14:media xmlns:p14="http://schemas.microsoft.com/office/powerpoint/2010/main" r:embed="rId1"/>
              </p:ext>
            </p:extLst>
          </p:nvPr>
        </p:nvPicPr>
        <p:blipFill>
          <a:blip r:embed="rId4"/>
          <a:stretch>
            <a:fillRect/>
          </a:stretch>
        </p:blipFill>
        <p:spPr>
          <a:xfrm>
            <a:off x="4267200" y="3124200"/>
            <a:ext cx="609600" cy="609600"/>
          </a:xfrm>
          <a:prstGeom prst="rect">
            <a:avLst/>
          </a:prstGeom>
        </p:spPr>
      </p:pic>
    </p:spTree>
    <p:extLst>
      <p:ext uri="{BB962C8B-B14F-4D97-AF65-F5344CB8AC3E}">
        <p14:creationId xmlns:p14="http://schemas.microsoft.com/office/powerpoint/2010/main" val="2776014406"/>
      </p:ext>
    </p:extLst>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4"/>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50137" fill="hold"/>
                                        <p:tgtEl>
                                          <p:spTgt spid="4"/>
                                        </p:tgtEl>
                                      </p:cBhvr>
                                    </p:cmd>
                                  </p:childTnLst>
                                </p:cTn>
                              </p:par>
                            </p:childTnLst>
                          </p:cTn>
                        </p:par>
                      </p:childTnLst>
                    </p:cTn>
                  </p:par>
                </p:childTnLst>
              </p:cTn>
              <p:nextCondLst>
                <p:cond evt="onClick" delay="0">
                  <p:tgtEl>
                    <p:spTgt spid="4"/>
                  </p:tgtEl>
                </p:cond>
              </p:nextCondLst>
            </p:seq>
            <p:audio>
              <p:cMediaNode vol="80000">
                <p:cTn id="7" fill="hold" display="0">
                  <p:stCondLst>
                    <p:cond delay="indefinite"/>
                  </p:stCondLst>
                  <p:endCondLst>
                    <p:cond evt="onStopAudio" delay="0">
                      <p:tgtEl>
                        <p:sldTgt/>
                      </p:tgtEl>
                    </p:cond>
                  </p:endCondLst>
                </p:cTn>
                <p:tgtEl>
                  <p:spTgt spid="4"/>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539552" y="548680"/>
            <a:ext cx="8229600" cy="1143000"/>
          </a:xfrm>
        </p:spPr>
        <p:txBody>
          <a:bodyPr>
            <a:normAutofit fontScale="90000"/>
          </a:bodyPr>
          <a:lstStyle/>
          <a:p>
            <a:r>
              <a:rPr lang="fr-FR" dirty="0" smtClean="0"/>
              <a:t>La </a:t>
            </a:r>
            <a:r>
              <a:rPr lang="fr-FR" dirty="0"/>
              <a:t>désignation, synonymie  l’équivalence</a:t>
            </a:r>
          </a:p>
        </p:txBody>
      </p:sp>
      <p:sp>
        <p:nvSpPr>
          <p:cNvPr id="3" name="Espace réservé du contenu 2"/>
          <p:cNvSpPr>
            <a:spLocks noGrp="1"/>
          </p:cNvSpPr>
          <p:nvPr>
            <p:ph idx="1"/>
          </p:nvPr>
        </p:nvSpPr>
        <p:spPr>
          <a:xfrm>
            <a:off x="611560" y="2204864"/>
            <a:ext cx="8229600" cy="4525963"/>
          </a:xfrm>
        </p:spPr>
        <p:txBody>
          <a:bodyPr/>
          <a:lstStyle/>
          <a:p>
            <a:r>
              <a:rPr lang="fr-FR" dirty="0"/>
              <a:t>Le réchauffement climatique </a:t>
            </a:r>
            <a:r>
              <a:rPr lang="fr-FR" b="1" dirty="0"/>
              <a:t>désigne</a:t>
            </a:r>
            <a:r>
              <a:rPr lang="fr-FR" dirty="0"/>
              <a:t> un phénomène naturel qui a des conséquences graves sur notre planète</a:t>
            </a:r>
            <a:r>
              <a:rPr lang="fr-FR" dirty="0" smtClean="0"/>
              <a:t>.</a:t>
            </a:r>
          </a:p>
          <a:p>
            <a:r>
              <a:rPr lang="fr-FR" dirty="0"/>
              <a:t>Le téléphone </a:t>
            </a:r>
            <a:r>
              <a:rPr lang="fr-FR" b="1" dirty="0"/>
              <a:t>est</a:t>
            </a:r>
            <a:r>
              <a:rPr lang="fr-FR" dirty="0"/>
              <a:t> un moyen de communication largement utilisé</a:t>
            </a:r>
          </a:p>
        </p:txBody>
      </p:sp>
    </p:spTree>
    <p:extLst>
      <p:ext uri="{BB962C8B-B14F-4D97-AF65-F5344CB8AC3E}">
        <p14:creationId xmlns:p14="http://schemas.microsoft.com/office/powerpoint/2010/main" val="325454130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Par </a:t>
            </a:r>
            <a:r>
              <a:rPr lang="fr-FR" dirty="0"/>
              <a:t>la fonction</a:t>
            </a:r>
            <a:br>
              <a:rPr lang="fr-FR" dirty="0"/>
            </a:br>
            <a:endParaRPr lang="fr-FR" dirty="0"/>
          </a:p>
        </p:txBody>
      </p:sp>
      <p:sp>
        <p:nvSpPr>
          <p:cNvPr id="3" name="Espace réservé du contenu 2"/>
          <p:cNvSpPr>
            <a:spLocks noGrp="1"/>
          </p:cNvSpPr>
          <p:nvPr>
            <p:ph idx="1"/>
          </p:nvPr>
        </p:nvSpPr>
        <p:spPr/>
        <p:txBody>
          <a:bodyPr/>
          <a:lstStyle/>
          <a:p>
            <a:r>
              <a:rPr lang="fr-FR" dirty="0"/>
              <a:t>Le téléphone portable </a:t>
            </a:r>
            <a:r>
              <a:rPr lang="fr-FR" b="1" dirty="0"/>
              <a:t>sert</a:t>
            </a:r>
            <a:r>
              <a:rPr lang="fr-FR" dirty="0"/>
              <a:t> à communiquer avec n’importe quelle personne où qu’elle </a:t>
            </a:r>
            <a:r>
              <a:rPr lang="fr-FR" dirty="0" smtClean="0"/>
              <a:t>soit,</a:t>
            </a:r>
          </a:p>
          <a:p>
            <a:r>
              <a:rPr lang="fr-FR" dirty="0" smtClean="0"/>
              <a:t>Le thermomètre est un instrument qui </a:t>
            </a:r>
            <a:r>
              <a:rPr lang="fr-FR" b="1" dirty="0" smtClean="0"/>
              <a:t>sert</a:t>
            </a:r>
            <a:r>
              <a:rPr lang="fr-FR" dirty="0" smtClean="0"/>
              <a:t> à mesurer la température,</a:t>
            </a:r>
          </a:p>
          <a:p>
            <a:r>
              <a:rPr lang="fr-FR" dirty="0"/>
              <a:t>. L’ampèremètre est un instrument   qui </a:t>
            </a:r>
            <a:r>
              <a:rPr lang="fr-FR" b="1" dirty="0"/>
              <a:t>permet</a:t>
            </a:r>
            <a:r>
              <a:rPr lang="fr-FR" dirty="0"/>
              <a:t> de mesurer  l’intensité  d’un courant électrique</a:t>
            </a:r>
          </a:p>
        </p:txBody>
      </p:sp>
    </p:spTree>
    <p:extLst>
      <p:ext uri="{BB962C8B-B14F-4D97-AF65-F5344CB8AC3E}">
        <p14:creationId xmlns:p14="http://schemas.microsoft.com/office/powerpoint/2010/main" val="40353121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Par </a:t>
            </a:r>
            <a:r>
              <a:rPr lang="fr-FR" dirty="0"/>
              <a:t>la caractérisation</a:t>
            </a:r>
            <a:br>
              <a:rPr lang="fr-FR" dirty="0"/>
            </a:br>
            <a:endParaRPr lang="fr-FR" dirty="0"/>
          </a:p>
        </p:txBody>
      </p:sp>
      <p:sp>
        <p:nvSpPr>
          <p:cNvPr id="3" name="Espace réservé du contenu 2"/>
          <p:cNvSpPr>
            <a:spLocks noGrp="1"/>
          </p:cNvSpPr>
          <p:nvPr>
            <p:ph idx="1"/>
          </p:nvPr>
        </p:nvSpPr>
        <p:spPr>
          <a:xfrm>
            <a:off x="539552" y="2132856"/>
            <a:ext cx="8229600" cy="4525963"/>
          </a:xfrm>
        </p:spPr>
        <p:txBody>
          <a:bodyPr/>
          <a:lstStyle/>
          <a:p>
            <a:pPr algn="just"/>
            <a:r>
              <a:rPr lang="fr-FR" dirty="0"/>
              <a:t>Les lessives, présentées sous formes nettoyantes liquides ou de poudre, sont produites par millions de tonnes chaque année et entrainent des risques de pollution des eaux.</a:t>
            </a:r>
          </a:p>
        </p:txBody>
      </p:sp>
    </p:spTree>
    <p:extLst>
      <p:ext uri="{BB962C8B-B14F-4D97-AF65-F5344CB8AC3E}">
        <p14:creationId xmlns:p14="http://schemas.microsoft.com/office/powerpoint/2010/main" val="10843415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fr-FR" dirty="0" smtClean="0"/>
              <a:t>Par la  </a:t>
            </a:r>
            <a:r>
              <a:rPr lang="fr-FR" dirty="0"/>
              <a:t>composition et décomposition</a:t>
            </a:r>
            <a:br>
              <a:rPr lang="fr-FR" dirty="0"/>
            </a:br>
            <a:endParaRPr lang="fr-FR" dirty="0"/>
          </a:p>
        </p:txBody>
      </p:sp>
      <p:sp>
        <p:nvSpPr>
          <p:cNvPr id="3" name="Espace réservé du contenu 2"/>
          <p:cNvSpPr>
            <a:spLocks noGrp="1"/>
          </p:cNvSpPr>
          <p:nvPr>
            <p:ph idx="1"/>
          </p:nvPr>
        </p:nvSpPr>
        <p:spPr/>
        <p:txBody>
          <a:bodyPr/>
          <a:lstStyle/>
          <a:p>
            <a:r>
              <a:rPr lang="fr-FR" dirty="0"/>
              <a:t>Elles </a:t>
            </a:r>
            <a:r>
              <a:rPr lang="fr-FR" dirty="0" smtClean="0"/>
              <a:t>(lessives) contiennent </a:t>
            </a:r>
            <a:r>
              <a:rPr lang="fr-FR" dirty="0"/>
              <a:t>souvent plus d’une dizaine de composants. Parmi les plus importants, on trouve les détergents, les agents de blanchiment, les sels neutres et les </a:t>
            </a:r>
            <a:r>
              <a:rPr lang="fr-FR" dirty="0" smtClean="0"/>
              <a:t>adoucisseurs</a:t>
            </a:r>
          </a:p>
          <a:p>
            <a:r>
              <a:rPr lang="fr-FR" dirty="0"/>
              <a:t>Une batterie est un assemblage de plusieurs petites piles, appelées aussi cellules</a:t>
            </a:r>
          </a:p>
        </p:txBody>
      </p:sp>
    </p:spTree>
    <p:extLst>
      <p:ext uri="{BB962C8B-B14F-4D97-AF65-F5344CB8AC3E}">
        <p14:creationId xmlns:p14="http://schemas.microsoft.com/office/powerpoint/2010/main" val="21033840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67544" y="3287"/>
            <a:ext cx="8229600" cy="1143000"/>
          </a:xfrm>
        </p:spPr>
        <p:txBody>
          <a:bodyPr>
            <a:normAutofit fontScale="90000"/>
          </a:bodyPr>
          <a:lstStyle/>
          <a:p>
            <a:r>
              <a:rPr lang="fr-FR" dirty="0" smtClean="0"/>
              <a:t>Applications</a:t>
            </a:r>
            <a:br>
              <a:rPr lang="fr-FR" dirty="0" smtClean="0"/>
            </a:br>
            <a:endParaRPr lang="fr-FR" dirty="0"/>
          </a:p>
        </p:txBody>
      </p:sp>
      <p:sp>
        <p:nvSpPr>
          <p:cNvPr id="3" name="Espace réservé du contenu 2"/>
          <p:cNvSpPr>
            <a:spLocks noGrp="1"/>
          </p:cNvSpPr>
          <p:nvPr>
            <p:ph idx="1"/>
          </p:nvPr>
        </p:nvSpPr>
        <p:spPr>
          <a:xfrm>
            <a:off x="323528" y="1124744"/>
            <a:ext cx="8363272" cy="5001419"/>
          </a:xfrm>
        </p:spPr>
        <p:txBody>
          <a:bodyPr>
            <a:normAutofit fontScale="70000" lnSpcReduction="20000"/>
          </a:bodyPr>
          <a:lstStyle/>
          <a:p>
            <a:r>
              <a:rPr lang="fr-FR" dirty="0" smtClean="0"/>
              <a:t>Quels sont les types de définition du texte suivant?</a:t>
            </a:r>
          </a:p>
          <a:p>
            <a:pPr marL="0" indent="0">
              <a:buNone/>
            </a:pPr>
            <a:endParaRPr lang="fr-FR" dirty="0"/>
          </a:p>
          <a:p>
            <a:pPr algn="just"/>
            <a:r>
              <a:rPr lang="fr-FR" dirty="0"/>
              <a:t>Une pile est un appareil transformant en énergie électrique l’énergie dégagée par une réaction chimique. De manière générale, une pile est composée de deux substances différentes- généralement des métaux-  séparés par un électrolyte. Une des deux substances deviendra le pôle  positif (l’anode), l’autre le négatif (la cathode). Les ions, des atomes chargés électriquement, passent de l’anode à la cathode via l’électrolyte. Par exemple,  dans le cas d’une pile de lampe de poche, le boîtier de zinc agit comme cathode (chargée négativement). Placée au centre, l’anode (chargée positivement) est faite de carbone. L’électrolyte est une pâte à  base d’eau et  de sel. Le fait de relier la pile à  l’ampoule de la lampe donne le signal de départ. Un circuit est amorcé à l’intérieur de la pile et les ions se mettent à circuler de l’anode à la cathode. Cette énergie est ensuite utilisée par l’ampoule de la lampe.</a:t>
            </a:r>
          </a:p>
          <a:p>
            <a:pPr algn="just"/>
            <a:endParaRPr lang="fr-FR" dirty="0"/>
          </a:p>
          <a:p>
            <a:endParaRPr lang="fr-FR" dirty="0"/>
          </a:p>
        </p:txBody>
      </p:sp>
    </p:spTree>
    <p:extLst>
      <p:ext uri="{BB962C8B-B14F-4D97-AF65-F5344CB8AC3E}">
        <p14:creationId xmlns:p14="http://schemas.microsoft.com/office/powerpoint/2010/main" val="115552417"/>
      </p:ext>
    </p:extLst>
  </p:cSld>
  <p:clrMapOvr>
    <a:masterClrMapping/>
  </p:clrMapOvr>
</p:sld>
</file>

<file path=ppt/theme/theme1.xml><?xml version="1.0" encoding="utf-8"?>
<a:theme xmlns:a="http://schemas.openxmlformats.org/drawingml/2006/main" name="Thème Office">
  <a:themeElements>
    <a:clrScheme name="Bureau">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Bureau">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Bureau">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63</TotalTime>
  <Words>440</Words>
  <Application>Microsoft Office PowerPoint</Application>
  <PresentationFormat>Affichage à l'écran (4:3)</PresentationFormat>
  <Paragraphs>32</Paragraphs>
  <Slides>8</Slides>
  <Notes>0</Notes>
  <HiddenSlides>0</HiddenSlides>
  <MMClips>3</MMClips>
  <ScaleCrop>false</ScaleCrop>
  <HeadingPairs>
    <vt:vector size="4" baseType="variant">
      <vt:variant>
        <vt:lpstr>Thème</vt:lpstr>
      </vt:variant>
      <vt:variant>
        <vt:i4>1</vt:i4>
      </vt:variant>
      <vt:variant>
        <vt:lpstr>Titres des diapositives</vt:lpstr>
      </vt:variant>
      <vt:variant>
        <vt:i4>8</vt:i4>
      </vt:variant>
    </vt:vector>
  </HeadingPairs>
  <TitlesOfParts>
    <vt:vector size="9" baseType="lpstr">
      <vt:lpstr>Thème Office</vt:lpstr>
      <vt:lpstr>La  définition </vt:lpstr>
      <vt:lpstr>Les différents types de définition </vt:lpstr>
      <vt:lpstr>L’étymologie </vt:lpstr>
      <vt:lpstr>La désignation, synonymie  l’équivalence</vt:lpstr>
      <vt:lpstr>Par la fonction </vt:lpstr>
      <vt:lpstr>Par la caractérisation </vt:lpstr>
      <vt:lpstr>Par la  composition et décomposition </vt:lpstr>
      <vt:lpstr>Applications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  définition </dc:title>
  <dc:creator>tabet tabet</dc:creator>
  <cp:lastModifiedBy>HP</cp:lastModifiedBy>
  <cp:revision>8</cp:revision>
  <dcterms:created xsi:type="dcterms:W3CDTF">2023-03-19T15:54:53Z</dcterms:created>
  <dcterms:modified xsi:type="dcterms:W3CDTF">2023-03-20T07:02:05Z</dcterms:modified>
</cp:coreProperties>
</file>