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5" r:id="rId3"/>
    <p:sldId id="266" r:id="rId4"/>
    <p:sldId id="258" r:id="rId5"/>
    <p:sldId id="259" r:id="rId6"/>
    <p:sldId id="260" r:id="rId7"/>
    <p:sldId id="261" r:id="rId8"/>
    <p:sldId id="262" r:id="rId9"/>
    <p:sldId id="263" r:id="rId10"/>
    <p:sldId id="264"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580" autoAdjust="0"/>
  </p:normalViewPr>
  <p:slideViewPr>
    <p:cSldViewPr>
      <p:cViewPr>
        <p:scale>
          <a:sx n="62" d="100"/>
          <a:sy n="62" d="100"/>
        </p:scale>
        <p:origin x="-1596" y="-27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20/03/2023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20/03/2023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20/03/2023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20/03/2023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20/03/2023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20/03/2023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20/03/2023</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20/03/2023</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20/03/2023</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20/03/2023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20/03/2023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20/03/2023</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wav"/><Relationship Id="rId1" Type="http://schemas.microsoft.com/office/2007/relationships/media" Target="../media/media1.wav"/><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2.wav"/><Relationship Id="rId1" Type="http://schemas.microsoft.com/office/2007/relationships/media" Target="../media/media2.wav"/><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274638"/>
            <a:ext cx="8147248" cy="1282154"/>
          </a:xfrm>
        </p:spPr>
        <p:txBody>
          <a:bodyPr>
            <a:noAutofit/>
          </a:bodyPr>
          <a:lstStyle/>
          <a:p>
            <a:r>
              <a:rPr lang="fr-FR" sz="2800" dirty="0" smtClean="0"/>
              <a:t>Module de Français</a:t>
            </a:r>
            <a:br>
              <a:rPr lang="fr-FR" sz="2800" dirty="0" smtClean="0"/>
            </a:br>
            <a:r>
              <a:rPr lang="fr-FR" sz="2800" dirty="0" smtClean="0"/>
              <a:t>L1 Ingénieurs GP </a:t>
            </a:r>
            <a:br>
              <a:rPr lang="fr-FR" sz="2800" dirty="0" smtClean="0"/>
            </a:br>
            <a:r>
              <a:rPr lang="fr-FR" sz="2800" dirty="0" smtClean="0"/>
              <a:t>Mme </a:t>
            </a:r>
            <a:r>
              <a:rPr lang="fr-FR" sz="2800" dirty="0" err="1" smtClean="0"/>
              <a:t>Tabet</a:t>
            </a:r>
            <a:r>
              <a:rPr lang="fr-FR" sz="2800" dirty="0" smtClean="0"/>
              <a:t> Aoul Z</a:t>
            </a:r>
            <a:endParaRPr lang="fr-FR" sz="2800" dirty="0"/>
          </a:p>
        </p:txBody>
      </p:sp>
      <p:sp>
        <p:nvSpPr>
          <p:cNvPr id="3" name="Espace réservé du contenu 2"/>
          <p:cNvSpPr>
            <a:spLocks noGrp="1"/>
          </p:cNvSpPr>
          <p:nvPr>
            <p:ph idx="1"/>
          </p:nvPr>
        </p:nvSpPr>
        <p:spPr/>
        <p:txBody>
          <a:bodyPr>
            <a:normAutofit/>
          </a:bodyPr>
          <a:lstStyle/>
          <a:p>
            <a:r>
              <a:rPr lang="fr-FR" sz="2800" dirty="0" smtClean="0"/>
              <a:t>Descriptif du module</a:t>
            </a:r>
          </a:p>
          <a:p>
            <a:r>
              <a:rPr lang="fr-FR" sz="2800" dirty="0" smtClean="0"/>
              <a:t>Schéma de communication,</a:t>
            </a:r>
          </a:p>
          <a:p>
            <a:r>
              <a:rPr lang="fr-FR" sz="2800" dirty="0" smtClean="0"/>
              <a:t>Les procédés de la définition,</a:t>
            </a:r>
          </a:p>
          <a:p>
            <a:r>
              <a:rPr lang="fr-FR" sz="2800" dirty="0"/>
              <a:t>La description dans le texte de vulgarisation scientifique</a:t>
            </a:r>
            <a:r>
              <a:rPr lang="fr-FR" sz="2800" dirty="0" smtClean="0"/>
              <a:t>,</a:t>
            </a:r>
          </a:p>
          <a:p>
            <a:r>
              <a:rPr lang="fr-FR" sz="2800" dirty="0" smtClean="0"/>
              <a:t> </a:t>
            </a:r>
            <a:r>
              <a:rPr lang="fr-FR" sz="2800" dirty="0"/>
              <a:t>La quantification, les éléments scientifiques et  </a:t>
            </a:r>
            <a:r>
              <a:rPr lang="fr-FR" sz="2800" dirty="0" smtClean="0"/>
              <a:t>terminologie,</a:t>
            </a:r>
          </a:p>
          <a:p>
            <a:r>
              <a:rPr lang="fr-FR" sz="2800" dirty="0" smtClean="0"/>
              <a:t>Les articulateurs </a:t>
            </a:r>
            <a:r>
              <a:rPr lang="fr-FR" sz="2800" dirty="0"/>
              <a:t>logiques, </a:t>
            </a:r>
            <a:endParaRPr lang="fr-FR" sz="2800" dirty="0" smtClean="0"/>
          </a:p>
          <a:p>
            <a:r>
              <a:rPr lang="fr-FR" sz="2800" dirty="0" smtClean="0"/>
              <a:t>La description </a:t>
            </a:r>
            <a:r>
              <a:rPr lang="fr-FR" sz="2800" dirty="0"/>
              <a:t>de représentations graphiques </a:t>
            </a:r>
          </a:p>
          <a:p>
            <a:endParaRPr lang="fr-FR" dirty="0"/>
          </a:p>
          <a:p>
            <a:endParaRPr lang="fr-FR" dirty="0" smtClean="0"/>
          </a:p>
          <a:p>
            <a:endParaRPr lang="fr-FR" dirty="0" smtClean="0"/>
          </a:p>
          <a:p>
            <a:endParaRPr lang="fr-FR" dirty="0" smtClean="0"/>
          </a:p>
          <a:p>
            <a:endParaRPr lang="fr-FR" dirty="0" smtClean="0"/>
          </a:p>
          <a:p>
            <a:endParaRPr lang="fr-FR" dirty="0"/>
          </a:p>
        </p:txBody>
      </p:sp>
      <p:pic>
        <p:nvPicPr>
          <p:cNvPr id="4" name="Son enregistré">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4267200" y="3124200"/>
            <a:ext cx="609600" cy="609600"/>
          </a:xfrm>
          <a:prstGeom prst="rect">
            <a:avLst/>
          </a:prstGeom>
        </p:spPr>
      </p:pic>
    </p:spTree>
    <p:extLst>
      <p:ext uri="{BB962C8B-B14F-4D97-AF65-F5344CB8AC3E}">
        <p14:creationId xmlns:p14="http://schemas.microsoft.com/office/powerpoint/2010/main" val="297526633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61797" fill="hold"/>
                                        <p:tgtEl>
                                          <p:spTgt spid="4"/>
                                        </p:tgtEl>
                                      </p:cBhvr>
                                    </p:cmd>
                                  </p:childTnLst>
                                </p:cTn>
                              </p:par>
                            </p:childTnLst>
                          </p:cTn>
                        </p:par>
                      </p:childTnLst>
                    </p:cTn>
                  </p:par>
                </p:childTnLst>
              </p:cTn>
              <p:nextCondLst>
                <p:cond evt="onClick" delay="0">
                  <p:tgtEl>
                    <p:spTgt spid="4"/>
                  </p:tgtEl>
                </p:cond>
              </p:nextCondLst>
            </p:seq>
            <p:audio>
              <p:cMediaNode vol="80000">
                <p:cTn id="7" fill="hold" display="0">
                  <p:stCondLst>
                    <p:cond delay="indefinite"/>
                  </p:stCondLst>
                  <p:endCondLst>
                    <p:cond evt="onStopAudio" delay="0">
                      <p:tgtEl>
                        <p:sldTgt/>
                      </p:tgtEl>
                    </p:cond>
                  </p:endCondLst>
                </p:cTn>
                <p:tgtEl>
                  <p:spTgt spid="4"/>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Applications, suite</a:t>
            </a:r>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55577" y="1719585"/>
            <a:ext cx="6361724" cy="3573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48847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Objectifs </a:t>
            </a:r>
            <a:endParaRPr lang="fr-FR" b="1" dirty="0">
              <a:solidFill>
                <a:srgbClr val="FF0000"/>
              </a:solidFill>
            </a:endParaRPr>
          </a:p>
        </p:txBody>
      </p:sp>
      <p:sp>
        <p:nvSpPr>
          <p:cNvPr id="3" name="Espace réservé du contenu 2"/>
          <p:cNvSpPr>
            <a:spLocks noGrp="1"/>
          </p:cNvSpPr>
          <p:nvPr>
            <p:ph idx="1"/>
          </p:nvPr>
        </p:nvSpPr>
        <p:spPr>
          <a:xfrm>
            <a:off x="683568" y="1916832"/>
            <a:ext cx="8003232" cy="4209331"/>
          </a:xfrm>
        </p:spPr>
        <p:txBody>
          <a:bodyPr>
            <a:normAutofit/>
          </a:bodyPr>
          <a:lstStyle/>
          <a:p>
            <a:pPr algn="just"/>
            <a:r>
              <a:rPr lang="fr-FR" sz="2800" b="1" dirty="0" smtClean="0">
                <a:solidFill>
                  <a:srgbClr val="FF0000"/>
                </a:solidFill>
              </a:rPr>
              <a:t>Atteindre</a:t>
            </a:r>
            <a:r>
              <a:rPr lang="fr-FR" sz="2800" dirty="0" smtClean="0">
                <a:solidFill>
                  <a:srgbClr val="FF0000"/>
                </a:solidFill>
              </a:rPr>
              <a:t> </a:t>
            </a:r>
            <a:r>
              <a:rPr lang="fr-FR" sz="2800" dirty="0" smtClean="0"/>
              <a:t>la </a:t>
            </a:r>
            <a:r>
              <a:rPr lang="fr-FR" sz="2800" dirty="0"/>
              <a:t>compétence </a:t>
            </a:r>
            <a:r>
              <a:rPr lang="fr-FR" sz="2800" dirty="0" smtClean="0"/>
              <a:t>à s’exprimer</a:t>
            </a:r>
            <a:r>
              <a:rPr lang="fr-FR" sz="2800" dirty="0"/>
              <a:t>, oralement et à l’écrit, </a:t>
            </a:r>
            <a:endParaRPr lang="fr-FR" sz="2800" dirty="0" smtClean="0"/>
          </a:p>
          <a:p>
            <a:pPr algn="just"/>
            <a:r>
              <a:rPr lang="fr-FR" sz="2800" b="1" dirty="0" smtClean="0">
                <a:solidFill>
                  <a:srgbClr val="FF0000"/>
                </a:solidFill>
              </a:rPr>
              <a:t>Apprendre</a:t>
            </a:r>
            <a:r>
              <a:rPr lang="fr-FR" sz="2800" dirty="0" smtClean="0">
                <a:solidFill>
                  <a:srgbClr val="FF0000"/>
                </a:solidFill>
              </a:rPr>
              <a:t> </a:t>
            </a:r>
            <a:r>
              <a:rPr lang="fr-FR" sz="2800" dirty="0" smtClean="0"/>
              <a:t>à  </a:t>
            </a:r>
            <a:r>
              <a:rPr lang="fr-FR" sz="2800" dirty="0"/>
              <a:t>reconnaître, et apprécier les caractéristiques du discours de la spécialité aux niveaux lexical, syntaxique, morphosyntaxique et sémantique ;</a:t>
            </a:r>
          </a:p>
          <a:p>
            <a:pPr algn="just"/>
            <a:r>
              <a:rPr lang="fr-FR" sz="2800" b="1" dirty="0" smtClean="0">
                <a:solidFill>
                  <a:srgbClr val="FF0000"/>
                </a:solidFill>
              </a:rPr>
              <a:t>Comprendre</a:t>
            </a:r>
            <a:r>
              <a:rPr lang="fr-FR" sz="2800" dirty="0" smtClean="0">
                <a:solidFill>
                  <a:srgbClr val="FF0000"/>
                </a:solidFill>
              </a:rPr>
              <a:t> </a:t>
            </a:r>
            <a:r>
              <a:rPr lang="fr-FR" sz="2800" dirty="0"/>
              <a:t>des informations scientifiques présentées dans des textes scientifiques </a:t>
            </a:r>
          </a:p>
        </p:txBody>
      </p:sp>
      <p:pic>
        <p:nvPicPr>
          <p:cNvPr id="4" name="Son enregistré">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4267200" y="3124200"/>
            <a:ext cx="609600" cy="609600"/>
          </a:xfrm>
          <a:prstGeom prst="rect">
            <a:avLst/>
          </a:prstGeom>
        </p:spPr>
      </p:pic>
    </p:spTree>
    <p:extLst>
      <p:ext uri="{BB962C8B-B14F-4D97-AF65-F5344CB8AC3E}">
        <p14:creationId xmlns:p14="http://schemas.microsoft.com/office/powerpoint/2010/main" val="40594030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28137" fill="hold"/>
                                        <p:tgtEl>
                                          <p:spTgt spid="4"/>
                                        </p:tgtEl>
                                      </p:cBhvr>
                                    </p:cmd>
                                  </p:childTnLst>
                                </p:cTn>
                              </p:par>
                            </p:childTnLst>
                          </p:cTn>
                        </p:par>
                      </p:childTnLst>
                    </p:cTn>
                  </p:par>
                </p:childTnLst>
              </p:cTn>
              <p:nextCondLst>
                <p:cond evt="onClick" delay="0">
                  <p:tgtEl>
                    <p:spTgt spid="4"/>
                  </p:tgtEl>
                </p:cond>
              </p:nextCondLst>
            </p:seq>
            <p:audio>
              <p:cMediaNode vol="80000">
                <p:cTn id="7" fill="hold" display="0">
                  <p:stCondLst>
                    <p:cond delay="indefinite"/>
                  </p:stCondLst>
                  <p:endCondLst>
                    <p:cond evt="onStopAudio" delay="0">
                      <p:tgtEl>
                        <p:sldTgt/>
                      </p:tgtEl>
                    </p:cond>
                  </p:endCondLst>
                </p:cTn>
                <p:tgtEl>
                  <p:spTgt spid="4"/>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a:t>Comprendre le rôle de la communication dans le monde contemporain</a:t>
            </a:r>
          </a:p>
        </p:txBody>
      </p:sp>
      <p:sp>
        <p:nvSpPr>
          <p:cNvPr id="3" name="Espace réservé du contenu 2"/>
          <p:cNvSpPr>
            <a:spLocks noGrp="1"/>
          </p:cNvSpPr>
          <p:nvPr>
            <p:ph idx="1"/>
          </p:nvPr>
        </p:nvSpPr>
        <p:spPr/>
        <p:txBody>
          <a:bodyPr>
            <a:normAutofit/>
          </a:bodyPr>
          <a:lstStyle/>
          <a:p>
            <a:pPr marL="0" indent="0">
              <a:buNone/>
            </a:pPr>
            <a:r>
              <a:rPr lang="fr-FR" dirty="0"/>
              <a:t> </a:t>
            </a:r>
            <a:r>
              <a:rPr lang="fr-FR" dirty="0" smtClean="0"/>
              <a:t>Toute </a:t>
            </a:r>
            <a:r>
              <a:rPr lang="fr-FR" dirty="0"/>
              <a:t>communication, qu'elle soit orale ou écrite, repose sur l'opération suivante:  un  émetteur ou destinateur  produit un message  qui sera  envoyé à un récepteur ou  destinataire  dans un contexte précis, grâce à l'utilisation d'une langue commune (code) et à un moyen de communication spécifique (</a:t>
            </a:r>
            <a:r>
              <a:rPr lang="fr-FR" dirty="0" smtClean="0"/>
              <a:t>canal</a:t>
            </a:r>
            <a:endParaRPr lang="fr-FR" dirty="0"/>
          </a:p>
        </p:txBody>
      </p:sp>
    </p:spTree>
    <p:extLst>
      <p:ext uri="{BB962C8B-B14F-4D97-AF65-F5344CB8AC3E}">
        <p14:creationId xmlns:p14="http://schemas.microsoft.com/office/powerpoint/2010/main" val="13869268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Schéma </a:t>
            </a:r>
            <a:endParaRPr lang="fr-FR" dirty="0"/>
          </a:p>
        </p:txBody>
      </p:sp>
      <p:pic>
        <p:nvPicPr>
          <p:cNvPr id="3074"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1844824"/>
            <a:ext cx="8616706" cy="3384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251740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éléments du schéma </a:t>
            </a:r>
            <a:endParaRPr lang="fr-FR" dirty="0"/>
          </a:p>
        </p:txBody>
      </p:sp>
      <p:sp>
        <p:nvSpPr>
          <p:cNvPr id="3" name="Espace réservé du contenu 2"/>
          <p:cNvSpPr>
            <a:spLocks noGrp="1"/>
          </p:cNvSpPr>
          <p:nvPr>
            <p:ph idx="1"/>
          </p:nvPr>
        </p:nvSpPr>
        <p:spPr/>
        <p:txBody>
          <a:bodyPr>
            <a:normAutofit/>
          </a:bodyPr>
          <a:lstStyle/>
          <a:p>
            <a:r>
              <a:rPr lang="fr-FR" b="1" dirty="0"/>
              <a:t>L’émetteur</a:t>
            </a:r>
            <a:r>
              <a:rPr lang="fr-FR" dirty="0"/>
              <a:t>  celui qui envoie le message oralement ou par écrit, il peut s’agir d’un individu ou d’un groupe (entreprise) </a:t>
            </a:r>
          </a:p>
          <a:p>
            <a:r>
              <a:rPr lang="fr-FR" dirty="0"/>
              <a:t>Le  </a:t>
            </a:r>
            <a:r>
              <a:rPr lang="fr-FR" b="1" dirty="0"/>
              <a:t>récepteur</a:t>
            </a:r>
            <a:r>
              <a:rPr lang="fr-FR" dirty="0"/>
              <a:t> est celui qui le reçoit. Il peut s’agir d’un individu, d’un groupe, d’un animal ou même d’une machine (ordinateur) </a:t>
            </a:r>
          </a:p>
          <a:p>
            <a:r>
              <a:rPr lang="fr-FR" dirty="0"/>
              <a:t>Le </a:t>
            </a:r>
            <a:r>
              <a:rPr lang="fr-FR" b="1" dirty="0"/>
              <a:t>référent</a:t>
            </a:r>
            <a:r>
              <a:rPr lang="fr-FR" dirty="0"/>
              <a:t> est le thème du </a:t>
            </a:r>
            <a:r>
              <a:rPr lang="fr-FR" dirty="0" smtClean="0"/>
              <a:t>message</a:t>
            </a:r>
            <a:endParaRPr lang="fr-FR" dirty="0"/>
          </a:p>
        </p:txBody>
      </p:sp>
    </p:spTree>
    <p:extLst>
      <p:ext uri="{BB962C8B-B14F-4D97-AF65-F5344CB8AC3E}">
        <p14:creationId xmlns:p14="http://schemas.microsoft.com/office/powerpoint/2010/main" val="24958691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éléments du schéma, suite</a:t>
            </a:r>
            <a:endParaRPr lang="fr-FR" dirty="0"/>
          </a:p>
        </p:txBody>
      </p:sp>
      <p:sp>
        <p:nvSpPr>
          <p:cNvPr id="3" name="Espace réservé du contenu 2"/>
          <p:cNvSpPr>
            <a:spLocks noGrp="1"/>
          </p:cNvSpPr>
          <p:nvPr>
            <p:ph idx="1"/>
          </p:nvPr>
        </p:nvSpPr>
        <p:spPr/>
        <p:txBody>
          <a:bodyPr>
            <a:normAutofit/>
          </a:bodyPr>
          <a:lstStyle/>
          <a:p>
            <a:r>
              <a:rPr lang="fr-FR" dirty="0"/>
              <a:t>Le </a:t>
            </a:r>
            <a:r>
              <a:rPr lang="fr-FR" b="1" dirty="0"/>
              <a:t>message</a:t>
            </a:r>
            <a:r>
              <a:rPr lang="fr-FR" dirty="0"/>
              <a:t> : c'est le discours, le texte, ce qu'il «faut faire passer», lorsqu'il y a un message, cela suppose un codage et un décodage, d'où la présence du code. </a:t>
            </a:r>
            <a:endParaRPr lang="fr-FR" dirty="0" smtClean="0"/>
          </a:p>
          <a:p>
            <a:r>
              <a:rPr lang="fr-FR" dirty="0" smtClean="0"/>
              <a:t>Le </a:t>
            </a:r>
            <a:r>
              <a:rPr lang="fr-FR" b="1" dirty="0"/>
              <a:t>canal</a:t>
            </a:r>
            <a:r>
              <a:rPr lang="fr-FR" dirty="0"/>
              <a:t> : </a:t>
            </a:r>
            <a:r>
              <a:rPr lang="fr-FR" dirty="0" smtClean="0"/>
              <a:t>c’est le  moyen technique pour faire passer le message. </a:t>
            </a:r>
            <a:endParaRPr lang="fr-FR" dirty="0"/>
          </a:p>
          <a:p>
            <a:r>
              <a:rPr lang="fr-FR" dirty="0"/>
              <a:t>Le </a:t>
            </a:r>
            <a:r>
              <a:rPr lang="fr-FR" b="1" dirty="0"/>
              <a:t>code</a:t>
            </a:r>
            <a:r>
              <a:rPr lang="fr-FR" dirty="0"/>
              <a:t> : Ensembles de signes et de règles de combinaison de ces signes. </a:t>
            </a:r>
          </a:p>
        </p:txBody>
      </p:sp>
    </p:spTree>
    <p:extLst>
      <p:ext uri="{BB962C8B-B14F-4D97-AF65-F5344CB8AC3E}">
        <p14:creationId xmlns:p14="http://schemas.microsoft.com/office/powerpoint/2010/main" val="4957286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contexte </a:t>
            </a:r>
            <a:endParaRPr lang="fr-FR" dirty="0"/>
          </a:p>
        </p:txBody>
      </p:sp>
      <p:sp>
        <p:nvSpPr>
          <p:cNvPr id="3" name="Espace réservé du contenu 2"/>
          <p:cNvSpPr>
            <a:spLocks noGrp="1"/>
          </p:cNvSpPr>
          <p:nvPr>
            <p:ph idx="1"/>
          </p:nvPr>
        </p:nvSpPr>
        <p:spPr/>
        <p:txBody>
          <a:bodyPr/>
          <a:lstStyle/>
          <a:p>
            <a:endParaRPr lang="fr-FR" dirty="0" smtClean="0"/>
          </a:p>
          <a:p>
            <a:endParaRPr lang="fr-FR" dirty="0"/>
          </a:p>
          <a:p>
            <a:r>
              <a:rPr lang="fr-FR" dirty="0" smtClean="0"/>
              <a:t>Remarque </a:t>
            </a:r>
          </a:p>
          <a:p>
            <a:r>
              <a:rPr lang="fr-FR" dirty="0" smtClean="0"/>
              <a:t>On </a:t>
            </a:r>
            <a:r>
              <a:rPr lang="fr-FR" dirty="0"/>
              <a:t>parle du contexte de la communication, le contexte étant l'ensemble des conditions sociales ainsi que le temps et l’espace.</a:t>
            </a:r>
          </a:p>
        </p:txBody>
      </p:sp>
    </p:spTree>
    <p:extLst>
      <p:ext uri="{BB962C8B-B14F-4D97-AF65-F5344CB8AC3E}">
        <p14:creationId xmlns:p14="http://schemas.microsoft.com/office/powerpoint/2010/main" val="1543231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Applications </a:t>
            </a:r>
            <a:endParaRPr lang="fr-FR" dirty="0"/>
          </a:p>
        </p:txBody>
      </p:sp>
      <p:sp>
        <p:nvSpPr>
          <p:cNvPr id="3" name="Espace réservé du contenu 2"/>
          <p:cNvSpPr>
            <a:spLocks noGrp="1"/>
          </p:cNvSpPr>
          <p:nvPr>
            <p:ph idx="1"/>
          </p:nvPr>
        </p:nvSpPr>
        <p:spPr/>
        <p:txBody>
          <a:bodyPr/>
          <a:lstStyle/>
          <a:p>
            <a:r>
              <a:rPr lang="fr-FR" dirty="0"/>
              <a:t>Retrouvez les éléments de la communication contenus dans les énoncés suivants :</a:t>
            </a:r>
          </a:p>
          <a:p>
            <a:r>
              <a:rPr lang="fr-FR" dirty="0"/>
              <a:t>1	</a:t>
            </a:r>
            <a:r>
              <a:rPr lang="fr-FR" sz="2800" dirty="0"/>
              <a:t>Société Internationale recrute dans l’immédiat</a:t>
            </a:r>
          </a:p>
          <a:p>
            <a:r>
              <a:rPr lang="fr-FR" sz="2800" dirty="0"/>
              <a:t>Technicien Supérieur</a:t>
            </a:r>
          </a:p>
          <a:p>
            <a:r>
              <a:rPr lang="fr-FR" sz="2800" dirty="0"/>
              <a:t>Responsable des Ressources Humaines</a:t>
            </a:r>
          </a:p>
          <a:p>
            <a:r>
              <a:rPr lang="fr-FR" sz="2800" dirty="0"/>
              <a:t>Envoyer un CV  et une Lettre de Motivation   unipro@dz.com</a:t>
            </a:r>
          </a:p>
          <a:p>
            <a:endParaRPr lang="fr-FR" dirty="0"/>
          </a:p>
        </p:txBody>
      </p:sp>
    </p:spTree>
    <p:extLst>
      <p:ext uri="{BB962C8B-B14F-4D97-AF65-F5344CB8AC3E}">
        <p14:creationId xmlns:p14="http://schemas.microsoft.com/office/powerpoint/2010/main" val="35750790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Applications, suite</a:t>
            </a:r>
            <a:endParaRPr lang="fr-FR" dirty="0"/>
          </a:p>
        </p:txBody>
      </p:sp>
      <p:sp>
        <p:nvSpPr>
          <p:cNvPr id="3" name="Espace réservé du contenu 2"/>
          <p:cNvSpPr>
            <a:spLocks noGrp="1"/>
          </p:cNvSpPr>
          <p:nvPr>
            <p:ph idx="1"/>
          </p:nvPr>
        </p:nvSpPr>
        <p:spPr/>
        <p:txBody>
          <a:bodyPr>
            <a:normAutofit fontScale="47500" lnSpcReduction="20000"/>
          </a:bodyPr>
          <a:lstStyle/>
          <a:p>
            <a:r>
              <a:rPr lang="fr-FR" b="1" dirty="0" smtClean="0"/>
              <a:t>2 Institut </a:t>
            </a:r>
            <a:r>
              <a:rPr lang="fr-FR" b="1" dirty="0"/>
              <a:t>technologique de la pêche : Formation dans la fabrication de filets de pêche     et cordages </a:t>
            </a:r>
          </a:p>
          <a:p>
            <a:endParaRPr lang="fr-FR" dirty="0"/>
          </a:p>
          <a:p>
            <a:r>
              <a:rPr lang="fr-FR" sz="3800" dirty="0"/>
              <a:t>Une convention de partenariat a été signée entre l'Institut technologique de la pêche et l'aquaculture d'Oran et la nouvelle unité de fabrication de filets de pêche basée dans la commune de Sidi-</a:t>
            </a:r>
            <a:r>
              <a:rPr lang="fr-FR" sz="3800" dirty="0" err="1"/>
              <a:t>Chahmi</a:t>
            </a:r>
            <a:r>
              <a:rPr lang="fr-FR" sz="3800" dirty="0"/>
              <a:t>, pour l'accompagnement des stagiaires en matière d'industrie et production de fils et filets de pêche. Le but de la convention est l'accompagnement technique et scientifique des stagiaires dans le domaine de la fabrication des filets de pêche. Pour une durée de trois ans renouvelable, la convention prévoit aussi le recrutement des stagiaires à la fin de leur cursus et ce, selon les besoins. En effet, la wilaya d'Oran vient d'être dotée d'une usine de fabrication de filets de pêche et de cordages, la première au niveau national. Cette usine qui va contribuer à la création d'emploi et de la valeur ajoutée entrera en service incessamment. L'usine va fabriquer des filets et cordages pour les divers bateaux de pêche, dont les sardiniers. Les filets de pêche qui, à ce jour, sont importés coûtent entre 250 et 300 millions de centimes. La fabrication de ces filets va contribuer à diminuer leur prix. Un autre investissement est prévu dans le volet de la récupération d'anciens filets pour la réparation</a:t>
            </a:r>
            <a:r>
              <a:rPr lang="fr-FR" dirty="0"/>
              <a:t>... </a:t>
            </a:r>
          </a:p>
          <a:p>
            <a:r>
              <a:rPr lang="fr-FR" dirty="0"/>
              <a:t>                                                                                         J. </a:t>
            </a:r>
            <a:r>
              <a:rPr lang="fr-FR" dirty="0" err="1"/>
              <a:t>Boukraâ</a:t>
            </a:r>
            <a:r>
              <a:rPr lang="fr-FR" dirty="0"/>
              <a:t>  Le Quotidien d’Oran  3 12 2013</a:t>
            </a:r>
          </a:p>
          <a:p>
            <a:endParaRPr lang="fr-FR" dirty="0"/>
          </a:p>
        </p:txBody>
      </p:sp>
    </p:spTree>
    <p:extLst>
      <p:ext uri="{BB962C8B-B14F-4D97-AF65-F5344CB8AC3E}">
        <p14:creationId xmlns:p14="http://schemas.microsoft.com/office/powerpoint/2010/main" val="3647242562"/>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820</TotalTime>
  <Words>569</Words>
  <Application>Microsoft Office PowerPoint</Application>
  <PresentationFormat>Affichage à l'écran (4:3)</PresentationFormat>
  <Paragraphs>44</Paragraphs>
  <Slides>10</Slides>
  <Notes>0</Notes>
  <HiddenSlides>0</HiddenSlides>
  <MMClips>2</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Thème Office</vt:lpstr>
      <vt:lpstr>Module de Français L1 Ingénieurs GP  Mme Tabet Aoul Z</vt:lpstr>
      <vt:lpstr>Objectifs </vt:lpstr>
      <vt:lpstr>Comprendre le rôle de la communication dans le monde contemporain</vt:lpstr>
      <vt:lpstr>Schéma </vt:lpstr>
      <vt:lpstr>Les éléments du schéma </vt:lpstr>
      <vt:lpstr>Les éléments du schéma, suite</vt:lpstr>
      <vt:lpstr>Le contexte </vt:lpstr>
      <vt:lpstr>Applications </vt:lpstr>
      <vt:lpstr>Applications, suite</vt:lpstr>
      <vt:lpstr>Applications, suite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schéma de communication</dc:title>
  <dc:creator>tabet tabet</dc:creator>
  <cp:lastModifiedBy>HP</cp:lastModifiedBy>
  <cp:revision>9</cp:revision>
  <dcterms:created xsi:type="dcterms:W3CDTF">2023-03-19T15:54:21Z</dcterms:created>
  <dcterms:modified xsi:type="dcterms:W3CDTF">2023-03-20T05:46:22Z</dcterms:modified>
</cp:coreProperties>
</file>