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1" r:id="rId4"/>
    <p:sldId id="260" r:id="rId5"/>
    <p:sldId id="258" r:id="rId6"/>
    <p:sldId id="264"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32663-CDC2-4A11-AF64-31B6E33F737B}" type="datetimeFigureOut">
              <a:rPr lang="fr-FR" smtClean="0"/>
              <a:t>10/11/2022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EC310-9C2A-4E24-9BDF-B8391FB9E777}" type="slidenum">
              <a:rPr lang="fr-FR" smtClean="0"/>
              <a:t>‹N°›</a:t>
            </a:fld>
            <a:endParaRPr lang="fr-FR"/>
          </a:p>
        </p:txBody>
      </p:sp>
    </p:spTree>
    <p:extLst>
      <p:ext uri="{BB962C8B-B14F-4D97-AF65-F5344CB8AC3E}">
        <p14:creationId xmlns:p14="http://schemas.microsoft.com/office/powerpoint/2010/main" val="273232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FEC310-9C2A-4E24-9BDF-B8391FB9E777}" type="slidenum">
              <a:rPr lang="fr-FR" smtClean="0"/>
              <a:t>5</a:t>
            </a:fld>
            <a:endParaRPr lang="fr-FR"/>
          </a:p>
        </p:txBody>
      </p:sp>
    </p:spTree>
    <p:extLst>
      <p:ext uri="{BB962C8B-B14F-4D97-AF65-F5344CB8AC3E}">
        <p14:creationId xmlns:p14="http://schemas.microsoft.com/office/powerpoint/2010/main" val="112549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10/11/2022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10/11/2022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10/11/2022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10/11/2022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10/11/2022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10/11/2022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10/11/2022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10/11/2022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1"/>
            <a:ext cx="7774632" cy="3051770"/>
          </a:xfrm>
        </p:spPr>
        <p:txBody>
          <a:bodyPr>
            <a:normAutofit/>
          </a:bodyPr>
          <a:lstStyle/>
          <a:p>
            <a:r>
              <a:rPr lang="fr-FR" sz="3600" dirty="0"/>
              <a:t>Ethique et </a:t>
            </a:r>
            <a:r>
              <a:rPr lang="fr-FR" sz="3600" dirty="0" smtClean="0"/>
              <a:t>Déontologie</a:t>
            </a:r>
            <a:br>
              <a:rPr lang="fr-FR" sz="3600" dirty="0" smtClean="0"/>
            </a:br>
            <a:r>
              <a:rPr lang="fr-FR" sz="3600" b="1" dirty="0" smtClean="0"/>
              <a:t>Charte Universitaire  </a:t>
            </a:r>
            <a:endParaRPr lang="fr-FR" sz="3600" b="1" dirty="0"/>
          </a:p>
        </p:txBody>
      </p:sp>
      <p:sp>
        <p:nvSpPr>
          <p:cNvPr id="3" name="Sous-titre 2"/>
          <p:cNvSpPr>
            <a:spLocks noGrp="1"/>
          </p:cNvSpPr>
          <p:nvPr>
            <p:ph type="subTitle" idx="1"/>
          </p:nvPr>
        </p:nvSpPr>
        <p:spPr/>
        <p:txBody>
          <a:bodyPr/>
          <a:lstStyle/>
          <a:p>
            <a:r>
              <a:rPr lang="fr-FR" dirty="0" smtClean="0">
                <a:solidFill>
                  <a:schemeClr val="tx1"/>
                </a:solidFill>
              </a:rPr>
              <a:t>Structure</a:t>
            </a:r>
          </a:p>
          <a:p>
            <a:r>
              <a:rPr lang="fr-FR" dirty="0" smtClean="0">
                <a:solidFill>
                  <a:schemeClr val="tx1"/>
                </a:solidFill>
              </a:rPr>
              <a:t>Objectifs, Contenus et Enjeux </a:t>
            </a:r>
            <a:endParaRPr lang="fr-FR" dirty="0">
              <a:solidFill>
                <a:schemeClr val="tx1"/>
              </a:solidFill>
            </a:endParaRP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29640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373616" cy="1440160"/>
          </a:xfrm>
        </p:spPr>
        <p:txBody>
          <a:bodyPr>
            <a:normAutofit/>
          </a:bodyPr>
          <a:lstStyle/>
          <a:p>
            <a:r>
              <a:rPr lang="fr-FR" sz="4000" dirty="0" smtClean="0"/>
              <a:t>Cours 2</a:t>
            </a:r>
            <a:r>
              <a:rPr lang="fr-FR" dirty="0" smtClean="0"/>
              <a:t/>
            </a:r>
            <a:br>
              <a:rPr lang="fr-FR" dirty="0" smtClean="0"/>
            </a:br>
            <a:r>
              <a:rPr lang="fr-FR" sz="1800" dirty="0" smtClean="0"/>
              <a:t>https</a:t>
            </a:r>
            <a:r>
              <a:rPr lang="fr-FR" sz="1800" dirty="0"/>
              <a:t>://</a:t>
            </a:r>
            <a:r>
              <a:rPr lang="fr-FR" sz="1800" dirty="0" smtClean="0"/>
              <a:t>www.univusto.dz/site_divers/vrre/index.php?option=com_content&amp;view=article&amp;id=283&amp;catid=122&amp;Itemid=810&amp;lang=enr</a:t>
            </a:r>
            <a:endParaRPr lang="fr-FR" sz="1800" dirty="0"/>
          </a:p>
        </p:txBody>
      </p:sp>
      <p:sp>
        <p:nvSpPr>
          <p:cNvPr id="3" name="Espace réservé du contenu 2"/>
          <p:cNvSpPr>
            <a:spLocks noGrp="1"/>
          </p:cNvSpPr>
          <p:nvPr>
            <p:ph idx="1"/>
          </p:nvPr>
        </p:nvSpPr>
        <p:spPr/>
        <p:txBody>
          <a:bodyPr>
            <a:normAutofit fontScale="85000" lnSpcReduction="20000"/>
          </a:bodyPr>
          <a:lstStyle/>
          <a:p>
            <a:endParaRPr lang="fr-FR" dirty="0"/>
          </a:p>
          <a:p>
            <a:pPr algn="just"/>
            <a:r>
              <a:rPr lang="fr-FR" dirty="0"/>
              <a:t>La lecture de la charte (4/2010) universitaire permet d’établir les droits et les devoirs pour chacun des membres de cette communauté. Elle est une référence, guidant la vie universitaire. Siège des nouveaux savoirs, l’université est le berceau de l’évolution des sciences, de la technologie et de l’information.  Ces transformations  apportent  des bienfaits mais  soulèvent aussi des problèmes nouveaux. Si la science et la technologie  ouvrent des possibilités extraordinaires, de nouvelles interrogations apparaissent tels les problèmes éthiques.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345786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a:t>
            </a:r>
            <a:endParaRPr lang="fr-F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62015" y="1600200"/>
            <a:ext cx="421996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7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147248" cy="1417638"/>
          </a:xfrm>
        </p:spPr>
        <p:txBody>
          <a:bodyPr>
            <a:noAutofit/>
          </a:bodyPr>
          <a:lstStyle/>
          <a:p>
            <a:r>
              <a:rPr lang="fr-FR" sz="3200" b="1" dirty="0">
                <a:solidFill>
                  <a:srgbClr val="FF0000"/>
                </a:solidFill>
              </a:rPr>
              <a:t>CHARTE D’ETHIQUE ET DE DEONTOLOGIE UNIVERSITAIRES</a:t>
            </a:r>
            <a:br>
              <a:rPr lang="fr-FR" sz="3200" b="1" dirty="0">
                <a:solidFill>
                  <a:srgbClr val="FF0000"/>
                </a:solidFill>
              </a:rPr>
            </a:br>
            <a:r>
              <a:rPr lang="fr-FR" sz="3200" b="1" dirty="0">
                <a:solidFill>
                  <a:srgbClr val="FF0000"/>
                </a:solidFill>
              </a:rPr>
              <a:t>PREAMBULE</a:t>
            </a:r>
          </a:p>
        </p:txBody>
      </p:sp>
      <p:sp>
        <p:nvSpPr>
          <p:cNvPr id="3" name="Espace réservé du contenu 2"/>
          <p:cNvSpPr>
            <a:spLocks noGrp="1"/>
          </p:cNvSpPr>
          <p:nvPr>
            <p:ph idx="1"/>
          </p:nvPr>
        </p:nvSpPr>
        <p:spPr/>
        <p:txBody>
          <a:bodyPr>
            <a:normAutofit lnSpcReduction="10000"/>
          </a:bodyPr>
          <a:lstStyle/>
          <a:p>
            <a:pPr algn="just"/>
            <a:r>
              <a:rPr lang="fr-FR" dirty="0" smtClean="0"/>
              <a:t>En </a:t>
            </a:r>
            <a:r>
              <a:rPr lang="fr-FR" dirty="0"/>
              <a:t>moins de cinquante années après l’indépendance de notre pays, l’université Algérienne a connu une très forte croissance de l’ensemble de ses principaux indicateurs, comme le montrent le nombre d’établissements universitaires et leur répartition géographique, les effectifs étudiants et de diplômés, la diversification des filières de formation et l’activité de recherche scientifique.</a:t>
            </a:r>
          </a:p>
          <a:p>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44919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dirty="0"/>
              <a:t> « Émanation d'un large consensus universitaire, la charte d'éthique et de déontologie réaffirme des principes généraux issus de normes universelles ainsi que de valeurs propres à notre société, et qui doivent être le moteur de la démarche d'apprentissage et de mise en œuvre de l'éthique et de la déontologie universitaires. Elle doit donc représenter un </a:t>
            </a:r>
            <a:r>
              <a:rPr lang="fr-FR" b="1" dirty="0">
                <a:solidFill>
                  <a:srgbClr val="FF0000"/>
                </a:solidFill>
              </a:rPr>
              <a:t>outil</a:t>
            </a:r>
            <a:r>
              <a:rPr lang="fr-FR" dirty="0"/>
              <a:t> de mobilisation et de référence rappelant les grands principes qui guident la vie universitaire et inspirent les codes de conduite et les règlements qui en découleront. » </a:t>
            </a:r>
          </a:p>
          <a:p>
            <a:pPr algn="just"/>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63324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3  parties</a:t>
            </a:r>
          </a:p>
          <a:p>
            <a:r>
              <a:rPr lang="fr-FR" sz="2400" dirty="0" smtClean="0"/>
              <a:t>1 PRINCIPES </a:t>
            </a:r>
            <a:r>
              <a:rPr lang="fr-FR" sz="2400" dirty="0"/>
              <a:t>FONDAMENTAUX DE LA </a:t>
            </a:r>
            <a:r>
              <a:rPr lang="fr-FR" sz="2400" dirty="0" smtClean="0"/>
              <a:t>CHARTE D’ETHIQUE </a:t>
            </a:r>
            <a:r>
              <a:rPr lang="fr-FR" sz="2400" dirty="0"/>
              <a:t>ET DE DEONTOLOGIE </a:t>
            </a:r>
            <a:r>
              <a:rPr lang="fr-FR" sz="2400" dirty="0" smtClean="0"/>
              <a:t>UNIVERSITAIRES</a:t>
            </a:r>
          </a:p>
          <a:p>
            <a:endParaRPr lang="fr-FR" sz="2400" dirty="0" smtClean="0"/>
          </a:p>
          <a:p>
            <a:r>
              <a:rPr lang="fr-FR" sz="2400" dirty="0"/>
              <a:t>2 DROITS ET OBLIGATIONS </a:t>
            </a:r>
            <a:endParaRPr lang="fr-FR" sz="2400" dirty="0" smtClean="0"/>
          </a:p>
          <a:p>
            <a:endParaRPr lang="fr-FR" sz="2400" dirty="0" smtClean="0"/>
          </a:p>
          <a:p>
            <a:r>
              <a:rPr lang="fr-FR" sz="2400" dirty="0"/>
              <a:t>3LES DROITS ET OBLIGATIONS DU </a:t>
            </a:r>
            <a:r>
              <a:rPr lang="fr-FR" sz="2400" dirty="0" smtClean="0"/>
              <a:t>PERSONNEL ADMINISTRATIF </a:t>
            </a:r>
            <a:r>
              <a:rPr lang="fr-FR" sz="2400" dirty="0"/>
              <a:t>ET TECHNIQUE </a:t>
            </a:r>
            <a:r>
              <a:rPr lang="fr-FR" sz="2400" dirty="0" smtClean="0"/>
              <a:t>DE L’ENSEIGNEMENT </a:t>
            </a:r>
            <a:r>
              <a:rPr lang="fr-FR" sz="2400" dirty="0"/>
              <a:t>SUPERIEUR</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85955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8075240" cy="1642194"/>
          </a:xfrm>
        </p:spPr>
        <p:txBody>
          <a:bodyPr>
            <a:normAutofit fontScale="90000"/>
          </a:bodyPr>
          <a:lstStyle/>
          <a:p>
            <a:r>
              <a:rPr lang="fr-FR" sz="3600" dirty="0"/>
              <a:t>I PRINCIPES FONDAMENTAUX DE LA CHARTE</a:t>
            </a:r>
            <a:br>
              <a:rPr lang="fr-FR" sz="3600" dirty="0"/>
            </a:br>
            <a:r>
              <a:rPr lang="fr-FR" sz="3600" dirty="0"/>
              <a:t>D’ETHIQUE ET DE DEONTOLOGIE UNIVERSITAIRES </a:t>
            </a:r>
            <a:r>
              <a:rPr lang="fr-FR" dirty="0"/>
              <a:t>:</a:t>
            </a:r>
          </a:p>
        </p:txBody>
      </p:sp>
      <p:sp>
        <p:nvSpPr>
          <p:cNvPr id="3" name="Espace réservé du contenu 2"/>
          <p:cNvSpPr>
            <a:spLocks noGrp="1"/>
          </p:cNvSpPr>
          <p:nvPr>
            <p:ph idx="1"/>
          </p:nvPr>
        </p:nvSpPr>
        <p:spPr>
          <a:xfrm>
            <a:off x="1043608" y="2924944"/>
            <a:ext cx="7643192" cy="3201219"/>
          </a:xfrm>
        </p:spPr>
        <p:txBody>
          <a:bodyPr>
            <a:normAutofit fontScale="77500" lnSpcReduction="20000"/>
          </a:bodyPr>
          <a:lstStyle/>
          <a:p>
            <a:r>
              <a:rPr lang="fr-FR" dirty="0"/>
              <a:t>1.	L’intégrité et l’honnêteté,</a:t>
            </a:r>
          </a:p>
          <a:p>
            <a:r>
              <a:rPr lang="fr-FR" dirty="0"/>
              <a:t>2.	La liberté académique,</a:t>
            </a:r>
          </a:p>
          <a:p>
            <a:r>
              <a:rPr lang="fr-FR" dirty="0"/>
              <a:t>3.	La responsabilité et la compétence,</a:t>
            </a:r>
          </a:p>
          <a:p>
            <a:r>
              <a:rPr lang="fr-FR" dirty="0"/>
              <a:t>4.	Le respect mutuel,</a:t>
            </a:r>
          </a:p>
          <a:p>
            <a:r>
              <a:rPr lang="fr-FR" dirty="0"/>
              <a:t>5.	L’exigence de vérité scientifique, d’objectivité et d’esprit critique,</a:t>
            </a:r>
          </a:p>
          <a:p>
            <a:r>
              <a:rPr lang="fr-FR" dirty="0"/>
              <a:t>6.	L’équité,</a:t>
            </a:r>
          </a:p>
          <a:p>
            <a:r>
              <a:rPr lang="fr-FR" dirty="0"/>
              <a:t>7.	 Le respect des franchises universitaires,</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93910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5256</TotalTime>
  <Words>290</Words>
  <Application>Microsoft Office PowerPoint</Application>
  <PresentationFormat>Affichage à l'écran (4:3)</PresentationFormat>
  <Paragraphs>28</Paragraphs>
  <Slides>7</Slides>
  <Notes>1</Notes>
  <HiddenSlides>0</HiddenSlides>
  <MMClips>6</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Ethique et Déontologie Charte Universitaire  </vt:lpstr>
      <vt:lpstr>Cours 2 https://www.univusto.dz/site_divers/vrre/index.php?option=com_content&amp;view=article&amp;id=283&amp;catid=122&amp;Itemid=810&amp;lang=enr</vt:lpstr>
      <vt:lpstr>Présentation </vt:lpstr>
      <vt:lpstr>CHARTE D’ETHIQUE ET DE DEONTOLOGIE UNIVERSITAIRES PREAMBULE</vt:lpstr>
      <vt:lpstr>Objectif </vt:lpstr>
      <vt:lpstr>Structure </vt:lpstr>
      <vt:lpstr>I PRINCIPES FONDAMENTAUX DE LA CHARTE D’ETHIQUE ET DE DEONTOLOGIE UNIVERSITAIRES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tabet tabet</dc:creator>
  <cp:lastModifiedBy>HP</cp:lastModifiedBy>
  <cp:revision>12</cp:revision>
  <dcterms:created xsi:type="dcterms:W3CDTF">2022-04-12T20:36:48Z</dcterms:created>
  <dcterms:modified xsi:type="dcterms:W3CDTF">2022-11-10T07:26:08Z</dcterms:modified>
</cp:coreProperties>
</file>