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E3B1-E301-489B-9363-2500917365CA}" type="datetimeFigureOut">
              <a:rPr lang="fr-FR" smtClean="0"/>
              <a:t>23/04/2023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C484C-A3E3-4E85-AD07-0745699D95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48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C484C-A3E3-4E85-AD07-0745699D95C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25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23/04/2023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858218"/>
          </a:xfrm>
        </p:spPr>
        <p:txBody>
          <a:bodyPr>
            <a:noAutofit/>
          </a:bodyPr>
          <a:lstStyle/>
          <a:p>
            <a:r>
              <a:rPr lang="fr-FR" sz="2800" dirty="0" smtClean="0"/>
              <a:t>Éthique et Déontologie  Cours 3 </a:t>
            </a:r>
            <a:br>
              <a:rPr lang="fr-FR" sz="2800" dirty="0" smtClean="0"/>
            </a:br>
            <a:r>
              <a:rPr lang="fr-FR" sz="2000" dirty="0" smtClean="0"/>
              <a:t>Mme </a:t>
            </a:r>
            <a:r>
              <a:rPr lang="fr-FR" sz="2000" dirty="0" err="1" smtClean="0"/>
              <a:t>Tabet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II  </a:t>
            </a:r>
            <a:r>
              <a:rPr lang="fr-FR" dirty="0"/>
              <a:t>DROITS ET OBLIGATIONS </a:t>
            </a:r>
          </a:p>
        </p:txBody>
      </p:sp>
    </p:spTree>
    <p:extLst>
      <p:ext uri="{BB962C8B-B14F-4D97-AF65-F5344CB8AC3E}">
        <p14:creationId xmlns:p14="http://schemas.microsoft.com/office/powerpoint/2010/main" val="237755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7990656" cy="2160239"/>
          </a:xfrm>
        </p:spPr>
        <p:txBody>
          <a:bodyPr/>
          <a:lstStyle/>
          <a:p>
            <a:r>
              <a:rPr lang="fr-FR" dirty="0" smtClean="0"/>
              <a:t>II  DROITS </a:t>
            </a:r>
            <a:r>
              <a:rPr lang="fr-FR" dirty="0"/>
              <a:t>ET OBLIGATIONS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2492896"/>
            <a:ext cx="6512768" cy="3145904"/>
          </a:xfrm>
        </p:spPr>
        <p:txBody>
          <a:bodyPr>
            <a:normAutofit/>
          </a:bodyPr>
          <a:lstStyle/>
          <a:p>
            <a:r>
              <a:rPr lang="fr-FR" dirty="0" smtClean="0"/>
              <a:t>1 </a:t>
            </a:r>
            <a:r>
              <a:rPr lang="fr-FR" sz="2800" dirty="0" smtClean="0">
                <a:solidFill>
                  <a:schemeClr val="tx1"/>
                </a:solidFill>
              </a:rPr>
              <a:t>LES </a:t>
            </a:r>
            <a:r>
              <a:rPr lang="fr-FR" sz="2800" dirty="0">
                <a:solidFill>
                  <a:schemeClr val="tx1"/>
                </a:solidFill>
              </a:rPr>
              <a:t>DROITS ET OBLIGATIONS DE L’ENSEIGNANTCHERCHEUR </a:t>
            </a:r>
            <a:endParaRPr lang="fr-FR" sz="2800" dirty="0" smtClean="0">
              <a:solidFill>
                <a:schemeClr val="tx1"/>
              </a:solidFill>
            </a:endParaRPr>
          </a:p>
          <a:p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dirty="0" smtClean="0">
                <a:solidFill>
                  <a:schemeClr val="tx1"/>
                </a:solidFill>
              </a:rPr>
              <a:t>2 LES DROITS ET OBLIGATIONS DE L’ÉTUDIANT 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4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78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7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7592" cy="864096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 2 </a:t>
            </a:r>
            <a:r>
              <a:rPr lang="fr-FR" sz="2400" dirty="0" smtClean="0"/>
              <a:t>LES </a:t>
            </a:r>
            <a:r>
              <a:rPr lang="fr-FR" sz="2400" dirty="0"/>
              <a:t>DROITS ET DEVOIRS DE L’ETUDIANT DE</a:t>
            </a:r>
            <a:br>
              <a:rPr lang="fr-FR" sz="2400" dirty="0"/>
            </a:br>
            <a:r>
              <a:rPr lang="fr-FR" sz="2400" dirty="0"/>
              <a:t>L’ENSEIGNEMENT SUPERIEUR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4929411"/>
          </a:xfrm>
        </p:spPr>
        <p:txBody>
          <a:bodyPr>
            <a:normAutofit fontScale="92500"/>
          </a:bodyPr>
          <a:lstStyle/>
          <a:p>
            <a:r>
              <a:rPr lang="fr-FR" sz="2800" dirty="0"/>
              <a:t>1. LES DROITS DE </a:t>
            </a:r>
            <a:r>
              <a:rPr lang="fr-FR" sz="2800" dirty="0" smtClean="0"/>
              <a:t>L’ETUDIANT</a:t>
            </a:r>
          </a:p>
          <a:p>
            <a:pPr algn="just"/>
            <a:r>
              <a:rPr lang="fr-FR" sz="2800" dirty="0" smtClean="0"/>
              <a:t>« </a:t>
            </a:r>
            <a:r>
              <a:rPr lang="fr-FR" sz="2400" dirty="0" smtClean="0"/>
              <a:t>L’étudiant </a:t>
            </a:r>
            <a:r>
              <a:rPr lang="fr-FR" sz="2400" dirty="0"/>
              <a:t>a droit à un enseignement et à une formation à la</a:t>
            </a:r>
          </a:p>
          <a:p>
            <a:pPr algn="just"/>
            <a:r>
              <a:rPr lang="fr-FR" sz="2400" dirty="0"/>
              <a:t>recherche de qualité. Pour ce faire, il a droit à </a:t>
            </a:r>
            <a:r>
              <a:rPr lang="fr-FR" sz="2400" dirty="0" smtClean="0"/>
              <a:t>un encadrement de </a:t>
            </a:r>
            <a:r>
              <a:rPr lang="fr-FR" sz="2400" dirty="0"/>
              <a:t>qualité qui utilise des </a:t>
            </a:r>
            <a:r>
              <a:rPr lang="fr-FR" sz="2400" dirty="0" smtClean="0"/>
              <a:t>méthodes pédagogiques modernes et adaptées </a:t>
            </a:r>
          </a:p>
          <a:p>
            <a:pPr algn="just"/>
            <a:r>
              <a:rPr lang="fr-FR" sz="2400" dirty="0"/>
              <a:t>L’étudiant a droit à une évaluation juste, équitable et impartiale.</a:t>
            </a:r>
          </a:p>
          <a:p>
            <a:pPr algn="just"/>
            <a:r>
              <a:rPr lang="fr-FR" sz="2400" dirty="0"/>
              <a:t>La remise des notes, accompagnée du corrigé et du barème </a:t>
            </a:r>
            <a:r>
              <a:rPr lang="fr-FR" sz="2400" dirty="0" smtClean="0"/>
              <a:t>de l’épreuve </a:t>
            </a:r>
            <a:r>
              <a:rPr lang="fr-FR" sz="2400" dirty="0"/>
              <a:t>et, au besoin, la consultation de copie, doivent </a:t>
            </a:r>
            <a:r>
              <a:rPr lang="fr-FR" sz="2400" dirty="0" smtClean="0"/>
              <a:t>se faire </a:t>
            </a:r>
            <a:r>
              <a:rPr lang="fr-FR" sz="2400" dirty="0"/>
              <a:t>dans des délais raisonnables n’excédant pas ceux </a:t>
            </a:r>
            <a:r>
              <a:rPr lang="fr-FR" sz="2400" dirty="0" smtClean="0"/>
              <a:t>fixés par </a:t>
            </a:r>
            <a:r>
              <a:rPr lang="fr-FR" sz="2400" dirty="0"/>
              <a:t>les comités </a:t>
            </a:r>
            <a:r>
              <a:rPr lang="fr-FR" sz="2400" dirty="0" smtClean="0"/>
              <a:t>pédagogiques. </a:t>
            </a:r>
          </a:p>
          <a:p>
            <a:pPr algn="just"/>
            <a:r>
              <a:rPr lang="fr-FR" sz="2400" dirty="0" smtClean="0"/>
              <a:t>L’étudiant </a:t>
            </a:r>
            <a:r>
              <a:rPr lang="fr-FR" sz="2400" dirty="0"/>
              <a:t>a accès à la bibliothèque, au centre de </a:t>
            </a:r>
            <a:r>
              <a:rPr lang="fr-FR" sz="2400" dirty="0" smtClean="0"/>
              <a:t>ressources informatiques </a:t>
            </a:r>
            <a:r>
              <a:rPr lang="fr-FR" sz="2400" dirty="0"/>
              <a:t>et à tous les moyens matériels nécessaires à </a:t>
            </a:r>
            <a:r>
              <a:rPr lang="fr-FR" sz="2400" dirty="0" smtClean="0"/>
              <a:t>une formation </a:t>
            </a:r>
            <a:r>
              <a:rPr lang="fr-FR" sz="2400" dirty="0"/>
              <a:t>de </a:t>
            </a:r>
            <a:r>
              <a:rPr lang="fr-FR" sz="2400" dirty="0" smtClean="0"/>
              <a:t>qualité . »</a:t>
            </a:r>
            <a:endParaRPr lang="fr-FR" sz="2400" dirty="0"/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596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1 LES </a:t>
            </a:r>
            <a:r>
              <a:rPr lang="fr-FR" sz="2800" dirty="0"/>
              <a:t>DROITS ET OBLIGATIONS DE L’ENSEIGNANTCHERCHEUR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b="1" dirty="0" smtClean="0"/>
              <a:t>1 LES </a:t>
            </a:r>
            <a:r>
              <a:rPr lang="fr-FR" sz="2400" b="1" dirty="0"/>
              <a:t>DROITS DE L’ENSEIGNANT- </a:t>
            </a:r>
            <a:r>
              <a:rPr lang="fr-FR" sz="2400" b="1" dirty="0" smtClean="0"/>
              <a:t>CHERCHEUR :</a:t>
            </a:r>
          </a:p>
          <a:p>
            <a:pPr algn="just"/>
            <a:r>
              <a:rPr lang="fr-FR" sz="2400" dirty="0" smtClean="0"/>
              <a:t>L’enseignant chercheur dispose de droits et il a un rôle important de par </a:t>
            </a:r>
            <a:r>
              <a:rPr lang="fr-FR" sz="2400" dirty="0"/>
              <a:t>ses </a:t>
            </a:r>
            <a:r>
              <a:rPr lang="fr-FR" sz="2400" dirty="0" smtClean="0"/>
              <a:t>activités. Ainsi, et grâce à ses enseignements, il forme les  étudiants à être les futurs actants du développement socio-économique </a:t>
            </a:r>
            <a:r>
              <a:rPr lang="fr-FR" sz="2400" dirty="0"/>
              <a:t>du </a:t>
            </a:r>
            <a:r>
              <a:rPr lang="fr-FR" sz="2400" dirty="0" smtClean="0"/>
              <a:t>pays.</a:t>
            </a:r>
          </a:p>
          <a:p>
            <a:r>
              <a:rPr lang="fr-FR" sz="2400" b="1" dirty="0" smtClean="0"/>
              <a:t>2 LES </a:t>
            </a:r>
            <a:r>
              <a:rPr lang="fr-FR" sz="2400" b="1" dirty="0"/>
              <a:t>OBLIGATIONS DE L’ENSEIGNANT- </a:t>
            </a:r>
            <a:r>
              <a:rPr lang="fr-FR" sz="2400" b="1" dirty="0" smtClean="0"/>
              <a:t>CHERCHEUR </a:t>
            </a:r>
            <a:endParaRPr lang="fr-FR" sz="2400" b="1" dirty="0"/>
          </a:p>
          <a:p>
            <a:r>
              <a:rPr lang="fr-FR" sz="2400" dirty="0" smtClean="0"/>
              <a:t>Assurer un enseignement efficace,</a:t>
            </a:r>
          </a:p>
          <a:p>
            <a:r>
              <a:rPr lang="fr-FR" sz="2400" dirty="0" smtClean="0"/>
              <a:t>Accompagner l’étudiant sans aucune discrimination,</a:t>
            </a:r>
          </a:p>
          <a:p>
            <a:r>
              <a:rPr lang="fr-FR" sz="2400" dirty="0" smtClean="0"/>
              <a:t>Respecter les objectifs pédagogiques assignés, </a:t>
            </a:r>
          </a:p>
          <a:p>
            <a:r>
              <a:rPr lang="fr-FR" sz="2400" dirty="0" smtClean="0"/>
              <a:t>Évaluer les travaux, </a:t>
            </a:r>
          </a:p>
          <a:p>
            <a:r>
              <a:rPr lang="fr-FR" sz="2400" dirty="0"/>
              <a:t>O</a:t>
            </a:r>
            <a:r>
              <a:rPr lang="fr-FR" sz="2400" dirty="0" smtClean="0"/>
              <a:t>rienter les étudiants,</a:t>
            </a:r>
          </a:p>
          <a:p>
            <a:r>
              <a:rPr lang="fr-FR" sz="2400" dirty="0" smtClean="0"/>
              <a:t>Contribuer à l’avancement de ses recherches scientifiques,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7392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/>
              <a:t>2. LES DEVOIRS DE L’ETUDIANT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800" dirty="0" smtClean="0"/>
              <a:t>L’étudiant </a:t>
            </a:r>
            <a:r>
              <a:rPr lang="fr-FR" sz="2800" dirty="0"/>
              <a:t>doit respecter la réglementation en </a:t>
            </a:r>
            <a:r>
              <a:rPr lang="fr-FR" sz="2800" dirty="0" smtClean="0"/>
              <a:t>vigueur</a:t>
            </a:r>
          </a:p>
          <a:p>
            <a:pPr algn="just"/>
            <a:r>
              <a:rPr lang="fr-FR" sz="2800" dirty="0" smtClean="0"/>
              <a:t>- </a:t>
            </a:r>
            <a:r>
              <a:rPr lang="fr-FR" sz="2800" dirty="0"/>
              <a:t>L’étudiant ne doit jamais frauder ou recourir au plagiat.</a:t>
            </a:r>
          </a:p>
          <a:p>
            <a:pPr algn="just"/>
            <a:r>
              <a:rPr lang="fr-FR" sz="2800" dirty="0"/>
              <a:t>L’étudiant est dans l’obligation de fournir des informations </a:t>
            </a:r>
            <a:r>
              <a:rPr lang="fr-FR" sz="2800" dirty="0" smtClean="0"/>
              <a:t>exactes et </a:t>
            </a:r>
            <a:r>
              <a:rPr lang="fr-FR" sz="2800" dirty="0"/>
              <a:t>précises lors de son inscription, et de s’acquitter de </a:t>
            </a:r>
            <a:r>
              <a:rPr lang="fr-FR" sz="2800" dirty="0" smtClean="0"/>
              <a:t>ses obligations </a:t>
            </a:r>
            <a:r>
              <a:rPr lang="fr-FR" sz="2800" dirty="0"/>
              <a:t>administratives envers l’établissement</a:t>
            </a:r>
            <a:r>
              <a:rPr lang="fr-FR" sz="2800" dirty="0" smtClean="0"/>
              <a:t>.</a:t>
            </a:r>
          </a:p>
          <a:p>
            <a:pPr algn="just"/>
            <a:r>
              <a:rPr lang="fr-FR" sz="2800" dirty="0"/>
              <a:t>- L’étudiant doit respecter les résultats des jurys de délibération</a:t>
            </a:r>
            <a:r>
              <a:rPr lang="fr-FR" sz="2800" dirty="0" smtClean="0"/>
              <a:t>. »</a:t>
            </a:r>
            <a:endParaRPr lang="fr-FR" sz="2800" dirty="0"/>
          </a:p>
          <a:p>
            <a:endParaRPr lang="fr-FR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912904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197</Words>
  <Application>Microsoft Office PowerPoint</Application>
  <PresentationFormat>Affichage à l'écran (4:3)</PresentationFormat>
  <Paragraphs>33</Paragraphs>
  <Slides>5</Slides>
  <Notes>1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Éthique et Déontologie  Cours 3  Mme Tabet </vt:lpstr>
      <vt:lpstr>II  DROITS ET OBLIGATIONS </vt:lpstr>
      <vt:lpstr> 2 LES DROITS ET DEVOIRS DE L’ETUDIANT DE L’ENSEIGNEMENT SUPERIEUR</vt:lpstr>
      <vt:lpstr>1 LES DROITS ET OBLIGATIONS DE L’ENSEIGNANTCHERCHEUR </vt:lpstr>
      <vt:lpstr>2. LES DEVOIRS DE L’ETUDIANT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 DROITS ET OBLIGATIONS</dc:title>
  <dc:creator>tabet tabet</dc:creator>
  <cp:lastModifiedBy>HP</cp:lastModifiedBy>
  <cp:revision>14</cp:revision>
  <dcterms:created xsi:type="dcterms:W3CDTF">2022-04-20T08:27:09Z</dcterms:created>
  <dcterms:modified xsi:type="dcterms:W3CDTF">2023-04-23T15:22:41Z</dcterms:modified>
</cp:coreProperties>
</file>