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20/04/2022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20/04/2022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20/04/2022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20/04/2022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20/04/2022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620689"/>
            <a:ext cx="7846640" cy="1800199"/>
          </a:xfrm>
        </p:spPr>
        <p:txBody>
          <a:bodyPr>
            <a:normAutofit fontScale="90000"/>
          </a:bodyPr>
          <a:lstStyle/>
          <a:p>
            <a:r>
              <a:rPr lang="fr-FR" dirty="0" smtClean="0"/>
              <a:t>Ethique et Déontologie </a:t>
            </a:r>
            <a:r>
              <a:rPr lang="fr-FR" dirty="0" smtClean="0"/>
              <a:t/>
            </a:r>
            <a:br>
              <a:rPr lang="fr-FR" dirty="0" smtClean="0"/>
            </a:br>
            <a:r>
              <a:rPr lang="fr-FR" dirty="0" smtClean="0"/>
              <a:t>Master 1 </a:t>
            </a:r>
            <a:br>
              <a:rPr lang="fr-FR" dirty="0" smtClean="0"/>
            </a:br>
            <a:r>
              <a:rPr lang="fr-FR" dirty="0" smtClean="0"/>
              <a:t>Mme </a:t>
            </a:r>
            <a:r>
              <a:rPr lang="fr-FR" dirty="0" err="1" smtClean="0"/>
              <a:t>Tabet</a:t>
            </a:r>
            <a:r>
              <a:rPr lang="fr-FR" dirty="0" smtClean="0"/>
              <a:t> </a:t>
            </a:r>
            <a:endParaRPr lang="fr-FR" dirty="0"/>
          </a:p>
        </p:txBody>
      </p:sp>
      <p:sp>
        <p:nvSpPr>
          <p:cNvPr id="3" name="Sous-titre 2"/>
          <p:cNvSpPr>
            <a:spLocks noGrp="1"/>
          </p:cNvSpPr>
          <p:nvPr>
            <p:ph type="subTitle" idx="1"/>
          </p:nvPr>
        </p:nvSpPr>
        <p:spPr/>
        <p:txBody>
          <a:bodyPr/>
          <a:lstStyle/>
          <a:p>
            <a:r>
              <a:rPr lang="fr-FR" dirty="0" smtClean="0">
                <a:solidFill>
                  <a:schemeClr val="tx1"/>
                </a:solidFill>
              </a:rPr>
              <a:t>L’éthique et la déontologie à l’université </a:t>
            </a:r>
            <a:endParaRPr lang="fr-FR" dirty="0">
              <a:solidFill>
                <a:schemeClr val="tx1"/>
              </a:solidFill>
            </a:endParaRPr>
          </a:p>
        </p:txBody>
      </p:sp>
    </p:spTree>
    <p:extLst>
      <p:ext uri="{BB962C8B-B14F-4D97-AF65-F5344CB8AC3E}">
        <p14:creationId xmlns:p14="http://schemas.microsoft.com/office/powerpoint/2010/main" val="142964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a:t>L’éthique et la déontologie à l’université </a:t>
            </a:r>
            <a:r>
              <a:rPr lang="fr-FR" dirty="0"/>
              <a:t/>
            </a:r>
            <a:br>
              <a:rPr lang="fr-FR" dirty="0"/>
            </a:br>
            <a:endParaRPr lang="fr-FR" dirty="0"/>
          </a:p>
        </p:txBody>
      </p:sp>
      <p:sp>
        <p:nvSpPr>
          <p:cNvPr id="3" name="Espace réservé du contenu 2"/>
          <p:cNvSpPr>
            <a:spLocks noGrp="1"/>
          </p:cNvSpPr>
          <p:nvPr>
            <p:ph idx="1"/>
          </p:nvPr>
        </p:nvSpPr>
        <p:spPr>
          <a:xfrm>
            <a:off x="395536" y="980728"/>
            <a:ext cx="8291264" cy="5145435"/>
          </a:xfrm>
        </p:spPr>
        <p:txBody>
          <a:bodyPr>
            <a:normAutofit fontScale="92500" lnSpcReduction="20000"/>
          </a:bodyPr>
          <a:lstStyle/>
          <a:p>
            <a:endParaRPr lang="fr-FR" dirty="0"/>
          </a:p>
          <a:p>
            <a:pPr algn="just"/>
            <a:r>
              <a:rPr lang="fr-FR" dirty="0"/>
              <a:t>La lecture de la charte (4/2010) universitaire permet d’établir les droits et les devoirs pour chacun des membres de cette communauté. Elle est une référence, guidant la vie universitaire. Siège des nouveaux savoirs, l’université est le berceau de l’évolution des sciences, de la technologie et de l’information.  Ces transformations  apportent  des bienfaits mais  soulèvent aussi des problèmes nouveaux. Si la science et la technologie  ouvrent des possibilités extraordinaires, de nouvelles interrogations apparaissent tels les problèmes éthiques. </a:t>
            </a:r>
          </a:p>
        </p:txBody>
      </p:sp>
    </p:spTree>
    <p:extLst>
      <p:ext uri="{BB962C8B-B14F-4D97-AF65-F5344CB8AC3E}">
        <p14:creationId xmlns:p14="http://schemas.microsoft.com/office/powerpoint/2010/main" val="234578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a:t>L’éthique et la déontologie à l’université </a:t>
            </a:r>
            <a:r>
              <a:rPr lang="fr-FR" dirty="0"/>
              <a:t/>
            </a:r>
            <a:br>
              <a:rPr lang="fr-FR" dirty="0"/>
            </a:br>
            <a:endParaRPr lang="fr-FR" dirty="0"/>
          </a:p>
        </p:txBody>
      </p:sp>
      <p:sp>
        <p:nvSpPr>
          <p:cNvPr id="3" name="Espace réservé du contenu 2"/>
          <p:cNvSpPr>
            <a:spLocks noGrp="1"/>
          </p:cNvSpPr>
          <p:nvPr>
            <p:ph idx="1"/>
          </p:nvPr>
        </p:nvSpPr>
        <p:spPr>
          <a:xfrm>
            <a:off x="395536" y="1052736"/>
            <a:ext cx="8291264" cy="5073427"/>
          </a:xfrm>
        </p:spPr>
        <p:txBody>
          <a:bodyPr>
            <a:normAutofit fontScale="85000" lnSpcReduction="10000"/>
          </a:bodyPr>
          <a:lstStyle/>
          <a:p>
            <a:r>
              <a:rPr lang="fr-FR" dirty="0"/>
              <a:t>La science  cherche à décrire, expliquer et prédire les phénomènes en identifiant les liens de cause à effet qui les unissent tandis que la technique est une activité de fabrication et de transformation. Elle consiste à manipuler une matière pour produire un objet.  On utilise le terme « technologie » pour désigner certains domaines techniques spécifiques. Si au début, la science et la technique représentaient  deux disciplines distinctes, on a vite compris qu’on pouvait améliorer la technique au moyen des connaissances scientifiques. De nos jours, l’interaction  entre science et technique est de plus en plus croissante.</a:t>
            </a:r>
          </a:p>
        </p:txBody>
      </p:sp>
    </p:spTree>
    <p:extLst>
      <p:ext uri="{BB962C8B-B14F-4D97-AF65-F5344CB8AC3E}">
        <p14:creationId xmlns:p14="http://schemas.microsoft.com/office/powerpoint/2010/main" val="663324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a:t>L’éthique et la déontologie à l’université </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a:t>Ainsi, la recherche scientifique  utilise   des instruments très élaborés : pensons aux neurosciences cognitives qui font appel à l'imagerie cérébrale informatisée. De plus, ces nouvelles connaissances  permettent d'éclairer les scientifiques sur certains phénomènes : par exemple, les organismes génétiquement modifiés (OGM)  de la biologie végétale ou les  maladies humaines à composante génétique. Plus encore,  la technique est plus que jamais le produit du progrès scientifique : les matériaux </a:t>
            </a:r>
            <a:r>
              <a:rPr lang="fr-FR" dirty="0" err="1"/>
              <a:t>nanotechnologiques</a:t>
            </a:r>
            <a:r>
              <a:rPr lang="fr-FR" dirty="0"/>
              <a:t>….</a:t>
            </a:r>
          </a:p>
        </p:txBody>
      </p:sp>
    </p:spTree>
    <p:extLst>
      <p:ext uri="{BB962C8B-B14F-4D97-AF65-F5344CB8AC3E}">
        <p14:creationId xmlns:p14="http://schemas.microsoft.com/office/powerpoint/2010/main" val="199145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dilemme éthique </a:t>
            </a:r>
            <a:endParaRPr lang="fr-FR" dirty="0"/>
          </a:p>
        </p:txBody>
      </p:sp>
      <p:sp>
        <p:nvSpPr>
          <p:cNvPr id="3" name="Espace réservé du contenu 2"/>
          <p:cNvSpPr>
            <a:spLocks noGrp="1"/>
          </p:cNvSpPr>
          <p:nvPr>
            <p:ph idx="1"/>
          </p:nvPr>
        </p:nvSpPr>
        <p:spPr/>
        <p:txBody>
          <a:bodyPr>
            <a:normAutofit lnSpcReduction="10000"/>
          </a:bodyPr>
          <a:lstStyle/>
          <a:p>
            <a:r>
              <a:rPr lang="fr-FR" dirty="0"/>
              <a:t>Toutefois, certains développements posent des problèmes nouveaux comme le  dilemme éthique.</a:t>
            </a:r>
          </a:p>
          <a:p>
            <a:r>
              <a:rPr lang="fr-FR" dirty="0"/>
              <a:t>Qu’est-ce que le dilemme éthique ?</a:t>
            </a:r>
          </a:p>
          <a:p>
            <a:r>
              <a:rPr lang="fr-FR" dirty="0"/>
              <a:t>Dans la vie contemporaine, on parle souvent de  « conflits de valeurs ». Il s'agit de situations où les valeurs et les principes entrent en opposition et rendent les décisions difficiles.</a:t>
            </a:r>
          </a:p>
        </p:txBody>
      </p:sp>
    </p:spTree>
    <p:extLst>
      <p:ext uri="{BB962C8B-B14F-4D97-AF65-F5344CB8AC3E}">
        <p14:creationId xmlns:p14="http://schemas.microsoft.com/office/powerpoint/2010/main" val="3344919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Exemples </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endParaRPr lang="fr-FR" dirty="0"/>
          </a:p>
          <a:p>
            <a:r>
              <a:rPr lang="fr-FR" dirty="0"/>
              <a:t>1.	Si je cache à notre directeur de recherche le plagiat que j'ai vu chez mon ami, j'agirai de façon malhonnête; mais si je le lui avoue, mon ami risque de se fâcher et notre amitié sera brisée.</a:t>
            </a:r>
          </a:p>
          <a:p>
            <a:r>
              <a:rPr lang="fr-FR" dirty="0"/>
              <a:t>2.	Le médecin d’une patiente  diagnostique un cancer terminal chez celle-ci qu'il connaît depuis longtemps. Compte tenu de l’état dépressif de la malade, il estime qu’elle ne supporterait pas de se savoir atteinte de cette maladie. Son devoir d'informer sa patiente de son état entre en conflit avec celui de ne pas détruire ce qui lui reste d'espoir dans la vie. Doit-il lui dire la vérité ou lui cacher sa condition?</a:t>
            </a:r>
          </a:p>
          <a:p>
            <a:endParaRPr lang="fr-FR" dirty="0"/>
          </a:p>
        </p:txBody>
      </p:sp>
    </p:spTree>
    <p:extLst>
      <p:ext uri="{BB962C8B-B14F-4D97-AF65-F5344CB8AC3E}">
        <p14:creationId xmlns:p14="http://schemas.microsoft.com/office/powerpoint/2010/main" val="1066111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 faire ?</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Dans le premier exemple, les valeurs d’honnêteté intellectuelle et d’amitié entrent en conflit parce qu'elles suggèrent d’agir de deux façons différentes : si l'un  agit en fonction de la valeur d'honnêteté, il avouera  à son enseignant ; mais s'il agit en fonction de la valeur sociale, il ne l'avouera pas.</a:t>
            </a:r>
          </a:p>
          <a:p>
            <a:r>
              <a:rPr lang="fr-FR" dirty="0"/>
              <a:t>Dans le deuxième exemple, un principe et un devoir moraux suggèrent d'adopter des comportements opposés : le devoir du médecin de ne pas mentir s'oppose au principe de bienfaisance à l'égard de sa patiente.</a:t>
            </a:r>
          </a:p>
        </p:txBody>
      </p:sp>
    </p:spTree>
    <p:extLst>
      <p:ext uri="{BB962C8B-B14F-4D97-AF65-F5344CB8AC3E}">
        <p14:creationId xmlns:p14="http://schemas.microsoft.com/office/powerpoint/2010/main" val="2752906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Ces cas sont des dilemmes éthiques, car l'individu se trouve divisé entre des principes ou valeurs auxquels il accorde de l'importance. On dit de telles situations qu'elles comportent des enjeux éthiques.</a:t>
            </a:r>
          </a:p>
          <a:p>
            <a:r>
              <a:rPr lang="fr-FR" dirty="0"/>
              <a:t>Applications :</a:t>
            </a:r>
          </a:p>
          <a:p>
            <a:r>
              <a:rPr lang="fr-FR" dirty="0"/>
              <a:t>Après avoir cherché la définition du mot « dilemme », vous dégagerez des dilemmes éthiques que notre société vit. Dans un court texte argumentatif, vous présenterez les tenants et les aboutissants (ici, les points positifs et les points négatifs) en conflits.</a:t>
            </a:r>
          </a:p>
          <a:p>
            <a:endParaRPr lang="fr-FR" dirty="0"/>
          </a:p>
        </p:txBody>
      </p:sp>
    </p:spTree>
    <p:extLst>
      <p:ext uri="{BB962C8B-B14F-4D97-AF65-F5344CB8AC3E}">
        <p14:creationId xmlns:p14="http://schemas.microsoft.com/office/powerpoint/2010/main" val="244713692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9332</TotalTime>
  <Words>531</Words>
  <Application>Microsoft Office PowerPoint</Application>
  <PresentationFormat>Affichage à l'écran (4:3)</PresentationFormat>
  <Paragraphs>23</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Ethique et Déontologie  Master 1  Mme Tabet </vt:lpstr>
      <vt:lpstr>L’éthique et la déontologie à l’université  </vt:lpstr>
      <vt:lpstr>L’éthique et la déontologie à l’université  </vt:lpstr>
      <vt:lpstr>L’éthique et la déontologie à l’université  </vt:lpstr>
      <vt:lpstr>Le dilemme éthique </vt:lpstr>
      <vt:lpstr>Exemples </vt:lpstr>
      <vt:lpstr>Que faire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tabet tabet</dc:creator>
  <cp:lastModifiedBy>HP</cp:lastModifiedBy>
  <cp:revision>5</cp:revision>
  <dcterms:created xsi:type="dcterms:W3CDTF">2022-04-12T20:36:48Z</dcterms:created>
  <dcterms:modified xsi:type="dcterms:W3CDTF">2022-04-20T09:44:50Z</dcterms:modified>
</cp:coreProperties>
</file>