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Rappel : Différence éthique/déontologie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064896" cy="41044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>
                <a:solidFill>
                  <a:srgbClr val="202124"/>
                </a:solidFill>
                <a:latin typeface="arial"/>
              </a:rPr>
              <a:t>La </a:t>
            </a:r>
            <a:r>
              <a:rPr lang="fr-FR" sz="2800" b="1" dirty="0">
                <a:solidFill>
                  <a:srgbClr val="202124"/>
                </a:solidFill>
                <a:latin typeface="arial"/>
              </a:rPr>
              <a:t>déontologie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 fixe la limite </a:t>
            </a:r>
            <a:r>
              <a:rPr lang="fr-FR" sz="2800" b="1" dirty="0">
                <a:solidFill>
                  <a:srgbClr val="202124"/>
                </a:solidFill>
                <a:latin typeface="arial"/>
              </a:rPr>
              <a:t>entre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 ce qui est tolérable et ce qui est intolérable. Une </a:t>
            </a:r>
            <a:r>
              <a:rPr lang="fr-FR" sz="2800" dirty="0" smtClean="0">
                <a:solidFill>
                  <a:srgbClr val="202124"/>
                </a:solidFill>
                <a:latin typeface="arial"/>
              </a:rPr>
              <a:t>exception 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à la </a:t>
            </a:r>
            <a:r>
              <a:rPr lang="fr-FR" sz="2800" b="1" dirty="0">
                <a:solidFill>
                  <a:srgbClr val="202124"/>
                </a:solidFill>
                <a:latin typeface="arial"/>
              </a:rPr>
              <a:t>déontologie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 </a:t>
            </a:r>
            <a:r>
              <a:rPr lang="fr-FR" sz="2800" dirty="0" smtClean="0">
                <a:solidFill>
                  <a:srgbClr val="202124"/>
                </a:solidFill>
                <a:latin typeface="arial"/>
              </a:rPr>
              <a:t>peut entraîner 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des sanctions. L'</a:t>
            </a:r>
            <a:r>
              <a:rPr lang="fr-FR" sz="2800" b="1" dirty="0">
                <a:solidFill>
                  <a:srgbClr val="202124"/>
                </a:solidFill>
                <a:latin typeface="arial"/>
              </a:rPr>
              <a:t>éthique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 fait appel à l'adhésion des personnes aux valeurs plutôt qu'à </a:t>
            </a:r>
            <a:r>
              <a:rPr lang="fr-FR" sz="2800" dirty="0" smtClean="0">
                <a:solidFill>
                  <a:srgbClr val="202124"/>
                </a:solidFill>
                <a:latin typeface="arial"/>
              </a:rPr>
              <a:t>la considération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solidFill>
                  <a:srgbClr val="202124"/>
                </a:solidFill>
                <a:latin typeface="arial"/>
              </a:rPr>
              <a:t> </a:t>
            </a:r>
            <a:r>
              <a:rPr lang="fr-FR" sz="2800" dirty="0">
                <a:solidFill>
                  <a:srgbClr val="202124"/>
                </a:solidFill>
                <a:latin typeface="arial"/>
              </a:rPr>
              <a:t>des devoirs.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4277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P</a:t>
            </a:r>
            <a:r>
              <a:rPr lang="fr-FR" b="1" dirty="0" smtClean="0">
                <a:solidFill>
                  <a:srgbClr val="FF0000"/>
                </a:solidFill>
              </a:rPr>
              <a:t>ropriété  intellectuelle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>
                <a:latin typeface="+mj-lt"/>
              </a:rPr>
              <a:t>Définition:</a:t>
            </a:r>
          </a:p>
          <a:p>
            <a:pPr algn="just"/>
            <a:r>
              <a:rPr lang="fr-FR" dirty="0">
                <a:latin typeface="+mj-lt"/>
              </a:rPr>
              <a:t>L</a:t>
            </a:r>
            <a:r>
              <a:rPr lang="fr-FR" dirty="0" smtClean="0">
                <a:latin typeface="+mj-lt"/>
              </a:rPr>
              <a:t>a</a:t>
            </a:r>
            <a:r>
              <a:rPr lang="fr-FR" dirty="0">
                <a:latin typeface="+mj-lt"/>
              </a:rPr>
              <a:t> </a:t>
            </a:r>
            <a:r>
              <a:rPr lang="fr-FR" b="1" dirty="0">
                <a:latin typeface="+mj-lt"/>
              </a:rPr>
              <a:t>propriété intellectuelle</a:t>
            </a:r>
            <a:r>
              <a:rPr lang="fr-FR" dirty="0">
                <a:latin typeface="+mj-lt"/>
              </a:rPr>
              <a:t> permet à l'auteur d'une création de protéger son œuvre et de lui octroyer les avantages issus de son </a:t>
            </a:r>
            <a:r>
              <a:rPr lang="fr-FR" dirty="0" smtClean="0">
                <a:latin typeface="+mj-lt"/>
              </a:rPr>
              <a:t>œuvre.</a:t>
            </a:r>
          </a:p>
          <a:p>
            <a:pPr algn="just"/>
            <a:r>
              <a:rPr lang="fr-FR" dirty="0" smtClean="0">
                <a:solidFill>
                  <a:srgbClr val="323232"/>
                </a:solidFill>
                <a:latin typeface="+mj-lt"/>
              </a:rPr>
              <a:t>La propriété  intellectuelle se </a:t>
            </a:r>
            <a:r>
              <a:rPr lang="fr-FR" dirty="0">
                <a:solidFill>
                  <a:srgbClr val="323232"/>
                </a:solidFill>
                <a:latin typeface="+mj-lt"/>
              </a:rPr>
              <a:t>divise en deux branches principales : la propriété industrielle et la propriété littéraire et artistique.</a:t>
            </a:r>
            <a:endParaRPr lang="fr-FR" dirty="0" smtClean="0">
              <a:latin typeface="+mj-lt"/>
            </a:endParaRPr>
          </a:p>
          <a:p>
            <a:endParaRPr lang="fr-FR" dirty="0">
              <a:solidFill>
                <a:srgbClr val="202124"/>
              </a:solidFill>
              <a:latin typeface="arial"/>
            </a:endParaRPr>
          </a:p>
          <a:p>
            <a:r>
              <a:rPr lang="fr-FR" sz="1600" dirty="0">
                <a:solidFill>
                  <a:srgbClr val="202124"/>
                </a:solidFill>
                <a:latin typeface="arial"/>
              </a:rPr>
              <a:t>https://www.insee.fr/fr/metadonnees/definition/c1684</a:t>
            </a:r>
            <a:endParaRPr lang="fr-FR" sz="1600" dirty="0" smtClean="0">
              <a:solidFill>
                <a:srgbClr val="202124"/>
              </a:solidFill>
              <a:latin typeface="arial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17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Propriété  intellectuelle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>
                <a:latin typeface="+mj-lt"/>
              </a:rPr>
              <a:t>la propriété industrielle a pour </a:t>
            </a:r>
            <a:r>
              <a:rPr lang="fr-FR" dirty="0" smtClean="0">
                <a:latin typeface="+mj-lt"/>
              </a:rPr>
              <a:t>rôle </a:t>
            </a:r>
            <a:r>
              <a:rPr lang="fr-FR" dirty="0">
                <a:latin typeface="+mj-lt"/>
              </a:rPr>
              <a:t>la protection et la valorisation des inventions, des innovations et des créations. </a:t>
            </a:r>
            <a:endParaRPr lang="fr-FR" dirty="0" smtClean="0">
              <a:latin typeface="+mj-lt"/>
            </a:endParaRPr>
          </a:p>
          <a:p>
            <a:pPr algn="just" fontAlgn="base">
              <a:buFont typeface="Arial"/>
              <a:buChar char="•"/>
            </a:pPr>
            <a:r>
              <a:rPr lang="fr-FR" dirty="0">
                <a:solidFill>
                  <a:srgbClr val="323232"/>
                </a:solidFill>
                <a:latin typeface="+mj-lt"/>
              </a:rPr>
              <a:t>La propriété industrielle est donc une des composantes majeures de la propriété intellectuelle et se subdivise en :</a:t>
            </a:r>
          </a:p>
          <a:p>
            <a:pPr lvl="1" algn="just" fontAlgn="base">
              <a:buFont typeface="Arial"/>
              <a:buChar char="•"/>
            </a:pPr>
            <a:r>
              <a:rPr lang="fr-FR" sz="3200" dirty="0">
                <a:solidFill>
                  <a:srgbClr val="323232"/>
                </a:solidFill>
                <a:latin typeface="+mj-lt"/>
              </a:rPr>
              <a:t>Droit des marques</a:t>
            </a:r>
          </a:p>
          <a:p>
            <a:pPr lvl="1" algn="just" fontAlgn="base">
              <a:buFont typeface="Arial"/>
              <a:buChar char="•"/>
            </a:pPr>
            <a:r>
              <a:rPr lang="fr-FR" sz="3200" dirty="0">
                <a:solidFill>
                  <a:srgbClr val="323232"/>
                </a:solidFill>
                <a:latin typeface="+mj-lt"/>
              </a:rPr>
              <a:t>Droit des brevets</a:t>
            </a:r>
          </a:p>
          <a:p>
            <a:pPr lvl="1" algn="just" fontAlgn="base">
              <a:buFont typeface="Arial"/>
              <a:buChar char="•"/>
            </a:pPr>
            <a:r>
              <a:rPr lang="fr-FR" sz="3200" dirty="0">
                <a:solidFill>
                  <a:srgbClr val="323232"/>
                </a:solidFill>
                <a:latin typeface="+mj-lt"/>
              </a:rPr>
              <a:t>Dessin et modèles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88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Les droits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>
                <a:solidFill>
                  <a:srgbClr val="525457"/>
                </a:solidFill>
                <a:latin typeface="+mj-lt"/>
              </a:rPr>
              <a:t>Les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droits de </a:t>
            </a:r>
            <a:r>
              <a:rPr lang="fr-FR" dirty="0">
                <a:latin typeface="+mj-lt"/>
              </a:rPr>
              <a:t>propriété industrielle </a:t>
            </a:r>
            <a:r>
              <a:rPr lang="fr-FR" dirty="0" smtClean="0">
                <a:latin typeface="+mj-lt"/>
              </a:rPr>
              <a:t>s‘obtiennent </a:t>
            </a:r>
            <a:r>
              <a:rPr lang="fr-FR" dirty="0">
                <a:latin typeface="+mj-lt"/>
              </a:rPr>
              <a:t>par un dépôt (dépôt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d'un brevet, d'un dessin ou modèle ou d'une marque). </a:t>
            </a:r>
            <a:endParaRPr lang="fr-FR" dirty="0" smtClean="0">
              <a:solidFill>
                <a:srgbClr val="525457"/>
              </a:solidFill>
              <a:latin typeface="+mj-lt"/>
            </a:endParaRPr>
          </a:p>
          <a:p>
            <a:pPr algn="just"/>
            <a:r>
              <a:rPr lang="fr-FR" dirty="0" smtClean="0">
                <a:solidFill>
                  <a:srgbClr val="525457"/>
                </a:solidFill>
                <a:latin typeface="+mj-lt"/>
              </a:rPr>
              <a:t>Les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droits de propriété industrielle donnent un monopole d'exploitation </a:t>
            </a:r>
            <a:r>
              <a:rPr lang="fr-FR" dirty="0" smtClean="0">
                <a:solidFill>
                  <a:srgbClr val="525457"/>
                </a:solidFill>
                <a:latin typeface="+mj-lt"/>
              </a:rPr>
              <a:t>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et constituent à la fois une « arme » défensive et offensive pour les entreprises </a:t>
            </a:r>
            <a:r>
              <a:rPr lang="fr-FR" dirty="0" smtClean="0">
                <a:solidFill>
                  <a:srgbClr val="525457"/>
                </a:solidFill>
                <a:latin typeface="+mj-lt"/>
              </a:rPr>
              <a:t>possédant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ces droits.</a:t>
            </a:r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747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Fonctions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fr-FR" dirty="0" smtClean="0">
                <a:solidFill>
                  <a:srgbClr val="525457"/>
                </a:solidFill>
                <a:latin typeface="+mj-lt"/>
              </a:rPr>
              <a:t>  </a:t>
            </a:r>
            <a:r>
              <a:rPr lang="fr-FR" dirty="0">
                <a:solidFill>
                  <a:prstClr val="black"/>
                </a:solidFill>
                <a:latin typeface="+mj-lt"/>
              </a:rPr>
              <a:t>C’est </a:t>
            </a:r>
            <a:r>
              <a:rPr lang="fr-FR" dirty="0">
                <a:solidFill>
                  <a:srgbClr val="202124"/>
                </a:solidFill>
                <a:latin typeface="+mj-lt"/>
              </a:rPr>
              <a:t>outil de lutte </a:t>
            </a:r>
            <a:r>
              <a:rPr lang="fr-FR" dirty="0" smtClean="0">
                <a:solidFill>
                  <a:srgbClr val="202124"/>
                </a:solidFill>
                <a:latin typeface="+mj-lt"/>
              </a:rPr>
              <a:t>contre: </a:t>
            </a:r>
          </a:p>
          <a:p>
            <a:pPr lvl="0" algn="just">
              <a:buFontTx/>
              <a:buChar char="-"/>
            </a:pPr>
            <a:r>
              <a:rPr lang="fr-FR" dirty="0" smtClean="0">
                <a:solidFill>
                  <a:srgbClr val="202124"/>
                </a:solidFill>
                <a:latin typeface="+mj-lt"/>
              </a:rPr>
              <a:t>la contrefaçon, </a:t>
            </a:r>
          </a:p>
          <a:p>
            <a:pPr lvl="0" algn="just">
              <a:buFontTx/>
              <a:buChar char="-"/>
            </a:pPr>
            <a:r>
              <a:rPr lang="fr-FR" dirty="0" smtClean="0">
                <a:solidFill>
                  <a:srgbClr val="202124"/>
                </a:solidFill>
                <a:latin typeface="+mj-lt"/>
              </a:rPr>
              <a:t> </a:t>
            </a:r>
            <a:r>
              <a:rPr lang="fr-FR" dirty="0">
                <a:solidFill>
                  <a:srgbClr val="202124"/>
                </a:solidFill>
                <a:latin typeface="+mj-lt"/>
              </a:rPr>
              <a:t>le </a:t>
            </a:r>
            <a:r>
              <a:rPr lang="fr-FR" dirty="0" smtClean="0">
                <a:solidFill>
                  <a:srgbClr val="202124"/>
                </a:solidFill>
                <a:latin typeface="+mj-lt"/>
              </a:rPr>
              <a:t>plagiat </a:t>
            </a:r>
            <a:r>
              <a:rPr lang="fr-FR" dirty="0" smtClean="0">
                <a:solidFill>
                  <a:srgbClr val="525457"/>
                </a:solidFill>
                <a:latin typeface="+mj-lt"/>
              </a:rPr>
              <a:t>et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le droit d'auteur </a:t>
            </a:r>
            <a:r>
              <a:rPr lang="fr-FR" dirty="0" smtClean="0">
                <a:solidFill>
                  <a:srgbClr val="525457"/>
                </a:solidFill>
                <a:latin typeface="+mj-lt"/>
              </a:rPr>
              <a:t>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(</a:t>
            </a:r>
            <a:r>
              <a:rPr lang="fr-FR" dirty="0" smtClean="0">
                <a:solidFill>
                  <a:srgbClr val="525457"/>
                </a:solidFill>
                <a:latin typeface="+mj-lt"/>
              </a:rPr>
              <a:t>liés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aux logiciels et aux </a:t>
            </a:r>
            <a:r>
              <a:rPr lang="fr-FR" dirty="0" smtClean="0">
                <a:solidFill>
                  <a:srgbClr val="525457"/>
                </a:solidFill>
                <a:latin typeface="+mj-lt"/>
              </a:rPr>
              <a:t>œuvres </a:t>
            </a:r>
            <a:r>
              <a:rPr lang="fr-FR" dirty="0">
                <a:solidFill>
                  <a:srgbClr val="525457"/>
                </a:solidFill>
                <a:latin typeface="+mj-lt"/>
              </a:rPr>
              <a:t>littéraires artistiques et de divertissement ).</a:t>
            </a:r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849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Exemples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fr-FR" dirty="0"/>
              <a:t>Un brevet (d’invention) est un titre de propriété industrielle.</a:t>
            </a:r>
          </a:p>
          <a:p>
            <a:pPr algn="just" fontAlgn="base"/>
            <a:r>
              <a:rPr lang="fr-FR" dirty="0"/>
              <a:t>Il protège une invention technique sur un territoire donné et pour une durée maximale de 20 ans.</a:t>
            </a:r>
          </a:p>
          <a:p>
            <a:pPr algn="just" fontAlgn="base"/>
            <a:r>
              <a:rPr lang="fr-FR" dirty="0"/>
              <a:t>Un brevet confère au titulaire un droit d’exclusion, c’est-à-dire d’interdire à des concurrents </a:t>
            </a:r>
            <a:r>
              <a:rPr lang="fr-FR" dirty="0" smtClean="0"/>
              <a:t> </a:t>
            </a:r>
            <a:r>
              <a:rPr lang="fr-FR" dirty="0"/>
              <a:t>de </a:t>
            </a:r>
            <a:r>
              <a:rPr lang="fr-FR" dirty="0" smtClean="0"/>
              <a:t>contrefaire/imiter </a:t>
            </a:r>
            <a:r>
              <a:rPr lang="fr-FR" dirty="0"/>
              <a:t>l’invention brevetée.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51499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10205</TotalTime>
  <Words>180</Words>
  <Application>Microsoft Office PowerPoint</Application>
  <PresentationFormat>Affichage à l'écran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Rappel : Différence éthique/déontologie</vt:lpstr>
      <vt:lpstr>Propriété  intellectuelle</vt:lpstr>
      <vt:lpstr>Propriété  intellectuelle</vt:lpstr>
      <vt:lpstr>Les droits </vt:lpstr>
      <vt:lpstr>Fonctions </vt:lpstr>
      <vt:lpstr>Exemples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Rappel : Différence éthique/déontologie</dc:title>
  <dc:creator>tabet tabet</dc:creator>
  <cp:lastModifiedBy>HP</cp:lastModifiedBy>
  <cp:revision>11</cp:revision>
  <dcterms:created xsi:type="dcterms:W3CDTF">2022-11-17T13:13:09Z</dcterms:created>
  <dcterms:modified xsi:type="dcterms:W3CDTF">2023-04-23T14:50:59Z</dcterms:modified>
</cp:coreProperties>
</file>