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59" r:id="rId5"/>
    <p:sldId id="260" r:id="rId6"/>
    <p:sldId id="262" r:id="rId7"/>
    <p:sldId id="261" r:id="rId8"/>
    <p:sldId id="265" r:id="rId9"/>
    <p:sldId id="263"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1857F-3F28-4345-9B86-050CA26EFA11}" type="datetimeFigureOut">
              <a:rPr lang="fr-FR" smtClean="0"/>
              <a:t>04/10/2023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3BC28-DBDA-4BB3-ADA7-E33C17BD09A5}" type="slidenum">
              <a:rPr lang="fr-FR" smtClean="0"/>
              <a:t>‹N°›</a:t>
            </a:fld>
            <a:endParaRPr lang="fr-FR"/>
          </a:p>
        </p:txBody>
      </p:sp>
    </p:spTree>
    <p:extLst>
      <p:ext uri="{BB962C8B-B14F-4D97-AF65-F5344CB8AC3E}">
        <p14:creationId xmlns:p14="http://schemas.microsoft.com/office/powerpoint/2010/main" val="65873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9F93E57A-DF53-4C51-864A-1F9AD296EBC3}" type="datetime1">
              <a:rPr lang="fr-FR" smtClean="0"/>
              <a:t>04/10/2023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3374120-08EF-4DB7-B16D-E81E9596FDCD}" type="datetime1">
              <a:rPr lang="fr-FR" smtClean="0"/>
              <a:t>04/10/2023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43D69D5-B714-4569-BF75-EAC7B5D6D6C9}" type="datetime1">
              <a:rPr lang="fr-FR" smtClean="0"/>
              <a:t>04/10/2023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EEF5305-F118-401F-BC7A-C0AFE47860E7}" type="datetime1">
              <a:rPr lang="fr-FR" smtClean="0"/>
              <a:t>04/10/2023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B0FA717-5AEF-45F9-95BC-865166081866}" type="datetime1">
              <a:rPr lang="fr-FR" smtClean="0"/>
              <a:t>04/10/2023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7933D60F-CD1C-4E77-B725-33ACD04839F9}" type="datetime1">
              <a:rPr lang="fr-FR" smtClean="0"/>
              <a:t>04/10/2023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8DF6686F-87FB-4916-A394-AED630446C11}" type="datetime1">
              <a:rPr lang="fr-FR" smtClean="0"/>
              <a:t>04/10/2023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798D2CE5-BF0D-4632-97F5-E38BF647684C}" type="datetime1">
              <a:rPr lang="fr-FR" smtClean="0"/>
              <a:t>04/10/2023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007655-8DF7-49CA-ADAE-2C283DB52293}" type="datetime1">
              <a:rPr lang="fr-FR" smtClean="0"/>
              <a:t>04/10/2023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5310F73-69FF-44D1-8882-209E70D9F529}" type="datetime1">
              <a:rPr lang="fr-FR" smtClean="0"/>
              <a:t>04/10/2023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1115706-BFFF-4B2F-A761-B36D802D44F0}" type="datetime1">
              <a:rPr lang="fr-FR" smtClean="0"/>
              <a:t>04/10/2023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3FF0A-0050-416A-B7D3-10215B805EA6}" type="datetime1">
              <a:rPr lang="fr-FR" smtClean="0"/>
              <a:t>04/10/2023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Enseignante : </a:t>
            </a:r>
            <a:br>
              <a:rPr lang="fr-FR" dirty="0" smtClean="0"/>
            </a:br>
            <a:r>
              <a:rPr lang="fr-FR" dirty="0" smtClean="0"/>
              <a:t>Mme TABET </a:t>
            </a:r>
            <a:endParaRPr lang="fr-FR" dirty="0"/>
          </a:p>
        </p:txBody>
      </p:sp>
      <p:sp>
        <p:nvSpPr>
          <p:cNvPr id="3" name="Espace réservé du contenu 2"/>
          <p:cNvSpPr>
            <a:spLocks noGrp="1"/>
          </p:cNvSpPr>
          <p:nvPr>
            <p:ph idx="1"/>
          </p:nvPr>
        </p:nvSpPr>
        <p:spPr/>
        <p:txBody>
          <a:bodyPr/>
          <a:lstStyle/>
          <a:p>
            <a:r>
              <a:rPr lang="fr-FR" b="1" dirty="0"/>
              <a:t>Université des Sciences et de la Technologie  Mohamed Boudiaf  - Oran </a:t>
            </a:r>
            <a:r>
              <a:rPr lang="fr-FR" dirty="0"/>
              <a:t>-</a:t>
            </a:r>
          </a:p>
          <a:p>
            <a:r>
              <a:rPr lang="fr-FR" dirty="0" smtClean="0"/>
              <a:t>                    Faculté </a:t>
            </a:r>
            <a:r>
              <a:rPr lang="fr-FR" dirty="0"/>
              <a:t>de </a:t>
            </a:r>
            <a:r>
              <a:rPr lang="fr-FR" dirty="0" smtClean="0"/>
              <a:t>Chimie</a:t>
            </a:r>
          </a:p>
          <a:p>
            <a:pPr algn="ctr"/>
            <a:r>
              <a:rPr lang="fr-FR" dirty="0" smtClean="0"/>
              <a:t>    </a:t>
            </a:r>
            <a:r>
              <a:rPr lang="fr-FR" sz="2800" dirty="0" smtClean="0"/>
              <a:t>Département de Génie des Procédés des Matériaux</a:t>
            </a:r>
            <a:endParaRPr lang="fr-FR" sz="2800" dirty="0"/>
          </a:p>
          <a:p>
            <a:endParaRPr lang="fr-FR" dirty="0" smtClean="0"/>
          </a:p>
          <a:p>
            <a:r>
              <a:rPr lang="fr-FR"/>
              <a:t> </a:t>
            </a:r>
            <a:r>
              <a:rPr lang="fr-FR" smtClean="0"/>
              <a:t>                               Master 2</a:t>
            </a:r>
            <a:endParaRPr lang="fr-FR" dirty="0"/>
          </a:p>
          <a:p>
            <a:endParaRPr lang="fr-FR" dirty="0"/>
          </a:p>
        </p:txBody>
      </p:sp>
    </p:spTree>
    <p:extLst>
      <p:ext uri="{BB962C8B-B14F-4D97-AF65-F5344CB8AC3E}">
        <p14:creationId xmlns:p14="http://schemas.microsoft.com/office/powerpoint/2010/main" val="672375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Des prescriptions techniques  pour le corps de texte sont exposées   comme la saisie en caractères Times New Roman, la taille 12, l’interligne, les marges, les notes de bas de page, les titres d’ouvrages en   italique</a:t>
            </a:r>
          </a:p>
        </p:txBody>
      </p:sp>
    </p:spTree>
    <p:extLst>
      <p:ext uri="{BB962C8B-B14F-4D97-AF65-F5344CB8AC3E}">
        <p14:creationId xmlns:p14="http://schemas.microsoft.com/office/powerpoint/2010/main" val="3094903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548681"/>
            <a:ext cx="7630616" cy="1512167"/>
          </a:xfrm>
        </p:spPr>
        <p:txBody>
          <a:bodyPr/>
          <a:lstStyle/>
          <a:p>
            <a:r>
              <a:rPr lang="fr-FR" dirty="0"/>
              <a:t>Descriptif du Module de </a:t>
            </a:r>
          </a:p>
        </p:txBody>
      </p:sp>
      <p:sp>
        <p:nvSpPr>
          <p:cNvPr id="3" name="Sous-titre 2"/>
          <p:cNvSpPr>
            <a:spLocks noGrp="1"/>
          </p:cNvSpPr>
          <p:nvPr>
            <p:ph type="subTitle" idx="1"/>
          </p:nvPr>
        </p:nvSpPr>
        <p:spPr/>
        <p:txBody>
          <a:bodyPr/>
          <a:lstStyle/>
          <a:p>
            <a:r>
              <a:rPr lang="fr-FR" b="1" smtClean="0">
                <a:solidFill>
                  <a:schemeClr val="tx1"/>
                </a:solidFill>
              </a:rPr>
              <a:t>Recherches Documentaires Conception </a:t>
            </a:r>
            <a:r>
              <a:rPr lang="fr-FR" b="1" dirty="0">
                <a:solidFill>
                  <a:schemeClr val="tx1"/>
                </a:solidFill>
              </a:rPr>
              <a:t>et Rédaction de Mémoire de Master </a:t>
            </a:r>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6595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8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FIN DU 2</a:t>
            </a:r>
            <a:r>
              <a:rPr lang="fr-FR" baseline="30000" dirty="0" smtClean="0"/>
              <a:t>ème</a:t>
            </a:r>
            <a:r>
              <a:rPr lang="fr-FR" dirty="0" smtClean="0"/>
              <a:t> Parcours LMD </a:t>
            </a:r>
            <a:br>
              <a:rPr lang="fr-FR" dirty="0" smtClean="0"/>
            </a:br>
            <a:r>
              <a:rPr lang="fr-FR" dirty="0" smtClean="0"/>
              <a:t>LE   MASTER</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dirty="0" smtClean="0"/>
              <a:t>. Académique </a:t>
            </a:r>
            <a:r>
              <a:rPr lang="fr-FR" dirty="0"/>
              <a:t>ou professionnel, le Master est un diplôme qualifiant et conférant un grade universitaire. Le Master est obtenu après 2 années d’études et la rédaction d’un mémoire achève cet entrainement à la recherche scientifique</a:t>
            </a:r>
            <a:r>
              <a:rPr lang="fr-FR" dirty="0" smtClean="0"/>
              <a:t>.</a:t>
            </a:r>
          </a:p>
          <a:p>
            <a:pPr marL="0" indent="0" algn="just">
              <a:buNone/>
            </a:pPr>
            <a:r>
              <a:rPr lang="fr-FR" dirty="0" smtClean="0"/>
              <a:t>.Le </a:t>
            </a:r>
            <a:r>
              <a:rPr lang="fr-FR" dirty="0"/>
              <a:t>volume horaire </a:t>
            </a:r>
            <a:r>
              <a:rPr lang="fr-FR" dirty="0" smtClean="0"/>
              <a:t>: 30 </a:t>
            </a:r>
            <a:r>
              <a:rPr lang="fr-FR" dirty="0"/>
              <a:t>heures. </a:t>
            </a:r>
            <a:endParaRPr lang="fr-FR" dirty="0" smtClean="0"/>
          </a:p>
          <a:p>
            <a:pPr marL="0" indent="0" algn="just">
              <a:buNone/>
            </a:pPr>
            <a:r>
              <a:rPr lang="fr-FR" dirty="0" smtClean="0"/>
              <a:t>.Le mémoire  </a:t>
            </a:r>
            <a:r>
              <a:rPr lang="fr-FR" dirty="0"/>
              <a:t>porte sur un sujet  précis, </a:t>
            </a:r>
            <a:endParaRPr lang="fr-FR" dirty="0" smtClean="0"/>
          </a:p>
          <a:p>
            <a:pPr marL="0" indent="0" algn="just">
              <a:buNone/>
            </a:pPr>
            <a:r>
              <a:rPr lang="fr-FR" dirty="0"/>
              <a:t>.</a:t>
            </a:r>
            <a:r>
              <a:rPr lang="fr-FR" dirty="0" smtClean="0"/>
              <a:t>L’importance </a:t>
            </a:r>
            <a:r>
              <a:rPr lang="fr-FR" dirty="0"/>
              <a:t>du choix du sujet est établie selon les spécificités et structurations des unités institutionnelles ou   de l’environnement socio-économique. </a:t>
            </a:r>
            <a:endParaRPr lang="fr-FR" dirty="0" smtClean="0"/>
          </a:p>
          <a:p>
            <a:pPr marL="0" indent="0" algn="just">
              <a:buNone/>
            </a:pP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65126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DIFFERENTES FORMES DE RECHERCHE</a:t>
            </a:r>
            <a:endParaRPr lang="fr-FR" dirty="0"/>
          </a:p>
        </p:txBody>
      </p:sp>
      <p:sp>
        <p:nvSpPr>
          <p:cNvPr id="3" name="Espace réservé du contenu 2"/>
          <p:cNvSpPr>
            <a:spLocks noGrp="1"/>
          </p:cNvSpPr>
          <p:nvPr>
            <p:ph idx="1"/>
          </p:nvPr>
        </p:nvSpPr>
        <p:spPr/>
        <p:txBody>
          <a:bodyPr>
            <a:normAutofit/>
          </a:bodyPr>
          <a:lstStyle/>
          <a:p>
            <a:r>
              <a:rPr lang="fr-FR" dirty="0"/>
              <a:t>La recherche peut prendre plusieurs formes:</a:t>
            </a:r>
          </a:p>
          <a:p>
            <a:pPr>
              <a:buFontTx/>
              <a:buChar char="-"/>
            </a:pPr>
            <a:r>
              <a:rPr lang="fr-FR" dirty="0" smtClean="0"/>
              <a:t>l’analyse </a:t>
            </a:r>
            <a:r>
              <a:rPr lang="fr-FR" dirty="0"/>
              <a:t>d’un phénomène ou d’un processus avec élément nouveau, </a:t>
            </a:r>
            <a:endParaRPr lang="fr-FR" dirty="0" smtClean="0"/>
          </a:p>
          <a:p>
            <a:pPr>
              <a:buFontTx/>
              <a:buChar char="-"/>
            </a:pPr>
            <a:r>
              <a:rPr lang="fr-FR" dirty="0" smtClean="0"/>
              <a:t>l’approfondissement </a:t>
            </a:r>
            <a:r>
              <a:rPr lang="fr-FR" dirty="0"/>
              <a:t>ou réinterprétation d’un point particulier, </a:t>
            </a:r>
            <a:endParaRPr lang="fr-FR" dirty="0" smtClean="0"/>
          </a:p>
          <a:p>
            <a:pPr>
              <a:buFontTx/>
              <a:buChar char="-"/>
            </a:pPr>
            <a:r>
              <a:rPr lang="fr-FR" dirty="0" smtClean="0"/>
              <a:t>la </a:t>
            </a:r>
            <a:r>
              <a:rPr lang="fr-FR" dirty="0"/>
              <a:t>confrontation de résultats revisités à partir de données nouvelles.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5034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ère</a:t>
            </a:r>
            <a:r>
              <a:rPr lang="fr-FR" dirty="0" smtClean="0"/>
              <a:t> ETAPE</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r>
              <a:rPr lang="fr-FR" dirty="0"/>
              <a:t>l</a:t>
            </a:r>
            <a:r>
              <a:rPr lang="fr-FR" dirty="0" smtClean="0"/>
              <a:t>a </a:t>
            </a:r>
            <a:r>
              <a:rPr lang="fr-FR" dirty="0"/>
              <a:t>1ère phase de réflexion  et choix du thème de </a:t>
            </a:r>
            <a:r>
              <a:rPr lang="fr-FR" dirty="0" smtClean="0"/>
              <a:t>travail.</a:t>
            </a:r>
            <a:endParaRPr lang="fr-FR" dirty="0"/>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20001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4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RECHERCHES  DOCUMENTAIRES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La </a:t>
            </a:r>
            <a:r>
              <a:rPr lang="fr-FR" dirty="0"/>
              <a:t>2ème </a:t>
            </a:r>
            <a:r>
              <a:rPr lang="fr-FR" dirty="0" smtClean="0"/>
              <a:t>étape </a:t>
            </a:r>
            <a:r>
              <a:rPr lang="fr-FR" dirty="0"/>
              <a:t>consiste en recherches documentaires, en leurs tris et organisations. Cette étape est réalisée avec les outils analogiques, numériques et mêmes virtuels</a:t>
            </a:r>
            <a:r>
              <a:rPr lang="fr-FR" dirty="0" smtClean="0"/>
              <a:t>.</a:t>
            </a: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36304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À ce stade, un plan de travail est indispensable pour élaborer une feuille de route cohérente</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15922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Bénéfice des Fiches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Fiches de lecture</a:t>
            </a:r>
          </a:p>
          <a:p>
            <a:r>
              <a:rPr lang="fr-FR" dirty="0" smtClean="0"/>
              <a:t>Fiches d’annotation des travaux réalisés</a:t>
            </a:r>
          </a:p>
          <a:p>
            <a:r>
              <a:rPr lang="fr-FR" dirty="0" smtClean="0"/>
              <a:t>Fiches des travaux à venir </a:t>
            </a: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48812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L</a:t>
            </a:r>
            <a:r>
              <a:rPr lang="fr-FR" dirty="0" smtClean="0"/>
              <a:t>a </a:t>
            </a:r>
            <a:r>
              <a:rPr lang="fr-FR" dirty="0"/>
              <a:t>rédaction peut être réalisée au fur et à mesure ou à la fin des travaux assignés. Des consignes sont données pour  noter le plan de rédaction, reflet du travail, selon des titres, des sous-titres, des paragraphes…le plan définitif  figurera sous la rubrique Table de matières en fin de travail.   </a:t>
            </a:r>
            <a:endParaRPr lang="fr-FR" dirty="0" smtClean="0"/>
          </a:p>
        </p:txBody>
      </p:sp>
    </p:spTree>
    <p:extLst>
      <p:ext uri="{BB962C8B-B14F-4D97-AF65-F5344CB8AC3E}">
        <p14:creationId xmlns:p14="http://schemas.microsoft.com/office/powerpoint/2010/main" val="126617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336</Words>
  <Application>Microsoft Office PowerPoint</Application>
  <PresentationFormat>Affichage à l'écran (4:3)</PresentationFormat>
  <Paragraphs>34</Paragraphs>
  <Slides>10</Slides>
  <Notes>0</Notes>
  <HiddenSlides>0</HiddenSlides>
  <MMClips>7</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Enseignante :  Mme TABET </vt:lpstr>
      <vt:lpstr>Descriptif du Module de </vt:lpstr>
      <vt:lpstr>FIN DU 2ème Parcours LMD  LE   MASTER</vt:lpstr>
      <vt:lpstr>LES DIFFERENTES FORMES DE RECHERCHE</vt:lpstr>
      <vt:lpstr>1ère ETAPE</vt:lpstr>
      <vt:lpstr>RECHERCHES  DOCUMENTAIRES</vt:lpstr>
      <vt:lpstr>Présentation PowerPoint</vt:lpstr>
      <vt:lpstr>Bénéfice des Fiches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Enseignante :  Mme TABET</dc:title>
  <dc:creator>tabet tabet</dc:creator>
  <cp:lastModifiedBy>HP</cp:lastModifiedBy>
  <cp:revision>12</cp:revision>
  <dcterms:created xsi:type="dcterms:W3CDTF">2020-12-20T12:56:53Z</dcterms:created>
  <dcterms:modified xsi:type="dcterms:W3CDTF">2023-10-04T07:15:27Z</dcterms:modified>
</cp:coreProperties>
</file>