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11/10/2023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11/10/2023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11/10/2023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11/10/2023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t>11/10/2023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t>11/10/2023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t>11/10/2023</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t>11/10/2023</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t>11/10/2023</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11/10/2023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11/10/2023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t>11/10/2023</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55576" y="476673"/>
            <a:ext cx="7702624" cy="3123778"/>
          </a:xfrm>
        </p:spPr>
        <p:txBody>
          <a:bodyPr>
            <a:normAutofit fontScale="90000"/>
          </a:bodyPr>
          <a:lstStyle/>
          <a:p>
            <a:r>
              <a:rPr lang="fr-FR" dirty="0"/>
              <a:t/>
            </a:r>
            <a:br>
              <a:rPr lang="fr-FR" dirty="0"/>
            </a:br>
            <a:r>
              <a:rPr lang="fr-FR" dirty="0"/>
              <a:t> </a:t>
            </a:r>
            <a:r>
              <a:rPr lang="fr-FR" b="1" dirty="0"/>
              <a:t>Conception et Rédaction de Mémoire de Master </a:t>
            </a:r>
            <a:r>
              <a:rPr lang="fr-FR" dirty="0"/>
              <a:t/>
            </a:r>
            <a:br>
              <a:rPr lang="fr-FR" dirty="0"/>
            </a:br>
            <a:r>
              <a:rPr lang="fr-FR" b="1" dirty="0"/>
              <a:t>COURS 2 </a:t>
            </a:r>
            <a:r>
              <a:rPr lang="fr-FR" dirty="0"/>
              <a:t/>
            </a:r>
            <a:br>
              <a:rPr lang="fr-FR" dirty="0"/>
            </a:br>
            <a:endParaRPr lang="fr-FR" dirty="0"/>
          </a:p>
        </p:txBody>
      </p:sp>
      <p:sp>
        <p:nvSpPr>
          <p:cNvPr id="3" name="Sous-titre 2"/>
          <p:cNvSpPr>
            <a:spLocks noGrp="1"/>
          </p:cNvSpPr>
          <p:nvPr>
            <p:ph type="subTitle" idx="1"/>
          </p:nvPr>
        </p:nvSpPr>
        <p:spPr/>
        <p:txBody>
          <a:bodyPr/>
          <a:lstStyle/>
          <a:p>
            <a:endParaRPr lang="fr-FR" dirty="0"/>
          </a:p>
          <a:p>
            <a:r>
              <a:rPr lang="fr-FR" dirty="0"/>
              <a:t> </a:t>
            </a:r>
            <a:r>
              <a:rPr lang="fr-FR" b="1" dirty="0"/>
              <a:t>Choix du sujet ou thème du mémoire </a:t>
            </a:r>
            <a:endParaRPr lang="fr-FR" dirty="0"/>
          </a:p>
        </p:txBody>
      </p:sp>
    </p:spTree>
    <p:extLst>
      <p:ext uri="{BB962C8B-B14F-4D97-AF65-F5344CB8AC3E}">
        <p14:creationId xmlns:p14="http://schemas.microsoft.com/office/powerpoint/2010/main" val="2320115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FF0000"/>
                </a:solidFill>
              </a:rPr>
              <a:t>Evaluer</a:t>
            </a:r>
            <a:r>
              <a:rPr lang="fr-FR" dirty="0" smtClean="0"/>
              <a:t> la qualité des informations</a:t>
            </a:r>
            <a:endParaRPr lang="fr-FR" dirty="0"/>
          </a:p>
        </p:txBody>
      </p:sp>
      <p:sp>
        <p:nvSpPr>
          <p:cNvPr id="3" name="Espace réservé du contenu 2"/>
          <p:cNvSpPr>
            <a:spLocks noGrp="1"/>
          </p:cNvSpPr>
          <p:nvPr>
            <p:ph idx="1"/>
          </p:nvPr>
        </p:nvSpPr>
        <p:spPr/>
        <p:txBody>
          <a:bodyPr/>
          <a:lstStyle/>
          <a:p>
            <a:r>
              <a:rPr lang="fr-FR" dirty="0" smtClean="0"/>
              <a:t>Après la recherche  des sources d’informations, il  convient de classer ces informations par ordre d’importance</a:t>
            </a:r>
          </a:p>
          <a:p>
            <a:r>
              <a:rPr lang="fr-FR" dirty="0" smtClean="0"/>
              <a:t>Se poser la question de la pertinence de ces informations, (quelle utilité dans mon travail?)</a:t>
            </a:r>
            <a:endParaRPr lang="fr-FR" dirty="0"/>
          </a:p>
        </p:txBody>
      </p:sp>
    </p:spTree>
    <p:extLst>
      <p:ext uri="{BB962C8B-B14F-4D97-AF65-F5344CB8AC3E}">
        <p14:creationId xmlns:p14="http://schemas.microsoft.com/office/powerpoint/2010/main" val="31955907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Fiche de lecture</a:t>
            </a:r>
            <a:endParaRPr lang="fr-FR" dirty="0"/>
          </a:p>
        </p:txBody>
      </p:sp>
      <p:sp>
        <p:nvSpPr>
          <p:cNvPr id="3" name="Espace réservé du contenu 2"/>
          <p:cNvSpPr>
            <a:spLocks noGrp="1"/>
          </p:cNvSpPr>
          <p:nvPr>
            <p:ph idx="1"/>
          </p:nvPr>
        </p:nvSpPr>
        <p:spPr/>
        <p:txBody>
          <a:bodyPr/>
          <a:lstStyle/>
          <a:p>
            <a:r>
              <a:rPr lang="fr-FR" dirty="0" smtClean="0"/>
              <a:t>L’idéal est de garder une fiche de lecture pour point important de votre mémoire</a:t>
            </a:r>
          </a:p>
          <a:p>
            <a:r>
              <a:rPr lang="fr-FR" dirty="0" smtClean="0"/>
              <a:t>Cette fiche contiendra le titre, l’auteur, la date d’édition et une synthèse des points concernant votre travail</a:t>
            </a:r>
          </a:p>
          <a:p>
            <a:r>
              <a:rPr lang="fr-FR" dirty="0" smtClean="0"/>
              <a:t>Nous ferons un atelier, si possible en présentiel, pour établir une fiche type </a:t>
            </a:r>
            <a:r>
              <a:rPr lang="fr-FR" smtClean="0"/>
              <a:t>de lecture</a:t>
            </a:r>
            <a:endParaRPr lang="fr-FR"/>
          </a:p>
        </p:txBody>
      </p:sp>
    </p:spTree>
    <p:extLst>
      <p:ext uri="{BB962C8B-B14F-4D97-AF65-F5344CB8AC3E}">
        <p14:creationId xmlns:p14="http://schemas.microsoft.com/office/powerpoint/2010/main" val="18245444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
            </a:r>
            <a:br>
              <a:rPr lang="fr-FR" dirty="0"/>
            </a:br>
            <a:r>
              <a:rPr lang="fr-FR" dirty="0"/>
              <a:t> </a:t>
            </a:r>
            <a:r>
              <a:rPr lang="fr-FR" b="1" dirty="0"/>
              <a:t>Choix du sujet ou thème du mémoire </a:t>
            </a:r>
            <a:endParaRPr lang="fr-FR" dirty="0"/>
          </a:p>
        </p:txBody>
      </p:sp>
      <p:sp>
        <p:nvSpPr>
          <p:cNvPr id="3" name="Espace réservé du contenu 2"/>
          <p:cNvSpPr>
            <a:spLocks noGrp="1"/>
          </p:cNvSpPr>
          <p:nvPr>
            <p:ph idx="1"/>
          </p:nvPr>
        </p:nvSpPr>
        <p:spPr/>
        <p:txBody>
          <a:bodyPr>
            <a:normAutofit fontScale="25000" lnSpcReduction="20000"/>
          </a:bodyPr>
          <a:lstStyle/>
          <a:p>
            <a:endParaRPr lang="fr-FR" dirty="0"/>
          </a:p>
          <a:p>
            <a:pPr algn="just">
              <a:lnSpc>
                <a:spcPct val="170000"/>
              </a:lnSpc>
            </a:pPr>
            <a:r>
              <a:rPr lang="fr-FR" sz="7400" dirty="0"/>
              <a:t> Pour le choix du sujet de mémoire vous devez prendre en considération plusieurs points : </a:t>
            </a:r>
          </a:p>
          <a:p>
            <a:pPr algn="just">
              <a:lnSpc>
                <a:spcPct val="170000"/>
              </a:lnSpc>
            </a:pPr>
            <a:r>
              <a:rPr lang="fr-FR" sz="7400" dirty="0"/>
              <a:t>vos </a:t>
            </a:r>
            <a:r>
              <a:rPr lang="fr-FR" sz="7400" b="1" dirty="0">
                <a:solidFill>
                  <a:srgbClr val="FF0000"/>
                </a:solidFill>
              </a:rPr>
              <a:t>goûts</a:t>
            </a:r>
            <a:r>
              <a:rPr lang="fr-FR" sz="7400" b="1" dirty="0"/>
              <a:t> </a:t>
            </a:r>
            <a:r>
              <a:rPr lang="fr-FR" sz="7400" dirty="0"/>
              <a:t>personnels, la valorisation que vous espérez en tirer (sur le plan professionnel), la </a:t>
            </a:r>
            <a:r>
              <a:rPr lang="fr-FR" sz="7400" b="1" dirty="0">
                <a:solidFill>
                  <a:srgbClr val="FF0000"/>
                </a:solidFill>
              </a:rPr>
              <a:t>faisabilité</a:t>
            </a:r>
            <a:r>
              <a:rPr lang="fr-FR" sz="7400" b="1" dirty="0"/>
              <a:t> </a:t>
            </a:r>
            <a:r>
              <a:rPr lang="fr-FR" sz="7400" dirty="0"/>
              <a:t>des travaux ou recherches et </a:t>
            </a:r>
            <a:r>
              <a:rPr lang="fr-FR" sz="7400" b="1" dirty="0">
                <a:solidFill>
                  <a:srgbClr val="FF0000"/>
                </a:solidFill>
              </a:rPr>
              <a:t>l’encadrement</a:t>
            </a:r>
            <a:r>
              <a:rPr lang="fr-FR" sz="7400" b="1" dirty="0"/>
              <a:t> </a:t>
            </a:r>
            <a:r>
              <a:rPr lang="fr-FR" sz="7400" dirty="0"/>
              <a:t>réel et effectif du directeur du mémoire. Un sujet de mémoire est d’abord une question d’intérêt personnel. Il vous faut trouver un sujet inédit et attractif. </a:t>
            </a:r>
          </a:p>
          <a:p>
            <a:pPr algn="just">
              <a:lnSpc>
                <a:spcPct val="170000"/>
              </a:lnSpc>
            </a:pPr>
            <a:r>
              <a:rPr lang="fr-FR" sz="7400" dirty="0"/>
              <a:t>Ne pas oublier qu’il faut envisager plusieurs étapes dans le cadre d’un mémoire et d’autres travaux demandés (une fiche de lecture, des rapports de TP…) Le </a:t>
            </a:r>
            <a:r>
              <a:rPr lang="fr-FR" sz="7400" b="1" dirty="0">
                <a:solidFill>
                  <a:srgbClr val="FF0000"/>
                </a:solidFill>
              </a:rPr>
              <a:t>temps</a:t>
            </a:r>
            <a:r>
              <a:rPr lang="fr-FR" sz="7400" b="1" dirty="0"/>
              <a:t> </a:t>
            </a:r>
            <a:r>
              <a:rPr lang="fr-FR" sz="7400" dirty="0"/>
              <a:t>est un facteur important </a:t>
            </a:r>
          </a:p>
        </p:txBody>
      </p:sp>
    </p:spTree>
    <p:extLst>
      <p:ext uri="{BB962C8B-B14F-4D97-AF65-F5344CB8AC3E}">
        <p14:creationId xmlns:p14="http://schemas.microsoft.com/office/powerpoint/2010/main" val="25378068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1. La </a:t>
            </a:r>
            <a:r>
              <a:rPr lang="fr-FR" b="1" dirty="0">
                <a:solidFill>
                  <a:srgbClr val="FF0000"/>
                </a:solidFill>
              </a:rPr>
              <a:t>faisabilité</a:t>
            </a:r>
            <a:r>
              <a:rPr lang="fr-FR" b="1" dirty="0"/>
              <a:t> du mémoire </a:t>
            </a:r>
            <a:endParaRPr lang="fr-FR" dirty="0"/>
          </a:p>
        </p:txBody>
      </p:sp>
      <p:sp>
        <p:nvSpPr>
          <p:cNvPr id="3" name="Espace réservé du contenu 2"/>
          <p:cNvSpPr>
            <a:spLocks noGrp="1"/>
          </p:cNvSpPr>
          <p:nvPr>
            <p:ph idx="1"/>
          </p:nvPr>
        </p:nvSpPr>
        <p:spPr/>
        <p:txBody>
          <a:bodyPr>
            <a:normAutofit fontScale="25000" lnSpcReduction="20000"/>
          </a:bodyPr>
          <a:lstStyle/>
          <a:p>
            <a:endParaRPr lang="fr-FR" dirty="0"/>
          </a:p>
          <a:p>
            <a:pPr marL="0" indent="0">
              <a:buNone/>
            </a:pPr>
            <a:r>
              <a:rPr lang="fr-FR" dirty="0"/>
              <a:t> </a:t>
            </a:r>
          </a:p>
          <a:p>
            <a:pPr algn="just">
              <a:lnSpc>
                <a:spcPct val="170000"/>
              </a:lnSpc>
            </a:pPr>
            <a:r>
              <a:rPr lang="fr-FR" sz="8000" dirty="0" smtClean="0"/>
              <a:t>Un </a:t>
            </a:r>
            <a:r>
              <a:rPr lang="fr-FR" sz="8000" dirty="0"/>
              <a:t>sujet faisable répond d’abord à votre curiosité (avez-vous la possibilité de consacrer autant de </a:t>
            </a:r>
            <a:r>
              <a:rPr lang="fr-FR" sz="8000" b="1" dirty="0">
                <a:solidFill>
                  <a:srgbClr val="FF0000"/>
                </a:solidFill>
              </a:rPr>
              <a:t>temps</a:t>
            </a:r>
            <a:r>
              <a:rPr lang="fr-FR" sz="8000" dirty="0">
                <a:solidFill>
                  <a:srgbClr val="FF0000"/>
                </a:solidFill>
              </a:rPr>
              <a:t> </a:t>
            </a:r>
            <a:r>
              <a:rPr lang="fr-FR" sz="8000" dirty="0"/>
              <a:t>que cela à cette question ?) et surtout, </a:t>
            </a:r>
            <a:r>
              <a:rPr lang="fr-FR" sz="8000" b="1" dirty="0">
                <a:solidFill>
                  <a:srgbClr val="FF0000"/>
                </a:solidFill>
              </a:rPr>
              <a:t>réalisable</a:t>
            </a:r>
            <a:r>
              <a:rPr lang="fr-FR" sz="8000" dirty="0">
                <a:solidFill>
                  <a:srgbClr val="FF0000"/>
                </a:solidFill>
              </a:rPr>
              <a:t> </a:t>
            </a:r>
            <a:r>
              <a:rPr lang="fr-FR" sz="8000" dirty="0"/>
              <a:t>(capacité d’accès aux sources d’information - archives officielles, statistiques, ouvrages, capacité d’accès aux personnes ressources, produits disponibles en cas d’expérimentation..) Il faut tenir compte de la capacité </a:t>
            </a:r>
            <a:r>
              <a:rPr lang="fr-FR" sz="8000" b="1" dirty="0">
                <a:solidFill>
                  <a:srgbClr val="FF0000"/>
                </a:solidFill>
              </a:rPr>
              <a:t>d’encadrement</a:t>
            </a:r>
            <a:r>
              <a:rPr lang="fr-FR" sz="8000" dirty="0">
                <a:solidFill>
                  <a:srgbClr val="FF0000"/>
                </a:solidFill>
              </a:rPr>
              <a:t> </a:t>
            </a:r>
            <a:r>
              <a:rPr lang="fr-FR" sz="8000" dirty="0"/>
              <a:t>de votre directeur de mémoire qui peut vous aider à définir le choix d’un sujet, la problématique, à faciliter </a:t>
            </a:r>
            <a:r>
              <a:rPr lang="fr-FR" sz="8000" b="1" dirty="0">
                <a:solidFill>
                  <a:srgbClr val="FF0000"/>
                </a:solidFill>
              </a:rPr>
              <a:t>l’accès</a:t>
            </a:r>
            <a:r>
              <a:rPr lang="fr-FR" sz="8000" dirty="0">
                <a:solidFill>
                  <a:srgbClr val="FF0000"/>
                </a:solidFill>
              </a:rPr>
              <a:t> </a:t>
            </a:r>
            <a:r>
              <a:rPr lang="fr-FR" sz="8000" dirty="0"/>
              <a:t>aux entreprises, ainsi que de vous permettre de délimiter votre champ d’investigation et d’orientation. </a:t>
            </a:r>
          </a:p>
        </p:txBody>
      </p:sp>
    </p:spTree>
    <p:extLst>
      <p:ext uri="{BB962C8B-B14F-4D97-AF65-F5344CB8AC3E}">
        <p14:creationId xmlns:p14="http://schemas.microsoft.com/office/powerpoint/2010/main" val="9175912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2 Le facteur temps </a:t>
            </a:r>
            <a:endParaRPr lang="fr-FR" dirty="0"/>
          </a:p>
        </p:txBody>
      </p:sp>
      <p:sp>
        <p:nvSpPr>
          <p:cNvPr id="3" name="Espace réservé du contenu 2"/>
          <p:cNvSpPr>
            <a:spLocks noGrp="1"/>
          </p:cNvSpPr>
          <p:nvPr>
            <p:ph idx="1"/>
          </p:nvPr>
        </p:nvSpPr>
        <p:spPr>
          <a:xfrm>
            <a:off x="755576" y="2060848"/>
            <a:ext cx="7931224" cy="4065315"/>
          </a:xfrm>
        </p:spPr>
        <p:txBody>
          <a:bodyPr>
            <a:normAutofit fontScale="92500" lnSpcReduction="10000"/>
          </a:bodyPr>
          <a:lstStyle/>
          <a:p>
            <a:pPr marL="0" indent="0">
              <a:buNone/>
            </a:pPr>
            <a:endParaRPr lang="fr-FR" dirty="0"/>
          </a:p>
          <a:p>
            <a:pPr>
              <a:lnSpc>
                <a:spcPct val="150000"/>
              </a:lnSpc>
            </a:pPr>
            <a:r>
              <a:rPr lang="fr-FR" dirty="0"/>
              <a:t> </a:t>
            </a:r>
            <a:r>
              <a:rPr lang="fr-FR" sz="2600" dirty="0"/>
              <a:t>Il faut être sûr que c’est un sujet réalisable dans le temps imposé (pas de sujets démesurés) et dans la limite de vos compétences ou de celles que vous pouvez acquérir (ex : pas de grande enquête quantitative si vous n’avez jamais acquis de connaissances en statistiques ou des questionnaires à reprendre. </a:t>
            </a:r>
          </a:p>
        </p:txBody>
      </p:sp>
    </p:spTree>
    <p:extLst>
      <p:ext uri="{BB962C8B-B14F-4D97-AF65-F5344CB8AC3E}">
        <p14:creationId xmlns:p14="http://schemas.microsoft.com/office/powerpoint/2010/main" val="3682804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3 La méthodologie documentaire </a:t>
            </a:r>
            <a:endParaRPr lang="fr-FR" dirty="0"/>
          </a:p>
        </p:txBody>
      </p:sp>
      <p:sp>
        <p:nvSpPr>
          <p:cNvPr id="3" name="Espace réservé du contenu 2"/>
          <p:cNvSpPr>
            <a:spLocks noGrp="1"/>
          </p:cNvSpPr>
          <p:nvPr>
            <p:ph idx="1"/>
          </p:nvPr>
        </p:nvSpPr>
        <p:spPr/>
        <p:txBody>
          <a:bodyPr>
            <a:normAutofit fontScale="92500" lnSpcReduction="10000"/>
          </a:bodyPr>
          <a:lstStyle/>
          <a:p>
            <a:r>
              <a:rPr lang="fr-FR" dirty="0" smtClean="0"/>
              <a:t> </a:t>
            </a:r>
            <a:r>
              <a:rPr lang="fr-FR" b="1" dirty="0">
                <a:solidFill>
                  <a:srgbClr val="FF0000"/>
                </a:solidFill>
              </a:rPr>
              <a:t>Définition :</a:t>
            </a:r>
            <a:r>
              <a:rPr lang="fr-FR" b="1" dirty="0"/>
              <a:t> </a:t>
            </a:r>
          </a:p>
          <a:p>
            <a:pPr algn="just">
              <a:lnSpc>
                <a:spcPct val="120000"/>
              </a:lnSpc>
            </a:pPr>
            <a:r>
              <a:rPr lang="fr-FR" sz="2800" dirty="0"/>
              <a:t>C'est </a:t>
            </a:r>
            <a:r>
              <a:rPr lang="fr-FR" sz="2800" dirty="0">
                <a:solidFill>
                  <a:srgbClr val="FF0000"/>
                </a:solidFill>
              </a:rPr>
              <a:t>l'ensemble des étapes permettant de chercher, identifier et trouver des documents </a:t>
            </a:r>
            <a:r>
              <a:rPr lang="fr-FR" sz="2800" dirty="0"/>
              <a:t>relatifs à un sujet par l'élaboration d'une stratégie de recherche. </a:t>
            </a:r>
          </a:p>
          <a:p>
            <a:pPr algn="just">
              <a:lnSpc>
                <a:spcPct val="120000"/>
              </a:lnSpc>
            </a:pPr>
            <a:r>
              <a:rPr lang="fr-FR" sz="2800" dirty="0"/>
              <a:t>Pourquoi ? Dans un contexte de surabondance d'informations (on parle d’</a:t>
            </a:r>
            <a:r>
              <a:rPr lang="fr-FR" sz="2800" dirty="0" err="1"/>
              <a:t>infobésité</a:t>
            </a:r>
            <a:r>
              <a:rPr lang="fr-FR" sz="2800" dirty="0"/>
              <a:t>) et de diversité de ses supports, les processus de recherche documentaire et de validation de l'information appellent la mise en application d'une méthodologie efficace</a:t>
            </a:r>
            <a:r>
              <a:rPr lang="fr-FR" dirty="0"/>
              <a:t>. </a:t>
            </a:r>
          </a:p>
        </p:txBody>
      </p:sp>
    </p:spTree>
    <p:extLst>
      <p:ext uri="{BB962C8B-B14F-4D97-AF65-F5344CB8AC3E}">
        <p14:creationId xmlns:p14="http://schemas.microsoft.com/office/powerpoint/2010/main" val="26540731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FF0000"/>
                </a:solidFill>
              </a:rPr>
              <a:t>Objectifs </a:t>
            </a:r>
            <a:endParaRPr lang="fr-FR" dirty="0">
              <a:solidFill>
                <a:srgbClr val="FF0000"/>
              </a:solidFill>
            </a:endParaRPr>
          </a:p>
        </p:txBody>
      </p:sp>
      <p:sp>
        <p:nvSpPr>
          <p:cNvPr id="3" name="Espace réservé du contenu 2"/>
          <p:cNvSpPr>
            <a:spLocks noGrp="1"/>
          </p:cNvSpPr>
          <p:nvPr>
            <p:ph idx="1"/>
          </p:nvPr>
        </p:nvSpPr>
        <p:spPr/>
        <p:txBody>
          <a:bodyPr/>
          <a:lstStyle/>
          <a:p>
            <a:endParaRPr lang="fr-FR" dirty="0"/>
          </a:p>
          <a:p>
            <a:r>
              <a:rPr lang="fr-FR" dirty="0"/>
              <a:t>La </a:t>
            </a:r>
            <a:r>
              <a:rPr lang="fr-FR" dirty="0">
                <a:solidFill>
                  <a:srgbClr val="FF0000"/>
                </a:solidFill>
              </a:rPr>
              <a:t>finalité</a:t>
            </a:r>
            <a:r>
              <a:rPr lang="fr-FR" dirty="0"/>
              <a:t> d'une bonne méthodologie de recherche est de faciliter la production d'un travail universitaire alliant richesse documentaire et rigueur scientifique. </a:t>
            </a:r>
          </a:p>
          <a:p>
            <a:r>
              <a:rPr lang="fr-FR" dirty="0"/>
              <a:t>Elle s'articule autour de 5 étapes successives : </a:t>
            </a:r>
          </a:p>
        </p:txBody>
      </p:sp>
    </p:spTree>
    <p:extLst>
      <p:ext uri="{BB962C8B-B14F-4D97-AF65-F5344CB8AC3E}">
        <p14:creationId xmlns:p14="http://schemas.microsoft.com/office/powerpoint/2010/main" val="28859965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FF0000"/>
                </a:solidFill>
              </a:rPr>
              <a:t>Les étapes </a:t>
            </a:r>
            <a:endParaRPr lang="fr-FR" dirty="0">
              <a:solidFill>
                <a:srgbClr val="FF0000"/>
              </a:solidFill>
            </a:endParaRPr>
          </a:p>
        </p:txBody>
      </p:sp>
      <p:sp>
        <p:nvSpPr>
          <p:cNvPr id="3" name="Espace réservé du contenu 2"/>
          <p:cNvSpPr>
            <a:spLocks noGrp="1"/>
          </p:cNvSpPr>
          <p:nvPr>
            <p:ph idx="1"/>
          </p:nvPr>
        </p:nvSpPr>
        <p:spPr/>
        <p:txBody>
          <a:bodyPr/>
          <a:lstStyle/>
          <a:p>
            <a:r>
              <a:rPr lang="fr-FR" dirty="0"/>
              <a:t>1) </a:t>
            </a:r>
            <a:r>
              <a:rPr lang="fr-FR" dirty="0">
                <a:solidFill>
                  <a:srgbClr val="FF0000"/>
                </a:solidFill>
              </a:rPr>
              <a:t>Préparer </a:t>
            </a:r>
            <a:r>
              <a:rPr lang="fr-FR" dirty="0"/>
              <a:t>sa recherche </a:t>
            </a:r>
          </a:p>
          <a:p>
            <a:r>
              <a:rPr lang="fr-FR" dirty="0"/>
              <a:t>2) </a:t>
            </a:r>
            <a:r>
              <a:rPr lang="fr-FR" dirty="0">
                <a:solidFill>
                  <a:srgbClr val="FF0000"/>
                </a:solidFill>
              </a:rPr>
              <a:t>Sélectionner</a:t>
            </a:r>
            <a:r>
              <a:rPr lang="fr-FR" dirty="0"/>
              <a:t> les sources d'information </a:t>
            </a:r>
          </a:p>
          <a:p>
            <a:r>
              <a:rPr lang="fr-FR" dirty="0"/>
              <a:t>3) </a:t>
            </a:r>
            <a:r>
              <a:rPr lang="fr-FR" dirty="0">
                <a:solidFill>
                  <a:srgbClr val="FF0000"/>
                </a:solidFill>
              </a:rPr>
              <a:t>Chercher </a:t>
            </a:r>
            <a:r>
              <a:rPr lang="fr-FR" dirty="0"/>
              <a:t>et localiser les documents </a:t>
            </a:r>
          </a:p>
          <a:p>
            <a:r>
              <a:rPr lang="fr-FR" dirty="0"/>
              <a:t>4) </a:t>
            </a:r>
            <a:r>
              <a:rPr lang="fr-FR" dirty="0">
                <a:solidFill>
                  <a:srgbClr val="FF0000"/>
                </a:solidFill>
              </a:rPr>
              <a:t>Évaluer</a:t>
            </a:r>
            <a:r>
              <a:rPr lang="fr-FR" dirty="0"/>
              <a:t> la qualité et la pertinence des sources </a:t>
            </a:r>
          </a:p>
          <a:p>
            <a:r>
              <a:rPr lang="fr-FR" dirty="0"/>
              <a:t>5) </a:t>
            </a:r>
            <a:r>
              <a:rPr lang="fr-FR" dirty="0">
                <a:solidFill>
                  <a:srgbClr val="FF0000"/>
                </a:solidFill>
              </a:rPr>
              <a:t>Mettre</a:t>
            </a:r>
            <a:r>
              <a:rPr lang="fr-FR" dirty="0"/>
              <a:t> en place une veille documentaire </a:t>
            </a:r>
          </a:p>
        </p:txBody>
      </p:sp>
    </p:spTree>
    <p:extLst>
      <p:ext uri="{BB962C8B-B14F-4D97-AF65-F5344CB8AC3E}">
        <p14:creationId xmlns:p14="http://schemas.microsoft.com/office/powerpoint/2010/main" val="20622081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Plusieurs </a:t>
            </a:r>
            <a:r>
              <a:rPr lang="fr-FR" dirty="0" smtClean="0">
                <a:solidFill>
                  <a:srgbClr val="FF0000"/>
                </a:solidFill>
              </a:rPr>
              <a:t>méthodes </a:t>
            </a:r>
            <a:endParaRPr lang="fr-FR" dirty="0">
              <a:solidFill>
                <a:srgbClr val="FF0000"/>
              </a:solidFill>
            </a:endParaRPr>
          </a:p>
        </p:txBody>
      </p:sp>
      <p:sp>
        <p:nvSpPr>
          <p:cNvPr id="3" name="Espace réservé du contenu 2"/>
          <p:cNvSpPr>
            <a:spLocks noGrp="1"/>
          </p:cNvSpPr>
          <p:nvPr>
            <p:ph idx="1"/>
          </p:nvPr>
        </p:nvSpPr>
        <p:spPr/>
        <p:txBody>
          <a:bodyPr/>
          <a:lstStyle/>
          <a:p>
            <a:endParaRPr lang="fr-FR" dirty="0" smtClean="0"/>
          </a:p>
          <a:p>
            <a:endParaRPr lang="fr-FR" dirty="0"/>
          </a:p>
          <a:p>
            <a:r>
              <a:rPr lang="fr-FR" dirty="0" smtClean="0"/>
              <a:t>Il </a:t>
            </a:r>
            <a:r>
              <a:rPr lang="fr-FR" dirty="0"/>
              <a:t>existe </a:t>
            </a:r>
            <a:r>
              <a:rPr lang="fr-FR" dirty="0">
                <a:solidFill>
                  <a:srgbClr val="FF0000"/>
                </a:solidFill>
              </a:rPr>
              <a:t>différentes</a:t>
            </a:r>
            <a:r>
              <a:rPr lang="fr-FR" dirty="0"/>
              <a:t> méthodes permettant de définir une bonne stratégie de recherche documentaire. Celles-ci reposent néanmoins toujours sur quelques principes clés. </a:t>
            </a:r>
          </a:p>
        </p:txBody>
      </p:sp>
    </p:spTree>
    <p:extLst>
      <p:ext uri="{BB962C8B-B14F-4D97-AF65-F5344CB8AC3E}">
        <p14:creationId xmlns:p14="http://schemas.microsoft.com/office/powerpoint/2010/main" val="15024485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1 </a:t>
            </a:r>
            <a:r>
              <a:rPr lang="fr-FR" dirty="0" smtClean="0">
                <a:solidFill>
                  <a:srgbClr val="FF0000"/>
                </a:solidFill>
              </a:rPr>
              <a:t>Préparation </a:t>
            </a:r>
            <a:endParaRPr lang="fr-FR" dirty="0">
              <a:solidFill>
                <a:srgbClr val="FF0000"/>
              </a:solidFill>
            </a:endParaRPr>
          </a:p>
        </p:txBody>
      </p:sp>
      <p:sp>
        <p:nvSpPr>
          <p:cNvPr id="3" name="Espace réservé du contenu 2"/>
          <p:cNvSpPr>
            <a:spLocks noGrp="1"/>
          </p:cNvSpPr>
          <p:nvPr>
            <p:ph idx="1"/>
          </p:nvPr>
        </p:nvSpPr>
        <p:spPr/>
        <p:txBody>
          <a:bodyPr>
            <a:normAutofit lnSpcReduction="10000"/>
          </a:bodyPr>
          <a:lstStyle/>
          <a:p>
            <a:r>
              <a:rPr lang="fr-FR" dirty="0" smtClean="0"/>
              <a:t>Après un choix réfléchi du thème de mémoire, il faut établir un plan de travail comprenant les étapes citées,</a:t>
            </a:r>
          </a:p>
          <a:p>
            <a:r>
              <a:rPr lang="fr-FR" dirty="0" smtClean="0"/>
              <a:t>Pour préparer la recherche, il convient  de se diriger vers les sources d’information, de les sélectionner</a:t>
            </a:r>
          </a:p>
          <a:p>
            <a:r>
              <a:rPr lang="fr-FR" dirty="0" smtClean="0"/>
              <a:t>Il existe plusieurs moteurs et portails scientifiques que nous verrons dans le prochain cours</a:t>
            </a:r>
            <a:endParaRPr lang="fr-FR" dirty="0"/>
          </a:p>
        </p:txBody>
      </p:sp>
    </p:spTree>
    <p:extLst>
      <p:ext uri="{BB962C8B-B14F-4D97-AF65-F5344CB8AC3E}">
        <p14:creationId xmlns:p14="http://schemas.microsoft.com/office/powerpoint/2010/main" val="4155041655"/>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TotalTime>
  <Words>590</Words>
  <Application>Microsoft Office PowerPoint</Application>
  <PresentationFormat>Affichage à l'écran (4:3)</PresentationFormat>
  <Paragraphs>44</Paragraphs>
  <Slides>11</Slides>
  <Notes>0</Notes>
  <HiddenSlides>0</HiddenSlides>
  <MMClips>0</MMClips>
  <ScaleCrop>false</ScaleCrop>
  <HeadingPairs>
    <vt:vector size="4" baseType="variant">
      <vt:variant>
        <vt:lpstr>Thème</vt:lpstr>
      </vt:variant>
      <vt:variant>
        <vt:i4>1</vt:i4>
      </vt:variant>
      <vt:variant>
        <vt:lpstr>Titres des diapositives</vt:lpstr>
      </vt:variant>
      <vt:variant>
        <vt:i4>11</vt:i4>
      </vt:variant>
    </vt:vector>
  </HeadingPairs>
  <TitlesOfParts>
    <vt:vector size="12" baseType="lpstr">
      <vt:lpstr>Thème Office</vt:lpstr>
      <vt:lpstr>  Conception et Rédaction de Mémoire de Master  COURS 2  </vt:lpstr>
      <vt:lpstr>  Choix du sujet ou thème du mémoire </vt:lpstr>
      <vt:lpstr>1. La faisabilité du mémoire </vt:lpstr>
      <vt:lpstr>2 Le facteur temps </vt:lpstr>
      <vt:lpstr>3 La méthodologie documentaire </vt:lpstr>
      <vt:lpstr>Objectifs </vt:lpstr>
      <vt:lpstr>Les étapes </vt:lpstr>
      <vt:lpstr>Plusieurs méthodes </vt:lpstr>
      <vt:lpstr>1 Préparation </vt:lpstr>
      <vt:lpstr>Evaluer la qualité des informations</vt:lpstr>
      <vt:lpstr>Fiche de lecture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Conception et Rédaction de Mémoire de Master  COURS 2  </dc:title>
  <dc:creator>tabet tabet</dc:creator>
  <cp:lastModifiedBy>HP</cp:lastModifiedBy>
  <cp:revision>5</cp:revision>
  <dcterms:created xsi:type="dcterms:W3CDTF">2021-12-06T10:28:54Z</dcterms:created>
  <dcterms:modified xsi:type="dcterms:W3CDTF">2023-10-11T19:13:35Z</dcterms:modified>
</cp:coreProperties>
</file>