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122A-FD6E-4A32-AC37-E1AE42F4427A}" type="datetimeFigureOut">
              <a:rPr lang="fr-FR" smtClean="0"/>
              <a:pPr/>
              <a:t>03/12/2022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3C4FF-CD25-452A-A654-BE49B756F92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23C4FF-CD25-452A-A654-BE49B756F926}"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3A1203-BA7C-4402-93FA-58429E7FFA3D}" type="datetimeFigureOut">
              <a:rPr lang="fr-FR" smtClean="0"/>
              <a:pPr/>
              <a:t>03/12/2022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BF96F0-EDF4-4AE9-9F38-648B404EF2A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A1203-BA7C-4402-93FA-58429E7FFA3D}" type="datetimeFigureOut">
              <a:rPr lang="fr-FR" smtClean="0"/>
              <a:pPr/>
              <a:t>03/12/2022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F96F0-EDF4-4AE9-9F38-648B404EF2A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357166"/>
            <a:ext cx="7286676" cy="22159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a:spAutoFit/>
          </a:bodyPr>
          <a:lstStyle/>
          <a:p>
            <a:r>
              <a:rPr lang="fr-FR" b="1" dirty="0"/>
              <a:t>1. Le sol est un </a:t>
            </a:r>
            <a:r>
              <a:rPr lang="fr-FR" b="1" dirty="0" smtClean="0"/>
              <a:t>mélange </a:t>
            </a:r>
            <a:r>
              <a:rPr lang="fr-FR" b="1" dirty="0"/>
              <a:t>de plusieurs phases : solide, liquide, gazeuse</a:t>
            </a:r>
          </a:p>
          <a:p>
            <a:pPr algn="just">
              <a:lnSpc>
                <a:spcPct val="150000"/>
              </a:lnSpc>
            </a:pPr>
            <a:r>
              <a:rPr lang="fr-FR" sz="2000" dirty="0"/>
              <a:t>Ce qui pourrait passer pour un </a:t>
            </a:r>
            <a:r>
              <a:rPr lang="fr-FR" sz="2000" dirty="0" smtClean="0"/>
              <a:t>matériau homogène, </a:t>
            </a:r>
            <a:r>
              <a:rPr lang="fr-FR" sz="2000" dirty="0"/>
              <a:t>se </a:t>
            </a:r>
            <a:r>
              <a:rPr lang="fr-FR" sz="2000" dirty="0" smtClean="0"/>
              <a:t>révèle, à </a:t>
            </a:r>
            <a:r>
              <a:rPr lang="fr-FR" sz="2000" dirty="0"/>
              <a:t>la loupe, un </a:t>
            </a:r>
            <a:r>
              <a:rPr lang="fr-FR" sz="2000" dirty="0" smtClean="0"/>
              <a:t>mélange </a:t>
            </a:r>
            <a:r>
              <a:rPr lang="fr-FR" sz="2000" dirty="0"/>
              <a:t>de "</a:t>
            </a:r>
            <a:r>
              <a:rPr lang="fr-FR" sz="2000" dirty="0" smtClean="0"/>
              <a:t>grains«  durs</a:t>
            </a:r>
            <a:r>
              <a:rPr lang="fr-FR" sz="2000" dirty="0"/>
              <a:t>, d'eau, d'air, </a:t>
            </a:r>
            <a:r>
              <a:rPr lang="fr-FR" sz="2000" dirty="0" smtClean="0"/>
              <a:t>d‘êtres </a:t>
            </a:r>
            <a:r>
              <a:rPr lang="fr-FR" sz="2000" dirty="0"/>
              <a:t>vivants ou morts et d'humus. On peut donc </a:t>
            </a:r>
            <a:r>
              <a:rPr lang="fr-FR" sz="2000" dirty="0" smtClean="0"/>
              <a:t>décrire </a:t>
            </a:r>
            <a:r>
              <a:rPr lang="fr-FR" sz="2000" dirty="0"/>
              <a:t>le sol comme </a:t>
            </a:r>
            <a:r>
              <a:rPr lang="fr-FR" sz="2000" dirty="0" smtClean="0"/>
              <a:t>un système </a:t>
            </a:r>
            <a:r>
              <a:rPr lang="fr-FR" sz="2000" dirty="0" err="1" smtClean="0"/>
              <a:t>polyphasique</a:t>
            </a:r>
            <a:r>
              <a:rPr lang="fr-FR" sz="2000" dirty="0" smtClean="0"/>
              <a:t>. </a:t>
            </a:r>
            <a:r>
              <a:rPr lang="fr-FR" sz="2000" dirty="0"/>
              <a:t>Il comprend </a:t>
            </a:r>
            <a:r>
              <a:rPr lang="fr-FR" sz="2000" dirty="0" smtClean="0"/>
              <a:t>:</a:t>
            </a:r>
            <a:endParaRPr lang="fr-FR" sz="2000" dirty="0"/>
          </a:p>
        </p:txBody>
      </p:sp>
      <p:pic>
        <p:nvPicPr>
          <p:cNvPr id="1026" name="Picture 2"/>
          <p:cNvPicPr>
            <a:picLocks noChangeAspect="1" noChangeArrowheads="1"/>
          </p:cNvPicPr>
          <p:nvPr/>
        </p:nvPicPr>
        <p:blipFill>
          <a:blip r:embed="rId2" cstate="print"/>
          <a:srcRect/>
          <a:stretch>
            <a:fillRect/>
          </a:stretch>
        </p:blipFill>
        <p:spPr bwMode="auto">
          <a:xfrm>
            <a:off x="2714612" y="2857496"/>
            <a:ext cx="3941144" cy="3143244"/>
          </a:xfrm>
          <a:prstGeom prst="rect">
            <a:avLst/>
          </a:prstGeom>
          <a:noFill/>
          <a:ln w="9525">
            <a:noFill/>
            <a:miter lim="800000"/>
            <a:headEnd/>
            <a:tailEnd/>
          </a:ln>
          <a:effectLst/>
        </p:spPr>
      </p:pic>
      <p:sp>
        <p:nvSpPr>
          <p:cNvPr id="6" name="Rectangle 5"/>
          <p:cNvSpPr/>
          <p:nvPr/>
        </p:nvSpPr>
        <p:spPr>
          <a:xfrm>
            <a:off x="642910" y="5934670"/>
            <a:ext cx="8501090" cy="307777"/>
          </a:xfrm>
          <a:prstGeom prst="rect">
            <a:avLst/>
          </a:prstGeom>
        </p:spPr>
        <p:txBody>
          <a:bodyPr wrap="square">
            <a:spAutoFit/>
          </a:bodyPr>
          <a:lstStyle/>
          <a:p>
            <a:r>
              <a:rPr lang="fr-FR" sz="1400" i="1" dirty="0"/>
              <a:t>Répartition moyenne en% des différentes phases du </a:t>
            </a:r>
            <a:r>
              <a:rPr lang="fr-FR" sz="1400" i="1" dirty="0" smtClean="0"/>
              <a:t>sol </a:t>
            </a:r>
            <a:r>
              <a:rPr lang="fr-FR" sz="1400" i="1" dirty="0"/>
              <a:t>( </a:t>
            </a:r>
            <a:r>
              <a:rPr lang="fr-FR" sz="1400" b="1" i="1" dirty="0"/>
              <a:t>in 'The Nature and </a:t>
            </a:r>
            <a:r>
              <a:rPr lang="fr-FR" sz="1400" b="1" i="1" dirty="0" err="1"/>
              <a:t>Properties</a:t>
            </a:r>
            <a:r>
              <a:rPr lang="fr-FR" sz="1400" b="1" i="1" dirty="0"/>
              <a:t> of </a:t>
            </a:r>
            <a:r>
              <a:rPr lang="fr-FR" sz="1400" b="1" i="1" dirty="0" err="1"/>
              <a:t>soils</a:t>
            </a:r>
            <a:r>
              <a:rPr lang="fr-FR" sz="1400" b="1" i="1" dirty="0"/>
              <a:t>', 1999 )</a:t>
            </a:r>
            <a:endParaRPr lang="fr-FR"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144000" cy="1200329"/>
          </a:xfrm>
          <a:prstGeom prst="rect">
            <a:avLst/>
          </a:prstGeom>
        </p:spPr>
        <p:txBody>
          <a:bodyPr wrap="square">
            <a:spAutoFit/>
          </a:bodyPr>
          <a:lstStyle/>
          <a:p>
            <a:r>
              <a:rPr lang="fr-FR" b="1" dirty="0" smtClean="0"/>
              <a:t>b. Propriétés</a:t>
            </a:r>
          </a:p>
          <a:p>
            <a:r>
              <a:rPr lang="fr-FR" dirty="0" smtClean="0"/>
              <a:t>- les argiles </a:t>
            </a:r>
            <a:r>
              <a:rPr lang="fr-FR" b="1" dirty="0" smtClean="0"/>
              <a:t>sont globalement électronégatifs ( il existe quelques sites positifs aussi a leur</a:t>
            </a:r>
          </a:p>
          <a:p>
            <a:r>
              <a:rPr lang="fr-FR" dirty="0" smtClean="0"/>
              <a:t>surface) ; de ce fait ils sont réactifs, notamment avec une capacité a adsorber des ions positifs</a:t>
            </a:r>
          </a:p>
          <a:p>
            <a:r>
              <a:rPr lang="fr-FR" dirty="0" smtClean="0"/>
              <a:t>qui seront échangeables avec la solution liquide du sol.</a:t>
            </a:r>
            <a:endParaRPr lang="fr-FR" dirty="0"/>
          </a:p>
        </p:txBody>
      </p:sp>
      <p:sp>
        <p:nvSpPr>
          <p:cNvPr id="5" name="Rectangle 4"/>
          <p:cNvSpPr/>
          <p:nvPr/>
        </p:nvSpPr>
        <p:spPr>
          <a:xfrm>
            <a:off x="285720" y="1571612"/>
            <a:ext cx="8501122" cy="307777"/>
          </a:xfrm>
          <a:prstGeom prst="rect">
            <a:avLst/>
          </a:prstGeom>
        </p:spPr>
        <p:txBody>
          <a:bodyPr wrap="square">
            <a:spAutoFit/>
          </a:bodyPr>
          <a:lstStyle/>
          <a:p>
            <a:r>
              <a:rPr lang="fr-FR" sz="1400" b="1" i="1" dirty="0" smtClean="0"/>
              <a:t>Représentation des cations adsorbés à la surface des argiles ( i n The Nature and </a:t>
            </a:r>
            <a:r>
              <a:rPr lang="fr-FR" sz="1400" b="1" i="1" dirty="0" err="1" smtClean="0"/>
              <a:t>Properties</a:t>
            </a:r>
            <a:r>
              <a:rPr lang="fr-FR" sz="1400" b="1" i="1" dirty="0" smtClean="0"/>
              <a:t> of </a:t>
            </a:r>
            <a:r>
              <a:rPr lang="fr-FR" sz="1400" b="1" i="1" dirty="0" err="1" smtClean="0"/>
              <a:t>soils</a:t>
            </a:r>
            <a:r>
              <a:rPr lang="fr-FR" sz="1400" b="1" i="1" dirty="0" smtClean="0"/>
              <a:t>, 1999 )</a:t>
            </a:r>
            <a:endParaRPr lang="fr-FR" sz="1400" b="1" i="1" dirty="0"/>
          </a:p>
        </p:txBody>
      </p:sp>
      <p:pic>
        <p:nvPicPr>
          <p:cNvPr id="3074" name="Picture 2"/>
          <p:cNvPicPr>
            <a:picLocks noChangeAspect="1" noChangeArrowheads="1"/>
          </p:cNvPicPr>
          <p:nvPr/>
        </p:nvPicPr>
        <p:blipFill>
          <a:blip r:embed="rId2"/>
          <a:srcRect/>
          <a:stretch>
            <a:fillRect/>
          </a:stretch>
        </p:blipFill>
        <p:spPr bwMode="auto">
          <a:xfrm>
            <a:off x="1285852" y="2000240"/>
            <a:ext cx="6954191" cy="398145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8929718" cy="923330"/>
          </a:xfrm>
          <a:prstGeom prst="rect">
            <a:avLst/>
          </a:prstGeom>
        </p:spPr>
        <p:txBody>
          <a:bodyPr wrap="square">
            <a:spAutoFit/>
          </a:bodyPr>
          <a:lstStyle/>
          <a:p>
            <a:r>
              <a:rPr lang="fr-FR" dirty="0" smtClean="0"/>
              <a:t>-La quantité d'ions électropositifs qu'une argile peut adsorber est exprimée en </a:t>
            </a:r>
            <a:r>
              <a:rPr lang="fr-FR" dirty="0" err="1" smtClean="0"/>
              <a:t>meq</a:t>
            </a:r>
            <a:r>
              <a:rPr lang="fr-FR" dirty="0" smtClean="0"/>
              <a:t>/100 g (ou</a:t>
            </a:r>
          </a:p>
          <a:p>
            <a:r>
              <a:rPr lang="fr-FR" dirty="0" err="1" smtClean="0"/>
              <a:t>cmol</a:t>
            </a:r>
            <a:r>
              <a:rPr lang="fr-FR" dirty="0" smtClean="0"/>
              <a:t>+.kg-1) ; elle dépend de des surfaces internes et externes développées, de l'</a:t>
            </a:r>
            <a:r>
              <a:rPr lang="fr-FR" dirty="0" err="1" smtClean="0"/>
              <a:t>ecartement</a:t>
            </a:r>
            <a:r>
              <a:rPr lang="fr-FR" dirty="0" smtClean="0"/>
              <a:t> entre les feuillets et du nombre de substitutions ioniques à l'</a:t>
            </a:r>
            <a:r>
              <a:rPr lang="fr-FR" dirty="0" err="1" smtClean="0"/>
              <a:t>interieur</a:t>
            </a:r>
            <a:r>
              <a:rPr lang="fr-FR" dirty="0" smtClean="0"/>
              <a:t> des couches</a:t>
            </a:r>
            <a:endParaRPr lang="fr-FR" dirty="0"/>
          </a:p>
        </p:txBody>
      </p:sp>
      <p:pic>
        <p:nvPicPr>
          <p:cNvPr id="4098" name="Picture 2"/>
          <p:cNvPicPr>
            <a:picLocks noChangeAspect="1" noChangeArrowheads="1"/>
          </p:cNvPicPr>
          <p:nvPr/>
        </p:nvPicPr>
        <p:blipFill>
          <a:blip r:embed="rId2"/>
          <a:srcRect/>
          <a:stretch>
            <a:fillRect/>
          </a:stretch>
        </p:blipFill>
        <p:spPr bwMode="auto">
          <a:xfrm>
            <a:off x="714375" y="1552575"/>
            <a:ext cx="7358087" cy="357911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0"/>
            <a:ext cx="8572560" cy="1477328"/>
          </a:xfrm>
          <a:prstGeom prst="rect">
            <a:avLst/>
          </a:prstGeom>
        </p:spPr>
        <p:txBody>
          <a:bodyPr wrap="square">
            <a:spAutoFit/>
          </a:bodyPr>
          <a:lstStyle/>
          <a:p>
            <a:r>
              <a:rPr lang="fr-FR" dirty="0" smtClean="0"/>
              <a:t>Les argiles </a:t>
            </a:r>
            <a:r>
              <a:rPr lang="fr-FR" dirty="0" err="1" smtClean="0"/>
              <a:t>mineralogiques</a:t>
            </a:r>
            <a:r>
              <a:rPr lang="fr-FR" dirty="0" smtClean="0"/>
              <a:t> sont donc des </a:t>
            </a:r>
            <a:r>
              <a:rPr lang="fr-FR" dirty="0" err="1" smtClean="0"/>
              <a:t>colloides</a:t>
            </a:r>
            <a:r>
              <a:rPr lang="fr-FR" dirty="0" smtClean="0"/>
              <a:t> </a:t>
            </a:r>
            <a:r>
              <a:rPr lang="fr-FR" dirty="0" err="1" smtClean="0"/>
              <a:t>electronegatifs</a:t>
            </a:r>
            <a:r>
              <a:rPr lang="fr-FR" dirty="0" smtClean="0"/>
              <a:t> ; la floculation sera permise par la présence d'ions positifs : le Ca</a:t>
            </a:r>
            <a:r>
              <a:rPr lang="fr-FR" baseline="30000" dirty="0" smtClean="0"/>
              <a:t>2+ </a:t>
            </a:r>
            <a:r>
              <a:rPr lang="fr-FR" dirty="0" smtClean="0"/>
              <a:t>est très floculant, le sodium Na</a:t>
            </a:r>
            <a:r>
              <a:rPr lang="fr-FR" baseline="30000" dirty="0" smtClean="0"/>
              <a:t>+</a:t>
            </a:r>
            <a:r>
              <a:rPr lang="fr-FR" dirty="0" smtClean="0"/>
              <a:t> est dispersant. Cependant, dans les sols le Fer oxyde est l'</a:t>
            </a:r>
            <a:r>
              <a:rPr lang="fr-FR" dirty="0" err="1" smtClean="0"/>
              <a:t>element</a:t>
            </a:r>
            <a:r>
              <a:rPr lang="fr-FR" dirty="0" smtClean="0"/>
              <a:t> de liaison le plus important.</a:t>
            </a:r>
          </a:p>
          <a:p>
            <a:r>
              <a:rPr lang="fr-FR" dirty="0" smtClean="0"/>
              <a:t>-</a:t>
            </a:r>
            <a:endParaRPr lang="fr-FR" dirty="0"/>
          </a:p>
        </p:txBody>
      </p:sp>
      <p:pic>
        <p:nvPicPr>
          <p:cNvPr id="5122" name="Picture 2"/>
          <p:cNvPicPr>
            <a:picLocks noChangeAspect="1" noChangeArrowheads="1"/>
          </p:cNvPicPr>
          <p:nvPr/>
        </p:nvPicPr>
        <p:blipFill>
          <a:blip r:embed="rId2"/>
          <a:srcRect/>
          <a:stretch>
            <a:fillRect/>
          </a:stretch>
        </p:blipFill>
        <p:spPr bwMode="auto">
          <a:xfrm>
            <a:off x="285720" y="1643050"/>
            <a:ext cx="8683082" cy="441923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86842" cy="2031325"/>
          </a:xfrm>
          <a:prstGeom prst="rect">
            <a:avLst/>
          </a:prstGeom>
        </p:spPr>
        <p:txBody>
          <a:bodyPr wrap="square">
            <a:spAutoFit/>
          </a:bodyPr>
          <a:lstStyle/>
          <a:p>
            <a:pPr>
              <a:buFontTx/>
              <a:buChar char="-"/>
            </a:pPr>
            <a:r>
              <a:rPr lang="fr-FR" b="1" dirty="0" smtClean="0"/>
              <a:t>Les argiles ont la capacité de retenir des molécules d'eau (entre feuillets ou a la surface des </a:t>
            </a:r>
            <a:r>
              <a:rPr lang="fr-FR" dirty="0" smtClean="0"/>
              <a:t>feuillets) ; c'est donc un composant du sol qui va permettre de constituer une </a:t>
            </a:r>
            <a:r>
              <a:rPr lang="fr-FR" dirty="0" err="1" smtClean="0"/>
              <a:t>reserve</a:t>
            </a:r>
            <a:r>
              <a:rPr lang="fr-FR" dirty="0" smtClean="0"/>
              <a:t> en eau, utilisable par la biologie du sol.</a:t>
            </a:r>
          </a:p>
          <a:p>
            <a:pPr>
              <a:buFontTx/>
              <a:buChar char="-"/>
            </a:pPr>
            <a:endParaRPr lang="fr-FR" dirty="0" smtClean="0"/>
          </a:p>
          <a:p>
            <a:r>
              <a:rPr lang="fr-FR" dirty="0" smtClean="0"/>
              <a:t>- Certaines argiles (</a:t>
            </a:r>
            <a:r>
              <a:rPr lang="fr-FR" dirty="0" err="1" smtClean="0"/>
              <a:t>smectites</a:t>
            </a:r>
            <a:r>
              <a:rPr lang="fr-FR" dirty="0" smtClean="0"/>
              <a:t>-</a:t>
            </a:r>
            <a:r>
              <a:rPr lang="fr-FR" dirty="0" err="1" smtClean="0"/>
              <a:t>montmorillonnites</a:t>
            </a:r>
            <a:r>
              <a:rPr lang="fr-FR" dirty="0" smtClean="0"/>
              <a:t>) </a:t>
            </a:r>
            <a:r>
              <a:rPr lang="fr-FR" b="1" dirty="0" smtClean="0"/>
              <a:t>peuvent gonfler en présence d'eau et se</a:t>
            </a:r>
          </a:p>
          <a:p>
            <a:r>
              <a:rPr lang="fr-FR" dirty="0" smtClean="0"/>
              <a:t>rétracter par dessiccation, a l'</a:t>
            </a:r>
            <a:r>
              <a:rPr lang="fr-FR" dirty="0" err="1" smtClean="0"/>
              <a:t>echelle</a:t>
            </a:r>
            <a:r>
              <a:rPr lang="fr-FR" dirty="0" smtClean="0"/>
              <a:t> microscopique (passage de l'</a:t>
            </a:r>
            <a:r>
              <a:rPr lang="fr-FR" dirty="0" err="1" smtClean="0"/>
              <a:t>ecartement</a:t>
            </a:r>
            <a:r>
              <a:rPr lang="fr-FR" dirty="0" smtClean="0"/>
              <a:t> de 14 a 17</a:t>
            </a:r>
          </a:p>
          <a:p>
            <a:r>
              <a:rPr lang="fr-FR" dirty="0" err="1" smtClean="0"/>
              <a:t>angstrom</a:t>
            </a:r>
            <a:r>
              <a:rPr lang="fr-FR" dirty="0" smtClean="0"/>
              <a:t> ; 1 </a:t>
            </a:r>
            <a:r>
              <a:rPr lang="fr-FR" dirty="0" err="1" smtClean="0"/>
              <a:t>angstrom</a:t>
            </a:r>
            <a:r>
              <a:rPr lang="fr-FR" dirty="0" smtClean="0"/>
              <a:t> = 1,0 × 10-10 </a:t>
            </a:r>
            <a:r>
              <a:rPr lang="fr-FR" dirty="0" err="1" smtClean="0"/>
              <a:t>metres</a:t>
            </a:r>
            <a:r>
              <a:rPr lang="fr-FR" dirty="0" smtClean="0"/>
              <a:t>) mais aussi a une </a:t>
            </a:r>
            <a:r>
              <a:rPr lang="fr-FR" dirty="0" err="1" smtClean="0"/>
              <a:t>echelle</a:t>
            </a:r>
            <a:r>
              <a:rPr lang="fr-FR" dirty="0" smtClean="0"/>
              <a:t> macroscopique...</a:t>
            </a:r>
            <a:endParaRPr lang="fr-FR" dirty="0"/>
          </a:p>
        </p:txBody>
      </p:sp>
      <p:pic>
        <p:nvPicPr>
          <p:cNvPr id="6146" name="Picture 2"/>
          <p:cNvPicPr>
            <a:picLocks noChangeAspect="1" noChangeArrowheads="1"/>
          </p:cNvPicPr>
          <p:nvPr/>
        </p:nvPicPr>
        <p:blipFill>
          <a:blip r:embed="rId2"/>
          <a:srcRect/>
          <a:stretch>
            <a:fillRect/>
          </a:stretch>
        </p:blipFill>
        <p:spPr bwMode="auto">
          <a:xfrm>
            <a:off x="214282" y="2214554"/>
            <a:ext cx="3795724" cy="3795724"/>
          </a:xfrm>
          <a:prstGeom prst="rect">
            <a:avLst/>
          </a:prstGeom>
          <a:noFill/>
          <a:ln w="9525">
            <a:noFill/>
            <a:miter lim="800000"/>
            <a:headEnd/>
            <a:tailEnd/>
          </a:ln>
          <a:effectLst/>
        </p:spPr>
      </p:pic>
      <p:sp>
        <p:nvSpPr>
          <p:cNvPr id="6" name="Rectangle 5"/>
          <p:cNvSpPr/>
          <p:nvPr/>
        </p:nvSpPr>
        <p:spPr>
          <a:xfrm>
            <a:off x="4572000" y="2357430"/>
            <a:ext cx="3071834" cy="2031325"/>
          </a:xfrm>
          <a:prstGeom prst="rect">
            <a:avLst/>
          </a:prstGeom>
        </p:spPr>
        <p:txBody>
          <a:bodyPr wrap="square">
            <a:spAutoFit/>
          </a:bodyPr>
          <a:lstStyle/>
          <a:p>
            <a:r>
              <a:rPr lang="fr-FR" b="1" dirty="0" err="1" smtClean="0"/>
              <a:t>Legende</a:t>
            </a:r>
            <a:r>
              <a:rPr lang="fr-FR" b="1" dirty="0" smtClean="0"/>
              <a:t> du dessin</a:t>
            </a:r>
          </a:p>
          <a:p>
            <a:r>
              <a:rPr lang="fr-FR" dirty="0" smtClean="0"/>
              <a:t>(1) Evapotranspiration</a:t>
            </a:r>
          </a:p>
          <a:p>
            <a:r>
              <a:rPr lang="fr-FR" dirty="0" smtClean="0"/>
              <a:t>(2) Evaporation</a:t>
            </a:r>
          </a:p>
          <a:p>
            <a:r>
              <a:rPr lang="fr-FR" dirty="0" smtClean="0"/>
              <a:t>(3) Absorption par les racines</a:t>
            </a:r>
          </a:p>
          <a:p>
            <a:r>
              <a:rPr lang="fr-FR" dirty="0" smtClean="0"/>
              <a:t>(4) Couches argileuses</a:t>
            </a:r>
          </a:p>
          <a:p>
            <a:r>
              <a:rPr lang="fr-FR" dirty="0" smtClean="0"/>
              <a:t>(5) Feuillets argileux</a:t>
            </a:r>
          </a:p>
          <a:p>
            <a:r>
              <a:rPr lang="fr-FR" dirty="0" smtClean="0"/>
              <a:t>(6) Eau interstitielle</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2308324"/>
          </a:xfrm>
          <a:prstGeom prst="rect">
            <a:avLst/>
          </a:prstGeom>
        </p:spPr>
        <p:txBody>
          <a:bodyPr wrap="square">
            <a:spAutoFit/>
          </a:bodyPr>
          <a:lstStyle/>
          <a:p>
            <a:r>
              <a:rPr lang="fr-FR" dirty="0" smtClean="0"/>
              <a:t>- Les argiles, en quantité importante d</a:t>
            </a:r>
            <a:r>
              <a:rPr lang="fr-FR" b="1" dirty="0" smtClean="0"/>
              <a:t>onnent des sols 'lourds', collant en présence d'eau, +</a:t>
            </a:r>
          </a:p>
          <a:p>
            <a:r>
              <a:rPr lang="fr-FR" dirty="0" smtClean="0"/>
              <a:t>difficiles, délicats a travailler ; comme ils retiennent + d'eau, ils se réchauffent + lentement au</a:t>
            </a:r>
          </a:p>
          <a:p>
            <a:r>
              <a:rPr lang="fr-FR" dirty="0" smtClean="0"/>
              <a:t>Printemps.</a:t>
            </a:r>
          </a:p>
          <a:p>
            <a:endParaRPr lang="fr-FR" dirty="0" smtClean="0"/>
          </a:p>
          <a:p>
            <a:r>
              <a:rPr lang="fr-FR" dirty="0" smtClean="0"/>
              <a:t>- Les argiles </a:t>
            </a:r>
            <a:r>
              <a:rPr lang="fr-FR" b="1" dirty="0" smtClean="0"/>
              <a:t>vont pouvoir se lier a d'autres composants du sol ( composes organiques,</a:t>
            </a:r>
          </a:p>
          <a:p>
            <a:r>
              <a:rPr lang="fr-FR" dirty="0" smtClean="0"/>
              <a:t>carbonates, oxydes de fer...) grâce a des forces électriques (rôle des ions polyvalents, surtout le</a:t>
            </a:r>
          </a:p>
          <a:p>
            <a:r>
              <a:rPr lang="fr-FR" dirty="0" smtClean="0"/>
              <a:t>fer, renforce par le calcium, le magnésium en pH alcalin ; l'</a:t>
            </a:r>
            <a:r>
              <a:rPr lang="fr-FR" dirty="0" err="1" smtClean="0"/>
              <a:t>Alumiun</a:t>
            </a:r>
            <a:r>
              <a:rPr lang="fr-FR" dirty="0" smtClean="0"/>
              <a:t> joue ce </a:t>
            </a:r>
            <a:r>
              <a:rPr lang="fr-FR" dirty="0" err="1" smtClean="0"/>
              <a:t>role</a:t>
            </a:r>
            <a:r>
              <a:rPr lang="fr-FR" dirty="0" smtClean="0"/>
              <a:t> en pH acide) et</a:t>
            </a:r>
          </a:p>
          <a:p>
            <a:r>
              <a:rPr lang="fr-FR" dirty="0" smtClean="0"/>
              <a:t>orienter les propriétés physiques du sol (agrégation, structure, </a:t>
            </a:r>
            <a:r>
              <a:rPr lang="fr-FR" dirty="0" err="1" smtClean="0"/>
              <a:t>stabilite</a:t>
            </a:r>
            <a:r>
              <a:rPr lang="fr-FR" dirty="0" smtClean="0"/>
              <a:t> structurale, porosité...)</a:t>
            </a:r>
            <a:endParaRPr lang="fr-FR" dirty="0"/>
          </a:p>
        </p:txBody>
      </p:sp>
      <p:pic>
        <p:nvPicPr>
          <p:cNvPr id="7170" name="Picture 2"/>
          <p:cNvPicPr>
            <a:picLocks noChangeAspect="1" noChangeArrowheads="1"/>
          </p:cNvPicPr>
          <p:nvPr/>
        </p:nvPicPr>
        <p:blipFill>
          <a:blip r:embed="rId2"/>
          <a:srcRect/>
          <a:stretch>
            <a:fillRect/>
          </a:stretch>
        </p:blipFill>
        <p:spPr bwMode="auto">
          <a:xfrm>
            <a:off x="2214546" y="2643182"/>
            <a:ext cx="4972050" cy="36290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42852"/>
            <a:ext cx="8501122" cy="369332"/>
          </a:xfrm>
          <a:prstGeom prst="rect">
            <a:avLst/>
          </a:prstGeom>
        </p:spPr>
        <p:txBody>
          <a:bodyPr wrap="square">
            <a:spAutoFit/>
          </a:bodyPr>
          <a:lstStyle/>
          <a:p>
            <a:r>
              <a:rPr lang="fr-FR" dirty="0" smtClean="0"/>
              <a:t>Voici 2 représentations schématiques de ces liaisons Argiles/MO :</a:t>
            </a:r>
            <a:endParaRPr lang="fr-FR" dirty="0"/>
          </a:p>
        </p:txBody>
      </p:sp>
      <p:pic>
        <p:nvPicPr>
          <p:cNvPr id="8194" name="Picture 2"/>
          <p:cNvPicPr>
            <a:picLocks noChangeAspect="1" noChangeArrowheads="1"/>
          </p:cNvPicPr>
          <p:nvPr/>
        </p:nvPicPr>
        <p:blipFill>
          <a:blip r:embed="rId2"/>
          <a:srcRect/>
          <a:stretch>
            <a:fillRect/>
          </a:stretch>
        </p:blipFill>
        <p:spPr bwMode="auto">
          <a:xfrm>
            <a:off x="1357290" y="642918"/>
            <a:ext cx="6400800" cy="3962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87992" y="571480"/>
            <a:ext cx="6741528" cy="4959839"/>
          </a:xfrm>
          <a:prstGeom prst="rect">
            <a:avLst/>
          </a:prstGeom>
          <a:noFill/>
          <a:ln w="9525">
            <a:noFill/>
            <a:miter lim="800000"/>
            <a:headEnd/>
            <a:tailEnd/>
          </a:ln>
          <a:effectLst/>
        </p:spPr>
      </p:pic>
      <p:sp>
        <p:nvSpPr>
          <p:cNvPr id="5" name="Rectangle 4"/>
          <p:cNvSpPr/>
          <p:nvPr/>
        </p:nvSpPr>
        <p:spPr>
          <a:xfrm>
            <a:off x="142844" y="5572140"/>
            <a:ext cx="9001156" cy="923330"/>
          </a:xfrm>
          <a:prstGeom prst="rect">
            <a:avLst/>
          </a:prstGeom>
        </p:spPr>
        <p:txBody>
          <a:bodyPr wrap="square">
            <a:spAutoFit/>
          </a:bodyPr>
          <a:lstStyle/>
          <a:p>
            <a:r>
              <a:rPr lang="fr-FR" b="1" dirty="0" smtClean="0"/>
              <a:t>Les oxydes (</a:t>
            </a:r>
            <a:r>
              <a:rPr lang="fr-FR" b="1" dirty="0" err="1" smtClean="0"/>
              <a:t>oxyhydroxydes</a:t>
            </a:r>
            <a:r>
              <a:rPr lang="fr-FR" b="1" dirty="0" smtClean="0"/>
              <a:t>)</a:t>
            </a:r>
          </a:p>
          <a:p>
            <a:r>
              <a:rPr lang="fr-FR" dirty="0" smtClean="0"/>
              <a:t>Ce sont surtout des oxydes de fer et d'aluminium dans le sol qui peuvent être de différentes</a:t>
            </a:r>
          </a:p>
          <a:p>
            <a:r>
              <a:rPr lang="fr-FR" dirty="0" smtClean="0"/>
              <a:t>tailles selon qu'ils sont cristallises, amorphes (gels)</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43042" y="214290"/>
            <a:ext cx="5536420" cy="4429136"/>
          </a:xfrm>
          <a:prstGeom prst="rect">
            <a:avLst/>
          </a:prstGeom>
          <a:noFill/>
          <a:ln w="9525">
            <a:noFill/>
            <a:miter lim="800000"/>
            <a:headEnd/>
            <a:tailEnd/>
          </a:ln>
          <a:effectLst/>
        </p:spPr>
      </p:pic>
      <p:sp>
        <p:nvSpPr>
          <p:cNvPr id="5" name="Rectangle 4"/>
          <p:cNvSpPr/>
          <p:nvPr/>
        </p:nvSpPr>
        <p:spPr>
          <a:xfrm>
            <a:off x="0" y="4786321"/>
            <a:ext cx="9001156" cy="1200329"/>
          </a:xfrm>
          <a:prstGeom prst="rect">
            <a:avLst/>
          </a:prstGeom>
        </p:spPr>
        <p:txBody>
          <a:bodyPr wrap="square">
            <a:spAutoFit/>
          </a:bodyPr>
          <a:lstStyle/>
          <a:p>
            <a:r>
              <a:rPr lang="fr-FR" dirty="0" smtClean="0"/>
              <a:t>Ils ont la propriété de fixer des ions, comme les argiles, mais ils sont globalement </a:t>
            </a:r>
            <a:r>
              <a:rPr lang="fr-FR" dirty="0" err="1" smtClean="0"/>
              <a:t>electro</a:t>
            </a:r>
            <a:r>
              <a:rPr lang="fr-FR" dirty="0" smtClean="0"/>
              <a:t> positifs et donc adsorbent les ions négatifs (Phosphates, sulfates, nitrates...)</a:t>
            </a:r>
          </a:p>
          <a:p>
            <a:r>
              <a:rPr lang="fr-FR" dirty="0" smtClean="0"/>
              <a:t>Ils vont participer a la capacité d'</a:t>
            </a:r>
            <a:r>
              <a:rPr lang="fr-FR" dirty="0" err="1" smtClean="0"/>
              <a:t>echange</a:t>
            </a:r>
            <a:r>
              <a:rPr lang="fr-FR" dirty="0" smtClean="0"/>
              <a:t> anionique (CEA) du sol, mesurée aussi en</a:t>
            </a:r>
          </a:p>
          <a:p>
            <a:r>
              <a:rPr lang="fr-FR" dirty="0" err="1" smtClean="0"/>
              <a:t>meq</a:t>
            </a:r>
            <a:r>
              <a:rPr lang="fr-FR" dirty="0" smtClean="0"/>
              <a:t>/100g.</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8786874" cy="3693319"/>
          </a:xfrm>
          <a:prstGeom prst="rect">
            <a:avLst/>
          </a:prstGeom>
        </p:spPr>
        <p:txBody>
          <a:bodyPr wrap="square">
            <a:spAutoFit/>
          </a:bodyPr>
          <a:lstStyle/>
          <a:p>
            <a:r>
              <a:rPr lang="fr-FR" b="1" dirty="0" smtClean="0"/>
              <a:t>La matière organique</a:t>
            </a:r>
          </a:p>
          <a:p>
            <a:r>
              <a:rPr lang="fr-FR" dirty="0" smtClean="0"/>
              <a:t>De la '</a:t>
            </a:r>
            <a:r>
              <a:rPr lang="fr-FR" dirty="0" err="1" smtClean="0"/>
              <a:t>litiere</a:t>
            </a:r>
            <a:r>
              <a:rPr lang="fr-FR" dirty="0" smtClean="0"/>
              <a:t>' a la matière organique </a:t>
            </a:r>
            <a:r>
              <a:rPr lang="fr-FR" dirty="0" err="1" smtClean="0"/>
              <a:t>humifiée</a:t>
            </a:r>
            <a:r>
              <a:rPr lang="fr-FR" dirty="0" smtClean="0"/>
              <a:t> : la mort des êtres vivants, leurs déchets et secrétions apportent au sol sa matière organique, qualifiée de fraiche avant qu'elle ne se transforme en matière </a:t>
            </a:r>
            <a:r>
              <a:rPr lang="fr-FR" dirty="0" err="1" smtClean="0"/>
              <a:t>humifiée</a:t>
            </a:r>
            <a:r>
              <a:rPr lang="fr-FR" dirty="0" smtClean="0"/>
              <a:t> (humus).</a:t>
            </a:r>
          </a:p>
          <a:p>
            <a:endParaRPr lang="fr-FR" dirty="0" smtClean="0"/>
          </a:p>
          <a:p>
            <a:r>
              <a:rPr lang="fr-FR" b="1" dirty="0" smtClean="0"/>
              <a:t>-    Matière organique fraiche: la litière</a:t>
            </a:r>
          </a:p>
          <a:p>
            <a:r>
              <a:rPr lang="fr-FR" dirty="0" smtClean="0"/>
              <a:t>La première catégorie de matière organique, la </a:t>
            </a:r>
            <a:r>
              <a:rPr lang="fr-FR" i="1" dirty="0" smtClean="0"/>
              <a:t>litière au sens large, est constituée de l'ensemble </a:t>
            </a:r>
            <a:r>
              <a:rPr lang="fr-FR" dirty="0" smtClean="0"/>
              <a:t>des matières organiques d'origine biologique, a différents stades de décomposition, qui représentent une source d'</a:t>
            </a:r>
            <a:r>
              <a:rPr lang="fr-FR" dirty="0" err="1" smtClean="0"/>
              <a:t>energie</a:t>
            </a:r>
            <a:r>
              <a:rPr lang="fr-FR" dirty="0" smtClean="0"/>
              <a:t> potentielle pour les espèces qui les consomment. Elle comprend les organismes et les parties d'entre eux qui viennent de mourir et qui en sont détachés, qu'ils soient </a:t>
            </a:r>
            <a:r>
              <a:rPr lang="fr-FR" dirty="0" err="1" smtClean="0"/>
              <a:t>vegetaux</a:t>
            </a:r>
            <a:r>
              <a:rPr lang="fr-FR" dirty="0" smtClean="0"/>
              <a:t>, animaux ou microbiens, aériens ou </a:t>
            </a:r>
            <a:r>
              <a:rPr lang="fr-FR" dirty="0" err="1" smtClean="0"/>
              <a:t>sou-terrains</a:t>
            </a:r>
            <a:r>
              <a:rPr lang="fr-FR" dirty="0" smtClean="0"/>
              <a:t>, ainsi que les excréments des animaux et différents composes émis directement dans le milieu.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15404" cy="2308324"/>
          </a:xfrm>
          <a:prstGeom prst="rect">
            <a:avLst/>
          </a:prstGeom>
        </p:spPr>
        <p:txBody>
          <a:bodyPr wrap="square">
            <a:spAutoFit/>
          </a:bodyPr>
          <a:lstStyle/>
          <a:p>
            <a:pPr algn="ctr"/>
            <a:r>
              <a:rPr lang="fr-FR" b="1" dirty="0" smtClean="0"/>
              <a:t>Matière organique </a:t>
            </a:r>
            <a:r>
              <a:rPr lang="fr-FR" b="1" dirty="0" err="1" smtClean="0"/>
              <a:t>heritee</a:t>
            </a:r>
            <a:r>
              <a:rPr lang="fr-FR" b="1" dirty="0" smtClean="0"/>
              <a:t> ou évoluée?</a:t>
            </a:r>
          </a:p>
          <a:p>
            <a:endParaRPr lang="fr-FR" b="1" dirty="0" smtClean="0"/>
          </a:p>
          <a:p>
            <a:r>
              <a:rPr lang="fr-FR" dirty="0" smtClean="0"/>
              <a:t>Si certaines des molécules organiques sont héritées directement des débris organiques, la plupart sont synthétisées dans le sol, a la suite de processus chimiques et biochimiques complexes qui constituent l'humification.</a:t>
            </a:r>
          </a:p>
          <a:p>
            <a:r>
              <a:rPr lang="fr-FR" dirty="0" smtClean="0"/>
              <a:t>Parmi les premières (héritées) dominent la cellulose, la lignine, les protéines et les lipides.</a:t>
            </a:r>
          </a:p>
          <a:p>
            <a:r>
              <a:rPr lang="fr-FR" dirty="0" smtClean="0"/>
              <a:t>Dans les secondes (</a:t>
            </a:r>
            <a:r>
              <a:rPr lang="fr-FR" dirty="0" err="1" smtClean="0"/>
              <a:t>humifiées</a:t>
            </a:r>
            <a:r>
              <a:rPr lang="fr-FR" dirty="0" smtClean="0"/>
              <a:t> = </a:t>
            </a:r>
            <a:r>
              <a:rPr lang="fr-FR" dirty="0" err="1" smtClean="0"/>
              <a:t>evoluées</a:t>
            </a:r>
            <a:r>
              <a:rPr lang="fr-FR" dirty="0" smtClean="0"/>
              <a:t>) se retrouvent des composes </a:t>
            </a:r>
            <a:r>
              <a:rPr lang="fr-FR" b="1" i="1" dirty="0" smtClean="0"/>
              <a:t>aromatiques à des degrés </a:t>
            </a:r>
            <a:r>
              <a:rPr lang="fr-FR" dirty="0" smtClean="0"/>
              <a:t>divers de </a:t>
            </a:r>
            <a:r>
              <a:rPr lang="fr-FR" b="1" i="1" dirty="0" smtClean="0"/>
              <a:t>polycondensation :</a:t>
            </a:r>
          </a:p>
        </p:txBody>
      </p:sp>
      <p:sp>
        <p:nvSpPr>
          <p:cNvPr id="5" name="Rectangle 4"/>
          <p:cNvSpPr/>
          <p:nvPr/>
        </p:nvSpPr>
        <p:spPr>
          <a:xfrm>
            <a:off x="214282" y="2285992"/>
            <a:ext cx="8215370" cy="4524315"/>
          </a:xfrm>
          <a:prstGeom prst="rect">
            <a:avLst/>
          </a:prstGeom>
        </p:spPr>
        <p:txBody>
          <a:bodyPr wrap="square">
            <a:spAutoFit/>
          </a:bodyPr>
          <a:lstStyle/>
          <a:p>
            <a:r>
              <a:rPr lang="fr-FR" dirty="0" smtClean="0"/>
              <a:t>- les </a:t>
            </a:r>
            <a:r>
              <a:rPr lang="fr-FR" b="1" i="1" dirty="0" smtClean="0"/>
              <a:t>acides </a:t>
            </a:r>
            <a:r>
              <a:rPr lang="fr-FR" b="1" i="1" dirty="0" err="1" smtClean="0"/>
              <a:t>créniques</a:t>
            </a:r>
            <a:r>
              <a:rPr lang="fr-FR" b="1" i="1" dirty="0" smtClean="0"/>
              <a:t> sont les plus petits, solubles dans l'eau, sont formes par polycondensation</a:t>
            </a:r>
          </a:p>
          <a:p>
            <a:r>
              <a:rPr lang="fr-FR" dirty="0" smtClean="0"/>
              <a:t>de deux ou trois noyaux aromatiques. Reconnus en 1806 déjà par le chimiste </a:t>
            </a:r>
            <a:r>
              <a:rPr lang="fr-FR" dirty="0" err="1" smtClean="0"/>
              <a:t>suedois</a:t>
            </a:r>
            <a:r>
              <a:rPr lang="fr-FR" dirty="0" smtClean="0"/>
              <a:t> Berzelius - qui a aussi distingue par la suite les acides humiques et l'humine (Bou-laine, 1989) - ils sont maintenant souvent assimiles a des acides </a:t>
            </a:r>
            <a:r>
              <a:rPr lang="fr-FR" dirty="0" err="1" smtClean="0"/>
              <a:t>fulviques</a:t>
            </a:r>
            <a:r>
              <a:rPr lang="fr-FR" dirty="0" smtClean="0"/>
              <a:t> </a:t>
            </a:r>
            <a:r>
              <a:rPr lang="fr-FR" dirty="0" err="1" smtClean="0"/>
              <a:t>tres</a:t>
            </a:r>
            <a:r>
              <a:rPr lang="fr-FR" dirty="0" smtClean="0"/>
              <a:t> </a:t>
            </a:r>
            <a:r>
              <a:rPr lang="fr-FR" dirty="0" err="1" smtClean="0"/>
              <a:t>legers</a:t>
            </a:r>
            <a:r>
              <a:rPr lang="fr-FR" dirty="0" smtClean="0"/>
              <a:t>.</a:t>
            </a:r>
          </a:p>
          <a:p>
            <a:endParaRPr lang="fr-FR" dirty="0" smtClean="0"/>
          </a:p>
          <a:p>
            <a:r>
              <a:rPr lang="fr-FR" dirty="0" smtClean="0"/>
              <a:t>- Un peu plus gros que les précédents, les </a:t>
            </a:r>
            <a:r>
              <a:rPr lang="fr-FR" b="1" i="1" dirty="0" smtClean="0"/>
              <a:t>acides </a:t>
            </a:r>
            <a:r>
              <a:rPr lang="fr-FR" b="1" i="1" dirty="0" err="1" smtClean="0"/>
              <a:t>hymatomélaniques</a:t>
            </a:r>
            <a:r>
              <a:rPr lang="fr-FR" b="1" i="1" dirty="0" smtClean="0"/>
              <a:t> se composent de</a:t>
            </a:r>
          </a:p>
          <a:p>
            <a:r>
              <a:rPr lang="fr-FR" dirty="0" smtClean="0"/>
              <a:t>polycondensats des précédents mais aussi de </a:t>
            </a:r>
            <a:r>
              <a:rPr lang="fr-FR" dirty="0" err="1" smtClean="0"/>
              <a:t>molecules</a:t>
            </a:r>
            <a:r>
              <a:rPr lang="fr-FR" dirty="0" smtClean="0"/>
              <a:t> </a:t>
            </a:r>
            <a:r>
              <a:rPr lang="fr-FR" dirty="0" err="1" smtClean="0"/>
              <a:t>heritees</a:t>
            </a:r>
            <a:r>
              <a:rPr lang="fr-FR" dirty="0" smtClean="0"/>
              <a:t> en grande partie aliphatiques, comme les </a:t>
            </a:r>
            <a:r>
              <a:rPr lang="fr-FR" b="1" i="1" dirty="0" smtClean="0"/>
              <a:t>bitumes fréquents dans les humus bruts et les tourbes.</a:t>
            </a:r>
          </a:p>
          <a:p>
            <a:endParaRPr lang="fr-FR" b="1" i="1" dirty="0" smtClean="0"/>
          </a:p>
          <a:p>
            <a:r>
              <a:rPr lang="fr-FR" dirty="0" smtClean="0"/>
              <a:t>- De couleur jaune, les </a:t>
            </a:r>
            <a:r>
              <a:rPr lang="fr-FR" b="1" i="1" dirty="0" smtClean="0"/>
              <a:t>acides </a:t>
            </a:r>
            <a:r>
              <a:rPr lang="fr-FR" b="1" i="1" dirty="0" err="1" smtClean="0"/>
              <a:t>fulviques</a:t>
            </a:r>
            <a:r>
              <a:rPr lang="fr-FR" b="1" i="1" dirty="0" smtClean="0"/>
              <a:t> comportent de longues chaines latérales de nature </a:t>
            </a:r>
            <a:r>
              <a:rPr lang="fr-FR" dirty="0" smtClean="0"/>
              <a:t>aliphatique ou peptidique et un nucleus aromatique de petite taille. Ils sont très réactifs par leurs groupes -COOH dissocies, qui leur fournissent, par leur électronégativité, une bonne aptitude à la liaison avec les cations bivalents ou trivalents.</a:t>
            </a:r>
          </a:p>
          <a:p>
            <a:r>
              <a:rPr lang="fr-FR" dirty="0" smtClean="0"/>
              <a:t>-</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71480"/>
            <a:ext cx="7929618" cy="2585323"/>
          </a:xfrm>
          <a:prstGeom prst="rect">
            <a:avLst/>
          </a:prstGeom>
        </p:spPr>
        <p:txBody>
          <a:bodyPr wrap="square">
            <a:spAutoFit/>
          </a:bodyPr>
          <a:lstStyle/>
          <a:p>
            <a:pPr algn="just"/>
            <a:endParaRPr lang="fr-FR">
              <a:latin typeface="TimesNewRomanPSMT"/>
            </a:endParaRPr>
          </a:p>
          <a:p>
            <a:pPr algn="just"/>
            <a:endParaRPr lang="fr-FR" baseline="0" dirty="0" smtClean="0">
              <a:latin typeface="TimesNewRomanPSMT"/>
            </a:endParaRPr>
          </a:p>
          <a:p>
            <a:pPr algn="just"/>
            <a:endParaRPr lang="fr-FR" baseline="0" dirty="0" smtClean="0">
              <a:latin typeface="TimesNewRomanPSMT"/>
            </a:endParaRPr>
          </a:p>
          <a:p>
            <a:pPr algn="just"/>
            <a:endParaRPr lang="fr-FR" baseline="0" dirty="0" smtClean="0">
              <a:latin typeface="TimesNewRomanPSMT"/>
            </a:endParaRPr>
          </a:p>
          <a:p>
            <a:pPr algn="just"/>
            <a:endParaRPr lang="fr-FR" dirty="0">
              <a:latin typeface="TimesNewRomanPSMT"/>
            </a:endParaRPr>
          </a:p>
          <a:p>
            <a:pPr algn="just"/>
            <a:endParaRPr lang="fr-FR" baseline="0" dirty="0" smtClean="0">
              <a:latin typeface="TimesNewRomanPSMT"/>
            </a:endParaRPr>
          </a:p>
          <a:p>
            <a:pPr algn="just"/>
            <a:endParaRPr lang="fr-FR" dirty="0">
              <a:latin typeface="TimesNewRomanPSMT"/>
            </a:endParaRPr>
          </a:p>
          <a:p>
            <a:pPr algn="just"/>
            <a:endParaRPr lang="fr-FR" baseline="0" dirty="0" smtClean="0">
              <a:latin typeface="TimesNewRomanPSMT"/>
            </a:endParaRPr>
          </a:p>
          <a:p>
            <a:pPr algn="just"/>
            <a:r>
              <a:rPr lang="fr-FR" baseline="0" smtClean="0">
                <a:latin typeface="TimesNewRomanPSMT"/>
              </a:rPr>
              <a:t>-</a:t>
            </a:r>
            <a:endParaRPr lang="fr-FR" dirty="0"/>
          </a:p>
        </p:txBody>
      </p:sp>
      <p:sp>
        <p:nvSpPr>
          <p:cNvPr id="5" name="Rectangle à coins arrondis 4"/>
          <p:cNvSpPr/>
          <p:nvPr/>
        </p:nvSpPr>
        <p:spPr>
          <a:xfrm>
            <a:off x="500034" y="357166"/>
            <a:ext cx="7786742"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fr-FR" b="1" baseline="0" dirty="0" smtClean="0">
                <a:solidFill>
                  <a:schemeClr val="tx1"/>
                </a:solidFill>
                <a:latin typeface="TimesNewRomanPSMT"/>
              </a:rPr>
              <a:t>-Une phase solide comportant les minéraux et les substances organiques inertes, mais aussi les êtres</a:t>
            </a:r>
            <a:r>
              <a:rPr lang="fr-FR" b="1" dirty="0" smtClean="0">
                <a:solidFill>
                  <a:schemeClr val="tx1"/>
                </a:solidFill>
                <a:latin typeface="TimesNewRomanPSMT"/>
              </a:rPr>
              <a:t> </a:t>
            </a:r>
            <a:r>
              <a:rPr lang="fr-FR" b="1" baseline="0" dirty="0" smtClean="0">
                <a:solidFill>
                  <a:schemeClr val="tx1"/>
                </a:solidFill>
                <a:latin typeface="TimesNewRomanPSMT"/>
              </a:rPr>
              <a:t>vivants.</a:t>
            </a:r>
          </a:p>
        </p:txBody>
      </p:sp>
      <p:sp>
        <p:nvSpPr>
          <p:cNvPr id="6" name="Rectangle à coins arrondis 5"/>
          <p:cNvSpPr/>
          <p:nvPr/>
        </p:nvSpPr>
        <p:spPr>
          <a:xfrm>
            <a:off x="571472" y="1643050"/>
            <a:ext cx="778674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baseline="0" dirty="0" smtClean="0">
                <a:solidFill>
                  <a:schemeClr val="tx1"/>
                </a:solidFill>
                <a:latin typeface="TimesNewRomanPSMT"/>
              </a:rPr>
              <a:t>-Une phase liquide, quasi exclusivement aqueuse qui outre l’eau, contient l’ensemble des</a:t>
            </a:r>
            <a:r>
              <a:rPr lang="fr-FR" b="1" dirty="0" smtClean="0">
                <a:solidFill>
                  <a:schemeClr val="tx1"/>
                </a:solidFill>
                <a:latin typeface="TimesNewRomanPSMT"/>
              </a:rPr>
              <a:t> </a:t>
            </a:r>
            <a:r>
              <a:rPr lang="fr-FR" b="1" baseline="0" dirty="0" smtClean="0">
                <a:solidFill>
                  <a:schemeClr val="tx1"/>
                </a:solidFill>
                <a:latin typeface="TimesNewRomanPSMT"/>
              </a:rPr>
              <a:t>substances et gaz dissous qui jouent un grand rôle dans les fonctions du sol (nutrition, réservoir et</a:t>
            </a:r>
            <a:r>
              <a:rPr lang="fr-FR" b="1" dirty="0" smtClean="0">
                <a:solidFill>
                  <a:schemeClr val="tx1"/>
                </a:solidFill>
                <a:latin typeface="TimesNewRomanPSMT"/>
              </a:rPr>
              <a:t> </a:t>
            </a:r>
            <a:r>
              <a:rPr lang="fr-FR" b="1" baseline="0" dirty="0" smtClean="0">
                <a:solidFill>
                  <a:schemeClr val="tx1"/>
                </a:solidFill>
                <a:latin typeface="TimesNewRomanPSMT"/>
              </a:rPr>
              <a:t>filtre de certains éléments…).</a:t>
            </a:r>
          </a:p>
        </p:txBody>
      </p:sp>
      <p:sp>
        <p:nvSpPr>
          <p:cNvPr id="9" name="Rectangle à coins arrondis 8"/>
          <p:cNvSpPr/>
          <p:nvPr/>
        </p:nvSpPr>
        <p:spPr>
          <a:xfrm>
            <a:off x="642910" y="3214686"/>
            <a:ext cx="7715304" cy="27860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fr-FR" b="1" baseline="0" dirty="0" smtClean="0">
                <a:solidFill>
                  <a:schemeClr val="tx1"/>
                </a:solidFill>
                <a:latin typeface="TimesNewRomanPSMT"/>
              </a:rPr>
              <a:t>Une phase gazeuse en équilibre avec la phase liquide. Elle constitue ‘l’air’ du sol, dont la</a:t>
            </a:r>
            <a:r>
              <a:rPr lang="fr-FR" b="1" dirty="0" smtClean="0">
                <a:solidFill>
                  <a:schemeClr val="tx1"/>
                </a:solidFill>
                <a:latin typeface="TimesNewRomanPSMT"/>
              </a:rPr>
              <a:t> </a:t>
            </a:r>
            <a:r>
              <a:rPr lang="fr-FR" b="1" baseline="0" dirty="0" smtClean="0">
                <a:solidFill>
                  <a:schemeClr val="tx1"/>
                </a:solidFill>
                <a:latin typeface="TimesNewRomanPSMT"/>
              </a:rPr>
              <a:t>composition est assez différente de celle de l’air atmosphérique, avec lequel il existe de nombreux</a:t>
            </a:r>
            <a:r>
              <a:rPr lang="fr-FR" b="1" dirty="0" smtClean="0">
                <a:solidFill>
                  <a:schemeClr val="tx1"/>
                </a:solidFill>
                <a:latin typeface="TimesNewRomanPSMT"/>
              </a:rPr>
              <a:t> </a:t>
            </a:r>
            <a:r>
              <a:rPr lang="fr-FR" b="1" baseline="0" dirty="0" smtClean="0">
                <a:solidFill>
                  <a:schemeClr val="tx1"/>
                </a:solidFill>
                <a:latin typeface="TimesNewRomanPSMT"/>
              </a:rPr>
              <a:t>échanges. La teneur en CO</a:t>
            </a:r>
            <a:r>
              <a:rPr lang="fr-FR" sz="800" b="1" baseline="0" dirty="0" smtClean="0">
                <a:solidFill>
                  <a:schemeClr val="tx1"/>
                </a:solidFill>
                <a:latin typeface="TimesNewRomanPSMT"/>
              </a:rPr>
              <a:t>2 </a:t>
            </a:r>
            <a:r>
              <a:rPr lang="fr-FR" b="1" baseline="0" dirty="0" smtClean="0">
                <a:solidFill>
                  <a:schemeClr val="tx1"/>
                </a:solidFill>
                <a:latin typeface="TimesNewRomanPSMT"/>
              </a:rPr>
              <a:t>est notoirement plus élevée </a:t>
            </a:r>
            <a:r>
              <a:rPr lang="fr-FR" b="1" baseline="0"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TimesNewRomanPSMT"/>
              </a:rPr>
              <a:t>(0,5 a 5%) </a:t>
            </a:r>
            <a:r>
              <a:rPr lang="fr-FR" b="1" baseline="0" dirty="0" smtClean="0">
                <a:solidFill>
                  <a:schemeClr val="tx1"/>
                </a:solidFill>
                <a:latin typeface="TimesNewRomanPSMT"/>
              </a:rPr>
              <a:t>contre 0,035% dans</a:t>
            </a:r>
            <a:r>
              <a:rPr lang="fr-FR" b="1" dirty="0" smtClean="0">
                <a:solidFill>
                  <a:schemeClr val="tx1"/>
                </a:solidFill>
                <a:latin typeface="TimesNewRomanPSMT"/>
              </a:rPr>
              <a:t> </a:t>
            </a:r>
            <a:r>
              <a:rPr lang="fr-FR" b="1" baseline="0" dirty="0" smtClean="0">
                <a:solidFill>
                  <a:schemeClr val="tx1"/>
                </a:solidFill>
                <a:latin typeface="TimesNewRomanPSMT"/>
              </a:rPr>
              <a:t>l'</a:t>
            </a:r>
            <a:r>
              <a:rPr lang="fr-FR" b="1" baseline="0" dirty="0" err="1" smtClean="0">
                <a:solidFill>
                  <a:schemeClr val="tx1"/>
                </a:solidFill>
                <a:latin typeface="TimesNewRomanPSMT"/>
              </a:rPr>
              <a:t>atmosphere</a:t>
            </a:r>
            <a:r>
              <a:rPr lang="fr-FR" b="1" baseline="0" dirty="0" smtClean="0">
                <a:solidFill>
                  <a:schemeClr val="tx1"/>
                </a:solidFill>
                <a:latin typeface="TimesNewRomanPSMT"/>
              </a:rPr>
              <a:t>. En contrepartie, la teneur en oxygène est parfois plus basse, mais nécessaire à la</a:t>
            </a:r>
            <a:r>
              <a:rPr lang="fr-FR" b="1" dirty="0" smtClean="0">
                <a:solidFill>
                  <a:schemeClr val="tx1"/>
                </a:solidFill>
                <a:latin typeface="TimesNewRomanPSMT"/>
              </a:rPr>
              <a:t> </a:t>
            </a:r>
            <a:r>
              <a:rPr lang="fr-FR" b="1" baseline="0" dirty="0" smtClean="0">
                <a:solidFill>
                  <a:schemeClr val="tx1"/>
                </a:solidFill>
                <a:latin typeface="TimesNewRomanPSMT"/>
              </a:rPr>
              <a:t>respiration des organismes vivants dans le sol (racines, champignons, vers de terre, etc...) . Elle est</a:t>
            </a:r>
            <a:r>
              <a:rPr lang="fr-FR" b="1" dirty="0" smtClean="0">
                <a:solidFill>
                  <a:schemeClr val="tx1"/>
                </a:solidFill>
                <a:latin typeface="TimesNewRomanPSMT"/>
              </a:rPr>
              <a:t> </a:t>
            </a:r>
            <a:r>
              <a:rPr lang="fr-FR" b="1" baseline="0" dirty="0" smtClean="0">
                <a:solidFill>
                  <a:schemeClr val="tx1"/>
                </a:solidFill>
                <a:latin typeface="TimesNewRomanPSMT"/>
              </a:rPr>
              <a:t>en outre pratiquement toujours a vapeur saturante pour la vapeur d’eau .</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571472" y="714356"/>
            <a:ext cx="7962900" cy="48577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8929718"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b="1" dirty="0" smtClean="0"/>
              <a:t>Propriétés de ces matières </a:t>
            </a:r>
            <a:r>
              <a:rPr lang="fr-FR" b="1" dirty="0" err="1" smtClean="0"/>
              <a:t>humifiées</a:t>
            </a:r>
            <a:endParaRPr lang="fr-FR" b="1" dirty="0" smtClean="0"/>
          </a:p>
          <a:p>
            <a:endParaRPr lang="fr-FR" b="1" dirty="0" smtClean="0"/>
          </a:p>
          <a:p>
            <a:r>
              <a:rPr lang="fr-FR" dirty="0" smtClean="0"/>
              <a:t>Les </a:t>
            </a:r>
            <a:r>
              <a:rPr lang="fr-FR" b="1" dirty="0" smtClean="0"/>
              <a:t>substances humiques (acides </a:t>
            </a:r>
            <a:r>
              <a:rPr lang="fr-FR" b="1" dirty="0" err="1" smtClean="0"/>
              <a:t>fulviques</a:t>
            </a:r>
            <a:r>
              <a:rPr lang="fr-FR" b="1" dirty="0" smtClean="0"/>
              <a:t>, acides humiques, humines) sont stables, leur</a:t>
            </a:r>
          </a:p>
          <a:p>
            <a:r>
              <a:rPr lang="fr-FR" dirty="0" smtClean="0"/>
              <a:t>minéralisation étant très lente. L’ensemble de ces substances humiques constitue l</a:t>
            </a:r>
            <a:r>
              <a:rPr lang="fr-FR" b="1" dirty="0" smtClean="0"/>
              <a:t>'humus (bien que </a:t>
            </a:r>
            <a:r>
              <a:rPr lang="fr-FR" dirty="0" smtClean="0"/>
              <a:t>ce mot soit aussi utilise pour designer l'ensemble des constituants organiques morts) dont </a:t>
            </a:r>
            <a:r>
              <a:rPr lang="fr-FR" b="1" dirty="0" smtClean="0"/>
              <a:t>le rôle sur les propriétés du sol est essentiel :</a:t>
            </a:r>
          </a:p>
          <a:p>
            <a:r>
              <a:rPr lang="fr-FR" dirty="0" smtClean="0"/>
              <a:t>–</a:t>
            </a:r>
            <a:endParaRPr lang="fr-FR" dirty="0"/>
          </a:p>
        </p:txBody>
      </p:sp>
      <p:sp>
        <p:nvSpPr>
          <p:cNvPr id="5" name="Rectangle 4"/>
          <p:cNvSpPr/>
          <p:nvPr/>
        </p:nvSpPr>
        <p:spPr>
          <a:xfrm>
            <a:off x="714348" y="2285992"/>
            <a:ext cx="7643866" cy="3693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dirty="0" smtClean="0">
                <a:solidFill>
                  <a:srgbClr val="FF0000"/>
                </a:solidFill>
              </a:rPr>
              <a:t>amélioration de la stabilité structurale</a:t>
            </a:r>
          </a:p>
          <a:p>
            <a:endParaRPr lang="fr-FR" dirty="0" smtClean="0">
              <a:solidFill>
                <a:srgbClr val="FF0000"/>
              </a:solidFill>
            </a:endParaRPr>
          </a:p>
          <a:p>
            <a:r>
              <a:rPr lang="fr-FR" dirty="0" smtClean="0">
                <a:solidFill>
                  <a:srgbClr val="FF0000"/>
                </a:solidFill>
              </a:rPr>
              <a:t>– capacité de rétention des cations</a:t>
            </a:r>
          </a:p>
          <a:p>
            <a:endParaRPr lang="fr-FR" dirty="0" smtClean="0">
              <a:solidFill>
                <a:srgbClr val="FF0000"/>
              </a:solidFill>
            </a:endParaRPr>
          </a:p>
          <a:p>
            <a:r>
              <a:rPr lang="fr-FR" dirty="0" smtClean="0">
                <a:solidFill>
                  <a:srgbClr val="FF0000"/>
                </a:solidFill>
              </a:rPr>
              <a:t>– réserve d’</a:t>
            </a:r>
            <a:r>
              <a:rPr lang="fr-FR" dirty="0" err="1" smtClean="0">
                <a:solidFill>
                  <a:srgbClr val="FF0000"/>
                </a:solidFill>
              </a:rPr>
              <a:t>elements</a:t>
            </a:r>
            <a:r>
              <a:rPr lang="fr-FR" dirty="0" smtClean="0">
                <a:solidFill>
                  <a:srgbClr val="FF0000"/>
                </a:solidFill>
              </a:rPr>
              <a:t> minéraux</a:t>
            </a:r>
          </a:p>
          <a:p>
            <a:endParaRPr lang="fr-FR" dirty="0" smtClean="0">
              <a:solidFill>
                <a:srgbClr val="FF0000"/>
              </a:solidFill>
            </a:endParaRPr>
          </a:p>
          <a:p>
            <a:r>
              <a:rPr lang="fr-FR" dirty="0" smtClean="0">
                <a:solidFill>
                  <a:srgbClr val="FF0000"/>
                </a:solidFill>
              </a:rPr>
              <a:t>– substrat de la vie microbienne</a:t>
            </a:r>
          </a:p>
          <a:p>
            <a:endParaRPr lang="fr-FR" dirty="0" smtClean="0">
              <a:solidFill>
                <a:srgbClr val="FF0000"/>
              </a:solidFill>
            </a:endParaRPr>
          </a:p>
          <a:p>
            <a:r>
              <a:rPr lang="fr-FR" dirty="0" smtClean="0">
                <a:solidFill>
                  <a:srgbClr val="FF0000"/>
                </a:solidFill>
              </a:rPr>
              <a:t>– agent de rétention de substances polluantes… Les principales propriétés de ces molécules sont dues aux groupements acides (carboxyliques et phénoliques) qui en font des échangeurs de cations et des agents complexant des métaux .</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0"/>
            <a:ext cx="8572560" cy="6247864"/>
          </a:xfrm>
          <a:prstGeom prst="rect">
            <a:avLst/>
          </a:prstGeom>
        </p:spPr>
        <p:txBody>
          <a:bodyPr wrap="square">
            <a:spAutoFit/>
          </a:bodyPr>
          <a:lstStyle/>
          <a:p>
            <a:r>
              <a:rPr lang="fr-FR" sz="2000" b="1" baseline="0" dirty="0" smtClean="0">
                <a:latin typeface="TimesNewRomanPS-BoldMT"/>
              </a:rPr>
              <a:t>2. </a:t>
            </a:r>
            <a:r>
              <a:rPr lang="fr-FR" sz="2000" b="1" u="sng" baseline="0" dirty="0" smtClean="0">
                <a:latin typeface="TimesNewRomanPS-BoldMT"/>
              </a:rPr>
              <a:t>Les éléments constitutifs de la phase solide du sol</a:t>
            </a:r>
          </a:p>
          <a:p>
            <a:endParaRPr lang="fr-FR" sz="2000" b="1" baseline="0" dirty="0" smtClean="0">
              <a:latin typeface="TimesNewRomanPS-BoldMT"/>
            </a:endParaRPr>
          </a:p>
          <a:p>
            <a:r>
              <a:rPr lang="fr-FR" b="1" baseline="0" dirty="0" smtClean="0">
                <a:latin typeface="TimesNewRomanPS-BoldMT"/>
              </a:rPr>
              <a:t>2.1 Les éléments minéraux</a:t>
            </a:r>
          </a:p>
          <a:p>
            <a:endParaRPr lang="fr-FR" b="1" baseline="0" dirty="0" smtClean="0">
              <a:latin typeface="TimesNewRomanPS-BoldMT"/>
            </a:endParaRPr>
          </a:p>
          <a:p>
            <a:r>
              <a:rPr lang="fr-FR" baseline="0" dirty="0" smtClean="0">
                <a:latin typeface="TimesNewRomanPSMT"/>
              </a:rPr>
              <a:t>Ils proviennent de l'</a:t>
            </a:r>
            <a:r>
              <a:rPr lang="fr-FR" baseline="0" dirty="0" err="1" smtClean="0">
                <a:latin typeface="TimesNewRomanPSMT"/>
              </a:rPr>
              <a:t>alt</a:t>
            </a:r>
            <a:r>
              <a:rPr lang="fr-FR" dirty="0" err="1">
                <a:latin typeface="TimesNewRomanPSMT"/>
              </a:rPr>
              <a:t>e</a:t>
            </a:r>
            <a:r>
              <a:rPr lang="fr-FR" baseline="0" dirty="0" err="1" smtClean="0">
                <a:latin typeface="TimesNewRomanPSMT"/>
              </a:rPr>
              <a:t>ration</a:t>
            </a:r>
            <a:r>
              <a:rPr lang="fr-FR" baseline="0" dirty="0" smtClean="0">
                <a:latin typeface="TimesNewRomanPSMT"/>
              </a:rPr>
              <a:t> des roches, soit d'une façon mécanique (minéraux primaires) soit</a:t>
            </a:r>
            <a:r>
              <a:rPr lang="fr-FR" dirty="0" smtClean="0">
                <a:latin typeface="TimesNewRomanPSMT"/>
              </a:rPr>
              <a:t> </a:t>
            </a:r>
            <a:r>
              <a:rPr lang="fr-FR" baseline="0" dirty="0" smtClean="0">
                <a:latin typeface="TimesNewRomanPSMT"/>
              </a:rPr>
              <a:t>d'une façon chimique, avec transformations (minéraux secondaires : argiles, oxydes). </a:t>
            </a:r>
          </a:p>
          <a:p>
            <a:r>
              <a:rPr lang="fr-FR" baseline="0" dirty="0" smtClean="0">
                <a:latin typeface="TimesNewRomanPSMT"/>
              </a:rPr>
              <a:t>L'ensemble</a:t>
            </a:r>
            <a:r>
              <a:rPr lang="fr-FR" dirty="0">
                <a:latin typeface="TimesNewRomanPSMT"/>
              </a:rPr>
              <a:t> </a:t>
            </a:r>
            <a:r>
              <a:rPr lang="fr-FR" baseline="0" dirty="0" smtClean="0">
                <a:latin typeface="TimesNewRomanPSMT"/>
              </a:rPr>
              <a:t>des minéraux secondaires forme le complexe d'</a:t>
            </a:r>
            <a:r>
              <a:rPr lang="fr-FR" baseline="0" dirty="0" err="1" smtClean="0">
                <a:latin typeface="TimesNewRomanPSMT"/>
              </a:rPr>
              <a:t>alteration</a:t>
            </a:r>
            <a:r>
              <a:rPr lang="fr-FR" baseline="0" dirty="0" smtClean="0">
                <a:latin typeface="TimesNewRomanPSMT"/>
              </a:rPr>
              <a:t>.</a:t>
            </a:r>
          </a:p>
          <a:p>
            <a:endParaRPr lang="fr-FR" baseline="0" dirty="0" smtClean="0">
              <a:latin typeface="TimesNewRomanPSMT"/>
            </a:endParaRPr>
          </a:p>
          <a:p>
            <a:r>
              <a:rPr lang="fr-FR" b="1" baseline="0" dirty="0" smtClean="0">
                <a:latin typeface="TimesNewRomanPS-BoldMT"/>
              </a:rPr>
              <a:t>2.1.1 Les éléments grossiers</a:t>
            </a:r>
          </a:p>
          <a:p>
            <a:r>
              <a:rPr lang="fr-FR" baseline="0" dirty="0" smtClean="0">
                <a:latin typeface="TimesNewRomanPSMT"/>
              </a:rPr>
              <a:t>Ce sont les éléments &gt; 2mm et on les classe par dimensions :</a:t>
            </a:r>
          </a:p>
          <a:p>
            <a:r>
              <a:rPr lang="fr-FR" sz="1100" baseline="0" dirty="0" smtClean="0">
                <a:solidFill>
                  <a:srgbClr val="FF0000"/>
                </a:solidFill>
                <a:latin typeface="Wingdings-Regular"/>
              </a:rPr>
              <a:t> </a:t>
            </a:r>
            <a:r>
              <a:rPr lang="fr-FR" baseline="0" dirty="0" smtClean="0">
                <a:solidFill>
                  <a:srgbClr val="FF0000"/>
                </a:solidFill>
                <a:latin typeface="TimesNewRomanPSMT"/>
              </a:rPr>
              <a:t>0,2 cm a 2 cm : graviers</a:t>
            </a:r>
          </a:p>
          <a:p>
            <a:r>
              <a:rPr lang="fr-FR" sz="1100" baseline="0" dirty="0" smtClean="0">
                <a:solidFill>
                  <a:srgbClr val="FF0000"/>
                </a:solidFill>
                <a:latin typeface="Wingdings-Regular"/>
              </a:rPr>
              <a:t> </a:t>
            </a:r>
            <a:r>
              <a:rPr lang="fr-FR" baseline="0" dirty="0" smtClean="0">
                <a:solidFill>
                  <a:srgbClr val="FF0000"/>
                </a:solidFill>
                <a:latin typeface="TimesNewRomanPSMT"/>
              </a:rPr>
              <a:t>2 a 5 cm : cailloux</a:t>
            </a:r>
          </a:p>
          <a:p>
            <a:r>
              <a:rPr lang="fr-FR" sz="1100" baseline="0" dirty="0" smtClean="0">
                <a:solidFill>
                  <a:srgbClr val="FF0000"/>
                </a:solidFill>
                <a:latin typeface="Wingdings-Regular"/>
              </a:rPr>
              <a:t> </a:t>
            </a:r>
            <a:r>
              <a:rPr lang="fr-FR" baseline="0" dirty="0" smtClean="0">
                <a:solidFill>
                  <a:srgbClr val="FF0000"/>
                </a:solidFill>
                <a:latin typeface="TimesNewRomanPSMT"/>
              </a:rPr>
              <a:t>5 a 20 cm : pierres</a:t>
            </a:r>
          </a:p>
          <a:p>
            <a:r>
              <a:rPr lang="fr-FR" sz="1100" baseline="0" dirty="0" smtClean="0">
                <a:solidFill>
                  <a:srgbClr val="FF0000"/>
                </a:solidFill>
                <a:latin typeface="Wingdings-Regular"/>
              </a:rPr>
              <a:t> </a:t>
            </a:r>
            <a:r>
              <a:rPr lang="fr-FR" baseline="0" dirty="0" smtClean="0">
                <a:solidFill>
                  <a:srgbClr val="FF0000"/>
                </a:solidFill>
                <a:latin typeface="TimesNewRomanPSMT"/>
              </a:rPr>
              <a:t>&gt; a 20 cm : blocs</a:t>
            </a:r>
          </a:p>
          <a:p>
            <a:r>
              <a:rPr lang="fr-FR" baseline="0" dirty="0" smtClean="0">
                <a:latin typeface="TimesNewRomanPSMT"/>
              </a:rPr>
              <a:t>Les conséquences agronomiques de la présence de ces éléments grossiers sont :</a:t>
            </a:r>
          </a:p>
          <a:p>
            <a:r>
              <a:rPr lang="fr-FR" sz="1100" baseline="0" dirty="0" smtClean="0">
                <a:latin typeface="Wingdings-Regular"/>
              </a:rPr>
              <a:t> </a:t>
            </a:r>
            <a:r>
              <a:rPr lang="fr-FR" baseline="0" dirty="0" smtClean="0">
                <a:latin typeface="TimesNewRomanPSMT"/>
              </a:rPr>
              <a:t>une diminution de la réserve utile en eau du sol (dureté élevée)</a:t>
            </a:r>
          </a:p>
          <a:p>
            <a:r>
              <a:rPr lang="fr-FR" sz="1100" baseline="0" dirty="0" smtClean="0">
                <a:latin typeface="Wingdings-Regular"/>
              </a:rPr>
              <a:t> </a:t>
            </a:r>
            <a:r>
              <a:rPr lang="fr-FR" baseline="0" dirty="0" smtClean="0">
                <a:latin typeface="TimesNewRomanPSMT"/>
              </a:rPr>
              <a:t>une augmentation de la réserve utile en eau du sol (si porosité... exemple : craie)</a:t>
            </a:r>
          </a:p>
          <a:p>
            <a:r>
              <a:rPr lang="fr-FR" sz="1100" baseline="0" dirty="0" smtClean="0">
                <a:latin typeface="Wingdings-Regular"/>
              </a:rPr>
              <a:t> </a:t>
            </a:r>
            <a:r>
              <a:rPr lang="fr-FR" baseline="0" dirty="0" smtClean="0">
                <a:latin typeface="TimesNewRomanPSMT"/>
              </a:rPr>
              <a:t>une usure des pièces mécaniques des outils de travail du sol</a:t>
            </a:r>
          </a:p>
          <a:p>
            <a:r>
              <a:rPr lang="fr-FR" sz="1100" baseline="0" dirty="0" smtClean="0">
                <a:latin typeface="Wingdings-Regular"/>
              </a:rPr>
              <a:t> </a:t>
            </a:r>
            <a:r>
              <a:rPr lang="fr-FR" baseline="0" dirty="0" smtClean="0">
                <a:latin typeface="TimesNewRomanPSMT"/>
              </a:rPr>
              <a:t>un développement racinaire difficile (si volume très élevé...)</a:t>
            </a:r>
          </a:p>
          <a:p>
            <a:r>
              <a:rPr lang="fr-FR" sz="1100" baseline="0" dirty="0" smtClean="0">
                <a:latin typeface="Wingdings-Regular"/>
              </a:rPr>
              <a:t> </a:t>
            </a:r>
            <a:r>
              <a:rPr lang="fr-FR" baseline="0" dirty="0" smtClean="0">
                <a:latin typeface="TimesNewRomanPSMT"/>
              </a:rPr>
              <a:t>une protection contre l'</a:t>
            </a:r>
            <a:r>
              <a:rPr lang="fr-FR" baseline="0" dirty="0" err="1" smtClean="0">
                <a:latin typeface="TimesNewRomanPSMT"/>
              </a:rPr>
              <a:t>evaporation</a:t>
            </a:r>
            <a:r>
              <a:rPr lang="fr-FR" baseline="0" dirty="0" smtClean="0">
                <a:latin typeface="TimesNewRomanPSMT"/>
              </a:rPr>
              <a:t> (disposition horizontale...)</a:t>
            </a:r>
          </a:p>
          <a:p>
            <a:r>
              <a:rPr lang="fr-FR" sz="1100" baseline="0" dirty="0" smtClean="0">
                <a:latin typeface="Wingdings-Regular"/>
              </a:rPr>
              <a:t> </a:t>
            </a:r>
            <a:r>
              <a:rPr lang="fr-FR" baseline="0" dirty="0" smtClean="0">
                <a:latin typeface="TimesNewRomanPSMT"/>
              </a:rPr>
              <a:t>un stockage d'</a:t>
            </a:r>
            <a:r>
              <a:rPr lang="fr-FR" baseline="0" dirty="0" err="1" smtClean="0">
                <a:latin typeface="TimesNewRomanPSMT"/>
              </a:rPr>
              <a:t>energie</a:t>
            </a:r>
            <a:r>
              <a:rPr lang="fr-FR" baseline="0" dirty="0" smtClean="0">
                <a:latin typeface="TimesNewRomanPSMT"/>
              </a:rPr>
              <a:t> (effet d'inertie)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285728"/>
            <a:ext cx="8143932" cy="2585323"/>
          </a:xfrm>
          <a:prstGeom prst="rect">
            <a:avLst/>
          </a:prstGeom>
        </p:spPr>
        <p:txBody>
          <a:bodyPr wrap="square">
            <a:spAutoFit/>
          </a:bodyPr>
          <a:lstStyle/>
          <a:p>
            <a:r>
              <a:rPr lang="fr-FR" b="1" dirty="0"/>
              <a:t>2.1.2 La terre fine</a:t>
            </a:r>
          </a:p>
          <a:p>
            <a:r>
              <a:rPr lang="fr-FR" dirty="0"/>
              <a:t>La terre fine est la fraction de terre qu'il reste lorsqu'on retire les </a:t>
            </a:r>
            <a:r>
              <a:rPr lang="fr-FR" dirty="0" err="1"/>
              <a:t>elements</a:t>
            </a:r>
            <a:r>
              <a:rPr lang="fr-FR" dirty="0"/>
              <a:t> grossiers (donc &lt; a 2</a:t>
            </a:r>
          </a:p>
          <a:p>
            <a:r>
              <a:rPr lang="fr-FR" dirty="0"/>
              <a:t>mm, au tamis). On peut classer les </a:t>
            </a:r>
            <a:r>
              <a:rPr lang="fr-FR" dirty="0" err="1"/>
              <a:t>elements</a:t>
            </a:r>
            <a:r>
              <a:rPr lang="fr-FR" dirty="0"/>
              <a:t> de la terre fine par dimensions :</a:t>
            </a:r>
          </a:p>
          <a:p>
            <a:r>
              <a:rPr lang="fr-FR" dirty="0"/>
              <a:t> de 2mm a 0,2 mm : sables grossiers</a:t>
            </a:r>
          </a:p>
          <a:p>
            <a:r>
              <a:rPr lang="pt-BR" dirty="0"/>
              <a:t> de 0,2 mm a 50 um : sables fins</a:t>
            </a:r>
          </a:p>
          <a:p>
            <a:r>
              <a:rPr lang="pt-BR" dirty="0"/>
              <a:t> de 50 um a 20 u : limons grossiers</a:t>
            </a:r>
          </a:p>
          <a:p>
            <a:r>
              <a:rPr lang="fr-FR" dirty="0" smtClean="0"/>
              <a:t>de </a:t>
            </a:r>
            <a:r>
              <a:rPr lang="fr-FR" dirty="0"/>
              <a:t>20 u a 2 u : limons fins</a:t>
            </a:r>
          </a:p>
          <a:p>
            <a:r>
              <a:rPr lang="fr-FR" dirty="0"/>
              <a:t> &lt; a 2 u : argiles</a:t>
            </a:r>
          </a:p>
        </p:txBody>
      </p:sp>
      <p:pic>
        <p:nvPicPr>
          <p:cNvPr id="2050" name="Picture 2"/>
          <p:cNvPicPr>
            <a:picLocks noChangeAspect="1" noChangeArrowheads="1"/>
          </p:cNvPicPr>
          <p:nvPr/>
        </p:nvPicPr>
        <p:blipFill>
          <a:blip r:embed="rId3"/>
          <a:srcRect/>
          <a:stretch>
            <a:fillRect/>
          </a:stretch>
        </p:blipFill>
        <p:spPr bwMode="auto">
          <a:xfrm>
            <a:off x="5929322" y="4223755"/>
            <a:ext cx="2609854" cy="263424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57158" y="4248150"/>
            <a:ext cx="3095625" cy="2609850"/>
          </a:xfrm>
          <a:prstGeom prst="rect">
            <a:avLst/>
          </a:prstGeom>
          <a:noFill/>
          <a:ln w="9525">
            <a:noFill/>
            <a:miter lim="800000"/>
            <a:headEnd/>
            <a:tailEnd/>
          </a:ln>
          <a:effectLst/>
        </p:spPr>
      </p:pic>
      <p:sp>
        <p:nvSpPr>
          <p:cNvPr id="7" name="Rectangle 6"/>
          <p:cNvSpPr/>
          <p:nvPr/>
        </p:nvSpPr>
        <p:spPr>
          <a:xfrm>
            <a:off x="4286248" y="5715016"/>
            <a:ext cx="716478" cy="369332"/>
          </a:xfrm>
          <a:prstGeom prst="rect">
            <a:avLst/>
          </a:prstGeom>
        </p:spPr>
        <p:txBody>
          <a:bodyPr wrap="none">
            <a:spAutoFit/>
          </a:bodyPr>
          <a:lstStyle/>
          <a:p>
            <a:r>
              <a:rPr lang="fr-FR" dirty="0"/>
              <a:t>Tamis</a:t>
            </a:r>
          </a:p>
        </p:txBody>
      </p:sp>
      <p:sp>
        <p:nvSpPr>
          <p:cNvPr id="8" name="Rectangle 7"/>
          <p:cNvSpPr/>
          <p:nvPr/>
        </p:nvSpPr>
        <p:spPr>
          <a:xfrm>
            <a:off x="714348" y="2857496"/>
            <a:ext cx="7643866" cy="1477328"/>
          </a:xfrm>
          <a:prstGeom prst="rect">
            <a:avLst/>
          </a:prstGeom>
        </p:spPr>
        <p:txBody>
          <a:bodyPr wrap="square">
            <a:spAutoFit/>
          </a:bodyPr>
          <a:lstStyle/>
          <a:p>
            <a:r>
              <a:rPr lang="fr-FR" b="1" i="1" dirty="0"/>
              <a:t>Zoom sur... l'analyse granulométrique en laboratoire</a:t>
            </a:r>
          </a:p>
          <a:p>
            <a:r>
              <a:rPr lang="fr-FR" dirty="0"/>
              <a:t>Apres avoir fractionne la terre </a:t>
            </a:r>
            <a:r>
              <a:rPr lang="fr-FR" dirty="0" err="1"/>
              <a:t>delicatement</a:t>
            </a:r>
            <a:r>
              <a:rPr lang="fr-FR" dirty="0"/>
              <a:t> et l'avoir faite </a:t>
            </a:r>
            <a:r>
              <a:rPr lang="fr-FR" dirty="0" err="1"/>
              <a:t>passee</a:t>
            </a:r>
            <a:r>
              <a:rPr lang="fr-FR" dirty="0"/>
              <a:t> au tamis 2mm pour </a:t>
            </a:r>
            <a:r>
              <a:rPr lang="fr-FR" dirty="0" err="1"/>
              <a:t>determiner</a:t>
            </a:r>
            <a:r>
              <a:rPr lang="fr-FR" dirty="0"/>
              <a:t> </a:t>
            </a:r>
            <a:r>
              <a:rPr lang="fr-FR" dirty="0" smtClean="0"/>
              <a:t>le % </a:t>
            </a:r>
            <a:r>
              <a:rPr lang="fr-FR" dirty="0"/>
              <a:t>d'</a:t>
            </a:r>
            <a:r>
              <a:rPr lang="fr-FR" dirty="0" err="1"/>
              <a:t>elements</a:t>
            </a:r>
            <a:r>
              <a:rPr lang="fr-FR" dirty="0"/>
              <a:t> grossiers, la terre fine est d'abord </a:t>
            </a:r>
            <a:r>
              <a:rPr lang="fr-FR" dirty="0" err="1"/>
              <a:t>passee</a:t>
            </a:r>
            <a:r>
              <a:rPr lang="fr-FR" dirty="0"/>
              <a:t> dans une succession de tamis </a:t>
            </a:r>
            <a:r>
              <a:rPr lang="fr-FR" dirty="0" smtClean="0"/>
              <a:t>pour </a:t>
            </a:r>
            <a:r>
              <a:rPr lang="fr-FR" dirty="0" err="1" smtClean="0"/>
              <a:t>determiner</a:t>
            </a:r>
            <a:r>
              <a:rPr lang="fr-FR" dirty="0" smtClean="0"/>
              <a:t> </a:t>
            </a:r>
            <a:r>
              <a:rPr lang="fr-FR" dirty="0"/>
              <a:t>les fractions </a:t>
            </a:r>
            <a:r>
              <a:rPr lang="fr-FR" dirty="0" err="1"/>
              <a:t>grossieres</a:t>
            </a:r>
            <a:r>
              <a:rPr lang="fr-FR" dirty="0"/>
              <a:t>, jusqu'a 50 </a:t>
            </a:r>
            <a:r>
              <a:rPr lang="fr-FR" dirty="0" err="1"/>
              <a:t>μm</a:t>
            </a:r>
            <a:r>
              <a:rPr lang="fr-FR" dirty="0"/>
              <a:t> (sables).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7929618" cy="6463308"/>
          </a:xfrm>
          <a:prstGeom prst="rect">
            <a:avLst/>
          </a:prstGeom>
        </p:spPr>
        <p:txBody>
          <a:bodyPr wrap="square">
            <a:spAutoFit/>
          </a:bodyPr>
          <a:lstStyle/>
          <a:p>
            <a:r>
              <a:rPr lang="fr-FR" b="1" dirty="0" smtClean="0"/>
              <a:t>2.1.2.1 Les sables et les limons</a:t>
            </a:r>
          </a:p>
          <a:p>
            <a:r>
              <a:rPr lang="fr-FR" b="1" dirty="0" smtClean="0"/>
              <a:t>a. Nature</a:t>
            </a:r>
          </a:p>
          <a:p>
            <a:r>
              <a:rPr lang="fr-FR" dirty="0" smtClean="0"/>
              <a:t>Ils constituent 'le squelette' du sol et sont constitues en </a:t>
            </a:r>
            <a:r>
              <a:rPr lang="fr-FR" dirty="0" err="1" smtClean="0"/>
              <a:t>majorite</a:t>
            </a:r>
            <a:r>
              <a:rPr lang="fr-FR" dirty="0" smtClean="0"/>
              <a:t> de </a:t>
            </a:r>
            <a:r>
              <a:rPr lang="fr-FR" dirty="0" err="1" smtClean="0"/>
              <a:t>mineraux</a:t>
            </a:r>
            <a:r>
              <a:rPr lang="fr-FR" dirty="0" smtClean="0"/>
              <a:t> primaires.</a:t>
            </a:r>
          </a:p>
          <a:p>
            <a:endParaRPr lang="fr-FR" dirty="0" smtClean="0"/>
          </a:p>
          <a:p>
            <a:r>
              <a:rPr lang="fr-FR" dirty="0" smtClean="0"/>
              <a:t>Les </a:t>
            </a:r>
            <a:r>
              <a:rPr lang="fr-FR" b="1" dirty="0" smtClean="0"/>
              <a:t>sables ne sont pas seulement des grains de quartz (SiO</a:t>
            </a:r>
            <a:r>
              <a:rPr lang="fr-FR" b="1" baseline="-25000" dirty="0" smtClean="0"/>
              <a:t>2</a:t>
            </a:r>
            <a:r>
              <a:rPr lang="fr-FR" b="1" dirty="0" smtClean="0"/>
              <a:t>) mais aussi des grains de différentes </a:t>
            </a:r>
            <a:r>
              <a:rPr lang="fr-FR" dirty="0" smtClean="0"/>
              <a:t>composition minéralogique primaires (feldspath, </a:t>
            </a:r>
            <a:r>
              <a:rPr lang="fr-FR" dirty="0" err="1" smtClean="0"/>
              <a:t>micas,plagioclases</a:t>
            </a:r>
            <a:r>
              <a:rPr lang="fr-FR" dirty="0" smtClean="0"/>
              <a:t>, calcite...) et très peu de minéraux </a:t>
            </a:r>
            <a:r>
              <a:rPr lang="fr-FR" dirty="0" err="1" smtClean="0"/>
              <a:t>secondaire.s</a:t>
            </a:r>
            <a:endParaRPr lang="fr-FR" dirty="0" smtClean="0"/>
          </a:p>
          <a:p>
            <a:r>
              <a:rPr lang="fr-FR" dirty="0" smtClean="0"/>
              <a:t>Dans les </a:t>
            </a:r>
            <a:r>
              <a:rPr lang="fr-FR" b="1" dirty="0" smtClean="0"/>
              <a:t>limons, la part de quartz et de minéraux primaires diminuent, en faveur des </a:t>
            </a:r>
            <a:r>
              <a:rPr lang="fr-FR" b="1" dirty="0" err="1" smtClean="0"/>
              <a:t>mineraux</a:t>
            </a:r>
            <a:r>
              <a:rPr lang="fr-FR" b="1" dirty="0" smtClean="0"/>
              <a:t> </a:t>
            </a:r>
            <a:r>
              <a:rPr lang="fr-FR" dirty="0" smtClean="0"/>
              <a:t>secondaires, dont quelques silicates .</a:t>
            </a:r>
          </a:p>
          <a:p>
            <a:r>
              <a:rPr lang="fr-FR" b="1" dirty="0" smtClean="0"/>
              <a:t>b. Propriétés</a:t>
            </a:r>
          </a:p>
          <a:p>
            <a:r>
              <a:rPr lang="fr-FR" dirty="0" smtClean="0"/>
              <a:t>D'un point de vue agronomique, ces fractions présentent les propriétés suivantes :</a:t>
            </a:r>
          </a:p>
          <a:p>
            <a:r>
              <a:rPr lang="fr-FR" dirty="0" smtClean="0"/>
              <a:t> </a:t>
            </a:r>
          </a:p>
          <a:p>
            <a:r>
              <a:rPr lang="fr-FR" dirty="0" smtClean="0"/>
              <a:t>- ils ne sont pas réactifs (très peu chargés) et de ce fait, n'ont pas la capacité de retenir des ions  minéraux nutritifs et de se lier avec d'autres particules du sol (argiles, MO, oxydes) On Parle de matériaux inertes. Sur le long terme, ils constituent une réserve en minéraux après altération.</a:t>
            </a:r>
          </a:p>
          <a:p>
            <a:r>
              <a:rPr lang="fr-FR" dirty="0" smtClean="0"/>
              <a:t>-Seuls les limons très fins ont suffisamment de charges pour pouvoir se lier avec de la matière organique.</a:t>
            </a:r>
          </a:p>
          <a:p>
            <a:endParaRPr lang="fr-FR" b="1" dirty="0" smtClean="0"/>
          </a:p>
          <a:p>
            <a:endParaRPr lang="fr-FR" b="1" dirty="0" smtClean="0"/>
          </a:p>
          <a:p>
            <a:endParaRPr lang="fr-FR" b="1"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2308324"/>
          </a:xfrm>
          <a:prstGeom prst="rect">
            <a:avLst/>
          </a:prstGeom>
        </p:spPr>
        <p:txBody>
          <a:bodyPr wrap="square">
            <a:spAutoFit/>
          </a:bodyPr>
          <a:lstStyle/>
          <a:p>
            <a:r>
              <a:rPr lang="fr-FR" dirty="0" smtClean="0"/>
              <a:t>-Il ont très peu de propriétés </a:t>
            </a:r>
            <a:r>
              <a:rPr lang="fr-FR" dirty="0" err="1" smtClean="0"/>
              <a:t>retensives</a:t>
            </a:r>
            <a:r>
              <a:rPr lang="fr-FR" dirty="0" smtClean="0"/>
              <a:t> vis a vis de l'eau (les sables encore moins que les Limons)</a:t>
            </a:r>
          </a:p>
          <a:p>
            <a:r>
              <a:rPr lang="fr-FR" dirty="0" smtClean="0"/>
              <a:t>- En quantité importantes ils vont permettre à un sol de se réchauffer plus vite au printemps surtout en ce qui concerne les sables (moins de rétention en eau, donc moins d'inertie pour le</a:t>
            </a:r>
          </a:p>
          <a:p>
            <a:r>
              <a:rPr lang="fr-FR" dirty="0" smtClean="0"/>
              <a:t>réchauffement)</a:t>
            </a:r>
          </a:p>
          <a:p>
            <a:r>
              <a:rPr lang="fr-FR" dirty="0" smtClean="0"/>
              <a:t>- Ils permettent une facilite de travail par les outils (surtout les sables) mais en ayant un effet d'usure important (le quartz étant un minéral très dur et abrasif→ 'papier de verre')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0"/>
            <a:ext cx="8858280" cy="1754326"/>
          </a:xfrm>
          <a:prstGeom prst="rect">
            <a:avLst/>
          </a:prstGeom>
        </p:spPr>
        <p:txBody>
          <a:bodyPr wrap="square">
            <a:spAutoFit/>
          </a:bodyPr>
          <a:lstStyle/>
          <a:p>
            <a:r>
              <a:rPr lang="fr-FR" b="1" dirty="0" smtClean="0"/>
              <a:t>Les argiles</a:t>
            </a:r>
          </a:p>
          <a:p>
            <a:r>
              <a:rPr lang="fr-FR" dirty="0" smtClean="0"/>
              <a:t>On accorde 2 sens au mot d'argile : la notion de dimension des particules que l'on vient de voir (sens </a:t>
            </a:r>
            <a:r>
              <a:rPr lang="fr-FR" dirty="0" err="1" smtClean="0"/>
              <a:t>granulometrique</a:t>
            </a:r>
            <a:r>
              <a:rPr lang="fr-FR" dirty="0" smtClean="0"/>
              <a:t>) et un sens </a:t>
            </a:r>
            <a:r>
              <a:rPr lang="fr-FR" dirty="0" err="1" smtClean="0"/>
              <a:t>mineralogique</a:t>
            </a:r>
            <a:r>
              <a:rPr lang="fr-FR" dirty="0" smtClean="0"/>
              <a:t> (composition et organisation du </a:t>
            </a:r>
            <a:r>
              <a:rPr lang="fr-FR" dirty="0" err="1" smtClean="0"/>
              <a:t>mineral</a:t>
            </a:r>
            <a:r>
              <a:rPr lang="fr-FR" dirty="0" smtClean="0"/>
              <a:t>).</a:t>
            </a:r>
          </a:p>
          <a:p>
            <a:r>
              <a:rPr lang="fr-FR" dirty="0" smtClean="0"/>
              <a:t>Les argiles </a:t>
            </a:r>
            <a:r>
              <a:rPr lang="fr-FR" dirty="0" err="1" smtClean="0"/>
              <a:t>granulometriques</a:t>
            </a:r>
            <a:r>
              <a:rPr lang="fr-FR" dirty="0" smtClean="0"/>
              <a:t> ne sont pas que des argiles </a:t>
            </a:r>
            <a:r>
              <a:rPr lang="fr-FR" dirty="0" err="1" smtClean="0"/>
              <a:t>mineralogiques</a:t>
            </a:r>
            <a:r>
              <a:rPr lang="fr-FR" dirty="0" smtClean="0"/>
              <a:t> (il y a aussi de la calcite </a:t>
            </a:r>
            <a:r>
              <a:rPr lang="fr-FR" dirty="0" err="1" smtClean="0"/>
              <a:t>tres</a:t>
            </a:r>
            <a:r>
              <a:rPr lang="fr-FR" dirty="0" smtClean="0"/>
              <a:t> fine, du quartz, des oxydes de Fer...)</a:t>
            </a:r>
            <a:endParaRPr lang="fr-FR" dirty="0"/>
          </a:p>
        </p:txBody>
      </p:sp>
      <p:sp>
        <p:nvSpPr>
          <p:cNvPr id="5" name="Rectangle 4"/>
          <p:cNvSpPr/>
          <p:nvPr/>
        </p:nvSpPr>
        <p:spPr>
          <a:xfrm>
            <a:off x="0" y="1785926"/>
            <a:ext cx="9144000" cy="1200329"/>
          </a:xfrm>
          <a:prstGeom prst="rect">
            <a:avLst/>
          </a:prstGeom>
        </p:spPr>
        <p:txBody>
          <a:bodyPr wrap="square">
            <a:spAutoFit/>
          </a:bodyPr>
          <a:lstStyle/>
          <a:p>
            <a:r>
              <a:rPr lang="fr-FR" b="1" dirty="0" smtClean="0"/>
              <a:t>a. Nature</a:t>
            </a:r>
          </a:p>
          <a:p>
            <a:r>
              <a:rPr lang="fr-FR" dirty="0" smtClean="0"/>
              <a:t>Ce sont des silicates d'alumine, plus ou moins hydrates, microcristallins a structure en feuillets.</a:t>
            </a:r>
          </a:p>
          <a:p>
            <a:r>
              <a:rPr lang="fr-FR" dirty="0" smtClean="0"/>
              <a:t>Ces feuillets sont constitues de couches de </a:t>
            </a:r>
            <a:r>
              <a:rPr lang="fr-FR" dirty="0" err="1" smtClean="0"/>
              <a:t>tetraedres</a:t>
            </a:r>
            <a:r>
              <a:rPr lang="fr-FR" dirty="0" smtClean="0"/>
              <a:t> de silice et de couches d'</a:t>
            </a:r>
            <a:r>
              <a:rPr lang="fr-FR" dirty="0" err="1" smtClean="0"/>
              <a:t>octaedres</a:t>
            </a:r>
            <a:r>
              <a:rPr lang="fr-FR" dirty="0" smtClean="0"/>
              <a:t> d'alumine.</a:t>
            </a:r>
            <a:endParaRPr lang="fr-FR" dirty="0"/>
          </a:p>
        </p:txBody>
      </p:sp>
      <p:pic>
        <p:nvPicPr>
          <p:cNvPr id="1026" name="Picture 2"/>
          <p:cNvPicPr>
            <a:picLocks noChangeAspect="1" noChangeArrowheads="1"/>
          </p:cNvPicPr>
          <p:nvPr/>
        </p:nvPicPr>
        <p:blipFill>
          <a:blip r:embed="rId2"/>
          <a:srcRect/>
          <a:stretch>
            <a:fillRect/>
          </a:stretch>
        </p:blipFill>
        <p:spPr bwMode="auto">
          <a:xfrm>
            <a:off x="0" y="3500438"/>
            <a:ext cx="4848225" cy="25812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571472" y="214290"/>
            <a:ext cx="6500858" cy="628654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01156" cy="1477328"/>
          </a:xfrm>
          <a:prstGeom prst="rect">
            <a:avLst/>
          </a:prstGeom>
        </p:spPr>
        <p:txBody>
          <a:bodyPr wrap="square">
            <a:spAutoFit/>
          </a:bodyPr>
          <a:lstStyle/>
          <a:p>
            <a:r>
              <a:rPr lang="fr-FR" dirty="0" smtClean="0"/>
              <a:t>Les différentes argiles sont en fait des agencements différents de couches d'</a:t>
            </a:r>
            <a:r>
              <a:rPr lang="fr-FR" dirty="0" err="1" smtClean="0"/>
              <a:t>octaedres</a:t>
            </a:r>
            <a:r>
              <a:rPr lang="fr-FR" dirty="0" smtClean="0"/>
              <a:t> et de</a:t>
            </a:r>
          </a:p>
          <a:p>
            <a:r>
              <a:rPr lang="fr-FR" dirty="0" err="1" smtClean="0"/>
              <a:t>tetraedres</a:t>
            </a:r>
            <a:r>
              <a:rPr lang="fr-FR" dirty="0" smtClean="0"/>
              <a:t> ; du plus simple (Kaolinite) au plus complexe (chlorite), les espaces entre feuillets, le</a:t>
            </a:r>
          </a:p>
          <a:p>
            <a:r>
              <a:rPr lang="fr-FR" dirty="0" smtClean="0"/>
              <a:t>nombres de charges négatives provenant de substitutions ioniques a l'</a:t>
            </a:r>
            <a:r>
              <a:rPr lang="fr-FR" dirty="0" err="1" smtClean="0"/>
              <a:t>interieur</a:t>
            </a:r>
            <a:r>
              <a:rPr lang="fr-FR" dirty="0" smtClean="0"/>
              <a:t> des feuillets vont expliquer des différences de comportement vis a vis des ions minéraux nutritifs, des </a:t>
            </a:r>
            <a:r>
              <a:rPr lang="fr-FR" dirty="0" err="1" smtClean="0"/>
              <a:t>molecules</a:t>
            </a:r>
            <a:r>
              <a:rPr lang="fr-FR" dirty="0" smtClean="0"/>
              <a:t> d'eau..etc.., à l'</a:t>
            </a:r>
            <a:r>
              <a:rPr lang="fr-FR" dirty="0" err="1" smtClean="0"/>
              <a:t>echelle</a:t>
            </a:r>
            <a:r>
              <a:rPr lang="fr-FR" dirty="0" smtClean="0"/>
              <a:t> microscopique mais aussi a la parcelle!!</a:t>
            </a:r>
          </a:p>
        </p:txBody>
      </p:sp>
      <p:pic>
        <p:nvPicPr>
          <p:cNvPr id="2050" name="Picture 2"/>
          <p:cNvPicPr>
            <a:picLocks noChangeAspect="1" noChangeArrowheads="1"/>
          </p:cNvPicPr>
          <p:nvPr/>
        </p:nvPicPr>
        <p:blipFill>
          <a:blip r:embed="rId2"/>
          <a:srcRect/>
          <a:stretch>
            <a:fillRect/>
          </a:stretch>
        </p:blipFill>
        <p:spPr bwMode="auto">
          <a:xfrm>
            <a:off x="1285852" y="1714488"/>
            <a:ext cx="6519878" cy="48105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1909</Words>
  <Application>Microsoft Office PowerPoint</Application>
  <PresentationFormat>Affichage à l'écran (4:3)</PresentationFormat>
  <Paragraphs>141</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TOSHIBAPC</cp:lastModifiedBy>
  <cp:revision>21</cp:revision>
  <dcterms:created xsi:type="dcterms:W3CDTF">2016-01-05T14:43:23Z</dcterms:created>
  <dcterms:modified xsi:type="dcterms:W3CDTF">2022-12-03T13:14:27Z</dcterms:modified>
</cp:coreProperties>
</file>