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7"/>
  </p:notesMasterIdLst>
  <p:sldIdLst>
    <p:sldId id="327" r:id="rId2"/>
    <p:sldId id="331" r:id="rId3"/>
    <p:sldId id="329" r:id="rId4"/>
    <p:sldId id="326" r:id="rId5"/>
    <p:sldId id="332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6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45627-A4AF-4E07-98BC-4851AB1F3718}" type="datetimeFigureOut">
              <a:rPr lang="fr-FR" smtClean="0"/>
              <a:pPr/>
              <a:t>17/05/2025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6FDD7-F49F-47DC-8432-EAB8799B2D3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374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6FDD7-F49F-47DC-8432-EAB8799B2D3F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222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7DA4-A653-4833-8645-9FC82A85AA1E}" type="datetime1">
              <a:rPr lang="fr-FR" smtClean="0"/>
              <a:t>17/05/2025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57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1AD8-54BB-45FA-ABE6-E370E40EB810}" type="datetime1">
              <a:rPr lang="fr-FR" smtClean="0"/>
              <a:t>17/05/2025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2732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ACD8-9476-4050-B88E-0E766DBAB31F}" type="datetime1">
              <a:rPr lang="fr-FR" smtClean="0"/>
              <a:t>17/05/2025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9373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63798-D142-48E1-97E2-40BE9FCD9C72}" type="datetime1">
              <a:rPr lang="fr-FR" smtClean="0"/>
              <a:t>17/05/2025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7" name="Image 1" descr="Description : LOGO-USTO_Modif1"/>
          <p:cNvPicPr>
            <a:picLocks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828000" cy="831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91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D4F88-3FA7-4E2F-B2CF-C9D8B98B4DDF}" type="datetime1">
              <a:rPr lang="fr-FR" smtClean="0"/>
              <a:t>17/05/2025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5512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8B4BF-26FA-4571-A6B2-DCF7F054B574}" type="datetime1">
              <a:rPr lang="fr-FR" smtClean="0"/>
              <a:t>17/05/2025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455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C2E3E-B3E8-4BED-8244-B0C8A96ED3AB}" type="datetime1">
              <a:rPr lang="fr-FR" smtClean="0"/>
              <a:t>17/05/2025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345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EB764-343A-4C8B-B8CA-E62915C1CF6B}" type="datetime1">
              <a:rPr lang="fr-FR" smtClean="0"/>
              <a:t>17/05/2025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846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F046C-73CE-4BA3-9CB7-709416A547FE}" type="datetime1">
              <a:rPr lang="fr-FR" smtClean="0"/>
              <a:t>17/05/2025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88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DC822-5F51-41CC-846D-4DE812E7390C}" type="datetime1">
              <a:rPr lang="fr-FR" smtClean="0"/>
              <a:t>17/05/2025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88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6755-E6F9-4D4F-9F50-8552F2EC0E0D}" type="datetime1">
              <a:rPr lang="fr-FR" smtClean="0"/>
              <a:t>17/05/2025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Programme d'accompagnement pédagogique 2023-2024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29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8A383-5976-4F07-B204-3556641782A4}" type="datetime1">
              <a:rPr lang="fr-FR" smtClean="0"/>
              <a:t>17/05/2025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Programme d'accompagnement pédagogique 2023-2024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3D3B6-834F-4B02-A437-9A64FECD4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27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oce.umc.edu.dz/authentification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ce.umc.edu.dz/authentification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CE7507-1A85-1285-20C5-69E9C3134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665D7E1-ECF9-1CFF-3A92-4175F4C1AC09}"/>
              </a:ext>
            </a:extLst>
          </p:cNvPr>
          <p:cNvSpPr txBox="1"/>
          <p:nvPr/>
        </p:nvSpPr>
        <p:spPr>
          <a:xfrm>
            <a:off x="935596" y="404664"/>
            <a:ext cx="72728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Nouvelle procédure d’Expertise des cours en ligne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4055A7C-0931-BE07-D664-5F87EE283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790" y="1573924"/>
            <a:ext cx="8856984" cy="34470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Courier New" panose="02070309020205020404" pitchFamily="49" charset="0"/>
              </a:rPr>
              <a:t>Mise en œuvre d’une plateforme nationale d’expertise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cs typeface="Courier New" panose="02070309020205020404" pitchFamily="49" charset="0"/>
              </a:rPr>
              <a:t> des cours en ligne</a:t>
            </a:r>
          </a:p>
          <a:p>
            <a:pPr lvl="0"/>
            <a:endParaRPr lang="fr-FR" altLang="fr-FR" sz="2000" dirty="0">
              <a:solidFill>
                <a:srgbClr val="34495E"/>
              </a:solidFill>
              <a:latin typeface="+mj-lt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dirty="0">
                <a:latin typeface="+mj-lt"/>
                <a:cs typeface="Arial" panose="020B0604020202020204" pitchFamily="34" charset="0"/>
              </a:rPr>
              <a:t>Lien:</a:t>
            </a:r>
            <a:r>
              <a:rPr lang="fr-FR" altLang="fr-FR" sz="2400" dirty="0">
                <a:solidFill>
                  <a:srgbClr val="0000FF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oce.umc.edu.dz/authentification/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rgbClr val="34495E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dirty="0">
              <a:solidFill>
                <a:srgbClr val="34495E"/>
              </a:solidFill>
              <a:latin typeface="+mj-lt"/>
              <a:cs typeface="Arial" panose="020B0604020202020204" pitchFamily="34" charset="0"/>
            </a:endParaRPr>
          </a:p>
          <a:p>
            <a:pPr lvl="0" algn="ctr"/>
            <a:r>
              <a:rPr lang="fr-FR" altLang="fr-FR" sz="2400" b="1" dirty="0">
                <a:latin typeface="+mj-lt"/>
                <a:cs typeface="Arial" panose="020B0604020202020204" pitchFamily="34" charset="0"/>
              </a:rPr>
              <a:t>Da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effectLst/>
                <a:latin typeface="+mj-lt"/>
                <a:cs typeface="Arial" panose="020B0604020202020204" pitchFamily="34" charset="0"/>
              </a:rPr>
              <a:t>te d’ouverture de la session 1:</a:t>
            </a:r>
          </a:p>
          <a:p>
            <a:pPr lvl="0" algn="ctr"/>
            <a:endParaRPr lang="fr-FR" altLang="fr-FR" sz="2400" b="1" dirty="0">
              <a:latin typeface="+mj-lt"/>
              <a:cs typeface="Arial" panose="020B0604020202020204" pitchFamily="34" charset="0"/>
            </a:endParaRPr>
          </a:p>
          <a:p>
            <a:pPr lvl="0" algn="ctr"/>
            <a:r>
              <a:rPr lang="fr-FR" altLang="fr-FR" sz="2400" b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8 Mai 2025 à 12h</a:t>
            </a:r>
            <a:r>
              <a:rPr lang="fr-FR" altLang="fr-FR" sz="2400" b="1" u="sng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endParaRPr kumimoji="0" lang="fr-FR" altLang="fr-FR" sz="2400" b="1" i="0" u="sng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b="1" u="sng" dirty="0">
              <a:solidFill>
                <a:srgbClr val="34495E"/>
              </a:solidFill>
              <a:latin typeface="+mj-lt"/>
              <a:cs typeface="Arial" panose="020B0604020202020204" pitchFamily="34" charset="0"/>
            </a:endParaRPr>
          </a:p>
          <a:p>
            <a:endParaRPr lang="fr-FR" altLang="fr-FR" b="1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780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6DBE9-7419-E024-1B98-F02B2AECF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D9B7705-96FC-2CC6-4C56-5EEFFF782218}"/>
              </a:ext>
            </a:extLst>
          </p:cNvPr>
          <p:cNvSpPr txBox="1"/>
          <p:nvPr/>
        </p:nvSpPr>
        <p:spPr>
          <a:xfrm>
            <a:off x="1691680" y="116632"/>
            <a:ext cx="7272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Règlement d’expertise d'un cours en ligne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0B5A2AA-6858-0738-36A4-659FE0926222}"/>
              </a:ext>
            </a:extLst>
          </p:cNvPr>
          <p:cNvSpPr txBox="1"/>
          <p:nvPr/>
        </p:nvSpPr>
        <p:spPr>
          <a:xfrm>
            <a:off x="363695" y="404664"/>
            <a:ext cx="86409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Etape 1: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/>
              <a:t>Tout enseignant ayant un support pédagogique validé par les instances scientifiques </a:t>
            </a:r>
            <a:r>
              <a:rPr lang="fr-FR" sz="2000" dirty="0">
                <a:solidFill>
                  <a:srgbClr val="FF0000"/>
                </a:solidFill>
              </a:rPr>
              <a:t>(</a:t>
            </a:r>
            <a:r>
              <a:rPr lang="fr-FR" sz="2000" b="0" i="0" dirty="0">
                <a:solidFill>
                  <a:srgbClr val="FF0000"/>
                </a:solidFill>
                <a:effectLst/>
              </a:rPr>
              <a:t>polycopié (support de cours, TD ou TP) de la matière)</a:t>
            </a:r>
            <a:r>
              <a:rPr lang="fr-FR" sz="2000" dirty="0"/>
              <a:t>, enseigné en ligne via la plateforme d’enseignement à distance de l’établissement (Moodle), ouvre droit à une demande d’expertise, à travers une plateforme nationale d’expertise.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/>
              <a:t>L’inscription est ouverte </a:t>
            </a:r>
            <a:r>
              <a:rPr lang="fr-FR" sz="2000" dirty="0">
                <a:solidFill>
                  <a:srgbClr val="FF0000"/>
                </a:solidFill>
              </a:rPr>
              <a:t>(pour un enseignant demandeur d’expertise)</a:t>
            </a:r>
            <a:r>
              <a:rPr lang="fr-FR" sz="2000" dirty="0"/>
              <a:t> après au moins un semestre d’enseignement en ligne.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/>
              <a:t>La validation </a:t>
            </a:r>
            <a:r>
              <a:rPr lang="fr-FR" sz="2000" dirty="0">
                <a:solidFill>
                  <a:srgbClr val="FF0000"/>
                </a:solidFill>
              </a:rPr>
              <a:t>(de l’inscription) </a:t>
            </a:r>
            <a:r>
              <a:rPr lang="fr-FR" sz="2000" dirty="0"/>
              <a:t>est assurée par le vice-décanat de la poste graduation.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6BC51CA-12B5-469D-AFDD-4CF8C606575A}"/>
              </a:ext>
            </a:extLst>
          </p:cNvPr>
          <p:cNvSpPr txBox="1"/>
          <p:nvPr/>
        </p:nvSpPr>
        <p:spPr>
          <a:xfrm>
            <a:off x="363695" y="3663022"/>
            <a:ext cx="8568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Etape 2: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/>
              <a:t>L’expertise est assurée par deux experts parmi ceux désignés par la CNEAD, ils sont choisis par le vice–décanat de la PG ou automatiquement à travers la plateforme d’expertise.</a:t>
            </a:r>
          </a:p>
          <a:p>
            <a:pPr algn="just"/>
            <a:endParaRPr lang="fr-FR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/>
              <a:t>Après la désignation des experts, la cellule d’enseignement à distance EAD, auprès du centre NTIC, procède à l’inscription des experts dans la matière à expertiser, après avoir suspendu l’inscription de son titulaire et ce afin de garantir l’anonymat.</a:t>
            </a:r>
          </a:p>
        </p:txBody>
      </p:sp>
    </p:spTree>
    <p:extLst>
      <p:ext uri="{BB962C8B-B14F-4D97-AF65-F5344CB8AC3E}">
        <p14:creationId xmlns:p14="http://schemas.microsoft.com/office/powerpoint/2010/main" val="320802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1F66E3-6D06-E5E4-1ABF-7AD57631C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>
            <a:extLst>
              <a:ext uri="{FF2B5EF4-FFF2-40B4-BE49-F238E27FC236}">
                <a16:creationId xmlns:a16="http://schemas.microsoft.com/office/drawing/2014/main" id="{1AF9988D-01AF-BA10-E469-DA46CBC93388}"/>
              </a:ext>
            </a:extLst>
          </p:cNvPr>
          <p:cNvSpPr txBox="1"/>
          <p:nvPr/>
        </p:nvSpPr>
        <p:spPr>
          <a:xfrm>
            <a:off x="467544" y="260648"/>
            <a:ext cx="83529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Etape 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L’expertise donne lieu à une «</a:t>
            </a:r>
            <a:r>
              <a:rPr lang="fr-FR" sz="2000" b="1" dirty="0"/>
              <a:t> attestation d’enseignement à distance </a:t>
            </a:r>
            <a:r>
              <a:rPr lang="fr-FR" sz="2000" dirty="0"/>
              <a:t>» </a:t>
            </a:r>
            <a:r>
              <a:rPr lang="fr-FR" sz="2000" dirty="0">
                <a:solidFill>
                  <a:srgbClr val="FF0000"/>
                </a:solidFill>
              </a:rPr>
              <a:t>(voir modèle). </a:t>
            </a:r>
          </a:p>
          <a:p>
            <a:r>
              <a:rPr lang="fr-FR" sz="2000" dirty="0"/>
              <a:t>Elle sera signalée sur la plateforme nationale des enseignements à distance.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La délivrance de l’attestation est conditionnée par:</a:t>
            </a:r>
          </a:p>
          <a:p>
            <a:pPr marL="342900" indent="-342900">
              <a:buAutoNum type="arabicPeriod"/>
            </a:pPr>
            <a:r>
              <a:rPr lang="fr-FR" sz="2000" dirty="0"/>
              <a:t>L’obtention d’une note moyenne égale à 50%.</a:t>
            </a:r>
          </a:p>
          <a:p>
            <a:pPr marL="342900" indent="-342900">
              <a:buAutoNum type="arabicPeriod"/>
            </a:pPr>
            <a:r>
              <a:rPr lang="fr-FR" sz="2000" dirty="0"/>
              <a:t>Le PV établi par le centre NTIC.</a:t>
            </a:r>
          </a:p>
          <a:p>
            <a:pPr marL="342900" indent="-342900">
              <a:buAutoNum type="arabicPeriod"/>
            </a:pPr>
            <a:r>
              <a:rPr lang="fr-FR" sz="2000" dirty="0"/>
              <a:t>La validation des résultats par le conseil scientifique de la structure de rattachement (faculté, institut, école).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EDF322-C8C5-3DE8-C783-4CD8B570A60F}"/>
              </a:ext>
            </a:extLst>
          </p:cNvPr>
          <p:cNvSpPr txBox="1"/>
          <p:nvPr/>
        </p:nvSpPr>
        <p:spPr>
          <a:xfrm>
            <a:off x="323528" y="3140968"/>
            <a:ext cx="849694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1D2228"/>
                </a:solidFill>
                <a:latin typeface="Helvetica Neue"/>
              </a:rPr>
              <a:t>L</a:t>
            </a:r>
            <a:r>
              <a:rPr lang="fr-FR" sz="2000" b="1" i="0" dirty="0">
                <a:solidFill>
                  <a:srgbClr val="1D2228"/>
                </a:solidFill>
                <a:effectLst/>
                <a:latin typeface="Helvetica Neue"/>
              </a:rPr>
              <a:t>a grille d’évaluation utilisée</a:t>
            </a:r>
            <a:r>
              <a:rPr lang="fr-FR" sz="2000" b="0" i="0" dirty="0">
                <a:solidFill>
                  <a:srgbClr val="1D2228"/>
                </a:solidFill>
                <a:effectLst/>
                <a:latin typeface="Helvetica Neue"/>
              </a:rPr>
              <a:t> par les experts </a:t>
            </a:r>
            <a:r>
              <a:rPr lang="fr-FR" sz="2000" b="0" i="0" dirty="0">
                <a:solidFill>
                  <a:srgbClr val="FF0000"/>
                </a:solidFill>
                <a:effectLst/>
                <a:latin typeface="Helvetica Neue"/>
              </a:rPr>
              <a:t>sera disponible sur la plateforme nationale d’expertise.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F0FB6B8-2166-14D5-BCE1-46070DEC3B7D}"/>
              </a:ext>
            </a:extLst>
          </p:cNvPr>
          <p:cNvSpPr txBox="1"/>
          <p:nvPr/>
        </p:nvSpPr>
        <p:spPr>
          <a:xfrm>
            <a:off x="474077" y="3957864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Étape 4</a:t>
            </a:r>
            <a:r>
              <a:rPr lang="fr-FR" sz="2000" dirty="0"/>
              <a:t>: une troisième expertise doit être annoncée si l’écart entre les deux notes délivrées par les experts est supérieur ou égale à 30%.</a:t>
            </a:r>
          </a:p>
          <a:p>
            <a:endParaRPr lang="fr-FR" sz="2000" dirty="0"/>
          </a:p>
          <a:p>
            <a:r>
              <a:rPr lang="fr-FR" sz="2000" b="1" dirty="0"/>
              <a:t>Étape 5</a:t>
            </a:r>
            <a:r>
              <a:rPr lang="fr-FR" sz="2000" dirty="0"/>
              <a:t>: après l’approbation des résultats de l’expertise, le candidat ouvre droit à un recours, une seul fois si la note est comprise entre 45% et 50%.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96803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E4823-AE64-F618-2C6C-2F4C2C8E2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504DFF23-5FCE-08B7-05C0-CE7E7F27C444}"/>
              </a:ext>
            </a:extLst>
          </p:cNvPr>
          <p:cNvSpPr txBox="1"/>
          <p:nvPr/>
        </p:nvSpPr>
        <p:spPr>
          <a:xfrm>
            <a:off x="1043608" y="116632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64E64A0-3A57-7867-08B1-9B11780AF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982662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3B2894FB-63BD-6877-FDCD-4467CB0B7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5" y="1052736"/>
            <a:ext cx="7810750" cy="5532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503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1B386D7-5690-538A-8872-269BEC17B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3D3B6-834F-4B02-A437-9A64FECD46A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E6CEC4F-8A6F-7E84-FC91-8BD0ED760975}"/>
              </a:ext>
            </a:extLst>
          </p:cNvPr>
          <p:cNvSpPr txBox="1"/>
          <p:nvPr/>
        </p:nvSpPr>
        <p:spPr>
          <a:xfrm>
            <a:off x="935596" y="404664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Procédure d’inscription sur la plateforme OCE par les enseignants demandeurs d’expertise d’un cours en ligne</a:t>
            </a:r>
          </a:p>
          <a:p>
            <a:pPr algn="ctr"/>
            <a:endParaRPr lang="fr-FR" sz="2400" b="1" dirty="0"/>
          </a:p>
          <a:p>
            <a:pPr algn="ctr"/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+mj-lt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oce.umc.edu.dz/authentification/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rgbClr val="34495E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59F6252-9D8A-1623-D7B6-EEA4766EB6D4}"/>
              </a:ext>
            </a:extLst>
          </p:cNvPr>
          <p:cNvSpPr txBox="1"/>
          <p:nvPr/>
        </p:nvSpPr>
        <p:spPr>
          <a:xfrm>
            <a:off x="287016" y="2636912"/>
            <a:ext cx="88569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Lire les documents suivants: </a:t>
            </a:r>
          </a:p>
          <a:p>
            <a:pPr marL="342900" indent="-342900">
              <a:buAutoNum type="arabicPeriod"/>
            </a:pPr>
            <a:r>
              <a:rPr lang="fr-FR" sz="2400" b="1" dirty="0">
                <a:solidFill>
                  <a:srgbClr val="FF0000"/>
                </a:solidFill>
              </a:rPr>
              <a:t>Tutoriel d’inscription par les demandeurs d’expertise.</a:t>
            </a:r>
          </a:p>
          <a:p>
            <a:pPr marL="342900" indent="-342900">
              <a:buFontTx/>
              <a:buAutoNum type="arabicPeriod"/>
            </a:pPr>
            <a:r>
              <a:rPr lang="fr-FR" sz="2400" b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Charte d’organisation du cours en ligne</a:t>
            </a:r>
          </a:p>
          <a:p>
            <a:pPr marL="342900" indent="-342900">
              <a:buFontTx/>
              <a:buAutoNum type="arabicPeriod"/>
            </a:pPr>
            <a:r>
              <a:rPr lang="fr-FR" sz="2400" b="1" dirty="0">
                <a:solidFill>
                  <a:srgbClr val="FF0000"/>
                </a:solidFill>
                <a:latin typeface="+mj-lt"/>
                <a:cs typeface="Courier New" panose="02070309020205020404" pitchFamily="49" charset="0"/>
              </a:rPr>
              <a:t>Preuve EAD délivrée par le chef de département,</a:t>
            </a:r>
          </a:p>
        </p:txBody>
      </p:sp>
    </p:spTree>
    <p:extLst>
      <p:ext uri="{BB962C8B-B14F-4D97-AF65-F5344CB8AC3E}">
        <p14:creationId xmlns:p14="http://schemas.microsoft.com/office/powerpoint/2010/main" val="20032043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6033</TotalTime>
  <Words>420</Words>
  <Application>Microsoft Office PowerPoint</Application>
  <PresentationFormat>Affichage à l'écran (4:3)</PresentationFormat>
  <Paragraphs>39</Paragraphs>
  <Slides>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Rectorat</dc:creator>
  <cp:lastModifiedBy>HP</cp:lastModifiedBy>
  <cp:revision>177</cp:revision>
  <dcterms:created xsi:type="dcterms:W3CDTF">2017-05-17T15:29:21Z</dcterms:created>
  <dcterms:modified xsi:type="dcterms:W3CDTF">2025-05-17T20:36:15Z</dcterms:modified>
</cp:coreProperties>
</file>